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Corbel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slide" Target="slides/slide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2.xml"/><Relationship Id="rId18" Type="http://schemas.openxmlformats.org/officeDocument/2006/relationships/font" Target="fonts/Corbel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bg-BG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bg-BG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bg-BG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bg-BG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bg-BG"/>
              <a:t>МНОЖЕСТВА И РЕЛАЦИИ</a:t>
            </a:r>
            <a:endParaRPr/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7119240" y="6150114"/>
            <a:ext cx="50727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b="0" i="0" lang="bg-BG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Изготвил: Ваня Янева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9128" l="2640" r="4636" t="32087"/>
          <a:stretch/>
        </p:blipFill>
        <p:spPr>
          <a:xfrm>
            <a:off x="2263976" y="3372970"/>
            <a:ext cx="9688538" cy="3119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2024742" y="117565"/>
            <a:ext cx="9797143" cy="3396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bg-BG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Произволно множество от точки, представени с наредени двойки от координатите си, е 2-местна релация.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bg-BG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Всички точки, за които x=y, образуват права и тя е релация.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bg-BG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Всяка окръжност е релация.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bg-BG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Всяко произволно избрано множество от точки е релация.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1484311" y="124097"/>
            <a:ext cx="2695804" cy="646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bg-BG"/>
              <a:t>Пример: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484311" y="770708"/>
            <a:ext cx="10018713" cy="2717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Нека N е множеството на естествените числа, I – множеството на българските собствени имена, F – множеството на българските фамилии, B – множеството на възможни дати на раждане, Р – множеството от населени места, а S – един от двата пола. Тогава списъкът на учениците в класа ви, съдържащ номер, име, фамилия, дата на раждане, място на раждане и пол, е 6-местна релация над декартовото произведение N x I x F x B x P x S.</a:t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4985" l="24984" r="26000" t="0"/>
          <a:stretch/>
        </p:blipFill>
        <p:spPr>
          <a:xfrm rot="-5400000">
            <a:off x="5255878" y="1064117"/>
            <a:ext cx="3262526" cy="810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484310" y="346166"/>
            <a:ext cx="10018713" cy="1103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1. МНОЖЕСТВА (ПРЕГОВОР)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484310" y="1593669"/>
            <a:ext cx="10018713" cy="5089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Всяко множество се определя от елементите, които са включени в него.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bg-BG"/>
              <a:t>     Примери: В={0,1}; D={0,1,2,3,4,5,6,7,8,9};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Елемент на множество може да бъде всеки реален или абстрактен обект.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Нека </a:t>
            </a:r>
            <a:r>
              <a:rPr b="1" lang="bg-BG"/>
              <a:t>М</a:t>
            </a:r>
            <a:r>
              <a:rPr lang="bg-BG"/>
              <a:t> е множество и </a:t>
            </a:r>
            <a:r>
              <a:rPr b="1" lang="bg-BG"/>
              <a:t>α</a:t>
            </a:r>
            <a:r>
              <a:rPr lang="bg-BG"/>
              <a:t> е някакъв елемент. За елементът </a:t>
            </a:r>
            <a:r>
              <a:rPr b="1" lang="bg-BG"/>
              <a:t>α </a:t>
            </a:r>
            <a:r>
              <a:rPr lang="bg-BG"/>
              <a:t>има две възможности: </a:t>
            </a:r>
            <a:r>
              <a:rPr b="1" lang="bg-BG"/>
              <a:t>α∈М </a:t>
            </a:r>
            <a:r>
              <a:rPr lang="bg-BG"/>
              <a:t>или</a:t>
            </a:r>
            <a:r>
              <a:rPr b="1" lang="bg-BG"/>
              <a:t> α∉М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Множеството </a:t>
            </a:r>
            <a:r>
              <a:rPr b="1" lang="bg-BG"/>
              <a:t>М</a:t>
            </a:r>
            <a:r>
              <a:rPr lang="bg-BG"/>
              <a:t> се нарича подмножество на </a:t>
            </a:r>
            <a:r>
              <a:rPr b="1" lang="bg-BG"/>
              <a:t>N</a:t>
            </a:r>
            <a:r>
              <a:rPr lang="bg-BG"/>
              <a:t>, когато всеки елемент на </a:t>
            </a:r>
            <a:r>
              <a:rPr b="1" lang="bg-BG"/>
              <a:t>М</a:t>
            </a:r>
            <a:r>
              <a:rPr lang="bg-BG"/>
              <a:t> е елемент и на </a:t>
            </a:r>
            <a:r>
              <a:rPr b="1" lang="bg-BG"/>
              <a:t>N (М⊆ N).</a:t>
            </a:r>
            <a:endParaRPr/>
          </a:p>
        </p:txBody>
      </p:sp>
      <p:sp>
        <p:nvSpPr>
          <p:cNvPr descr="A" id="150" name="Google Shape;150;p20"/>
          <p:cNvSpPr/>
          <p:nvPr/>
        </p:nvSpPr>
        <p:spPr>
          <a:xfrm>
            <a:off x="952500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B" id="151" name="Google Shape;151;p20"/>
          <p:cNvSpPr/>
          <p:nvPr/>
        </p:nvSpPr>
        <p:spPr>
          <a:xfrm>
            <a:off x="3581400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A" id="152" name="Google Shape;152;p20"/>
          <p:cNvSpPr/>
          <p:nvPr/>
        </p:nvSpPr>
        <p:spPr>
          <a:xfrm>
            <a:off x="5230813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B" id="153" name="Google Shape;153;p20"/>
          <p:cNvSpPr/>
          <p:nvPr/>
        </p:nvSpPr>
        <p:spPr>
          <a:xfrm>
            <a:off x="628808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a\in A" id="154" name="Google Shape;154;p20"/>
          <p:cNvSpPr/>
          <p:nvPr/>
        </p:nvSpPr>
        <p:spPr>
          <a:xfrm>
            <a:off x="7727950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{\displaystyle a\in B}" id="155" name="Google Shape;155;p20"/>
          <p:cNvSpPr/>
          <p:nvPr/>
        </p:nvSpPr>
        <p:spPr>
          <a:xfrm>
            <a:off x="832008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{\displaystyle a\not \in B}" id="156" name="Google Shape;156;p20"/>
          <p:cNvSpPr/>
          <p:nvPr/>
        </p:nvSpPr>
        <p:spPr>
          <a:xfrm>
            <a:off x="9277350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a\not \in A" id="157" name="Google Shape;157;p20"/>
          <p:cNvSpPr/>
          <p:nvPr/>
        </p:nvSpPr>
        <p:spPr>
          <a:xfrm>
            <a:off x="986948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A" id="158" name="Google Shape;158;p20"/>
          <p:cNvSpPr/>
          <p:nvPr/>
        </p:nvSpPr>
        <p:spPr>
          <a:xfrm>
            <a:off x="10464800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B" id="159" name="Google Shape;159;p20"/>
          <p:cNvSpPr/>
          <p:nvPr/>
        </p:nvSpPr>
        <p:spPr>
          <a:xfrm>
            <a:off x="11771313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A\subset B" id="160" name="Google Shape;160;p20"/>
          <p:cNvSpPr/>
          <p:nvPr/>
        </p:nvSpPr>
        <p:spPr>
          <a:xfrm>
            <a:off x="12457113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B\supset A" id="161" name="Google Shape;161;p20"/>
          <p:cNvSpPr/>
          <p:nvPr/>
        </p:nvSpPr>
        <p:spPr>
          <a:xfrm>
            <a:off x="12846050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1484310" y="766483"/>
            <a:ext cx="10018713" cy="5024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Когато от дефинирано множество отделим елементи, отговарящи на някакво условие или притежаващи някакво свойство, се образува ново множество.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Ако </a:t>
            </a:r>
            <a:r>
              <a:rPr b="1" lang="bg-BG"/>
              <a:t>М⊆ N </a:t>
            </a:r>
            <a:r>
              <a:rPr lang="bg-BG"/>
              <a:t>и</a:t>
            </a:r>
            <a:r>
              <a:rPr b="1" lang="bg-BG"/>
              <a:t> N ⊆ М</a:t>
            </a:r>
            <a:r>
              <a:rPr lang="bg-BG"/>
              <a:t>, то множествата съвпадат </a:t>
            </a:r>
            <a:r>
              <a:rPr b="1" lang="bg-BG"/>
              <a:t>М</a:t>
            </a:r>
            <a:r>
              <a:rPr lang="bg-BG"/>
              <a:t>=</a:t>
            </a:r>
            <a:r>
              <a:rPr b="1" lang="bg-BG"/>
              <a:t> N</a:t>
            </a:r>
            <a:r>
              <a:rPr lang="bg-BG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Елементите на множеството не могат да се повтарят и не са подредени по някакъв начин. Затова {0,0,0,1}, {0,1}, {1,0}, {1,0,1,0,1} са едно и също множество – на двоичните цифри.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1484309" y="200025"/>
            <a:ext cx="10018713" cy="981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Операции между множества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1484309" y="4908177"/>
            <a:ext cx="2307761" cy="847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Обединение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 b="0" l="0" r="0" t="55861"/>
          <a:stretch/>
        </p:blipFill>
        <p:spPr>
          <a:xfrm>
            <a:off x="3956797" y="4262717"/>
            <a:ext cx="5805768" cy="227367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3635839" y="2066310"/>
            <a:ext cx="2307761" cy="847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bg-BG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Сечение</a:t>
            </a:r>
            <a:endParaRPr sz="24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9738237" y="4908177"/>
            <a:ext cx="2307761" cy="847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bg-BG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Разлика</a:t>
            </a:r>
            <a:endParaRPr sz="24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54812" l="0" r="49987" t="0"/>
          <a:stretch/>
        </p:blipFill>
        <p:spPr>
          <a:xfrm>
            <a:off x="5408355" y="1325966"/>
            <a:ext cx="2902652" cy="232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1484310" y="860612"/>
            <a:ext cx="10018713" cy="4930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Всички множества, които се разглеждат са подмножества на множеството U, наричано </a:t>
            </a:r>
            <a:r>
              <a:rPr b="1" lang="bg-BG"/>
              <a:t>универсално множество. </a:t>
            </a:r>
            <a:r>
              <a:rPr lang="bg-BG"/>
              <a:t>Можем да дефинираме допълнение на множеството A до универсалното множество U, означено с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Допълнението съдържа елементите на универсалното множество, които не принадлежат на А.</a:t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b="50368" l="67224" r="31535" t="46140"/>
          <a:stretch/>
        </p:blipFill>
        <p:spPr>
          <a:xfrm>
            <a:off x="5204010" y="3213847"/>
            <a:ext cx="309283" cy="489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1484310" y="293915"/>
            <a:ext cx="10018713" cy="1169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bg-BG"/>
              <a:t>2. ДЕКАРТОВО ПРОИЗВЕДЕНИЕ НА МНОЖЕСТВА 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1484310" y="1645921"/>
            <a:ext cx="10415953" cy="414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Множеството от два елемента </a:t>
            </a:r>
            <a:r>
              <a:rPr b="1" lang="bg-BG"/>
              <a:t>а</a:t>
            </a:r>
            <a:r>
              <a:rPr lang="bg-BG"/>
              <a:t> и </a:t>
            </a:r>
            <a:r>
              <a:rPr b="1" lang="bg-BG"/>
              <a:t>b</a:t>
            </a:r>
            <a:r>
              <a:rPr lang="bg-BG"/>
              <a:t>, в което единият е избран за </a:t>
            </a:r>
            <a:r>
              <a:rPr b="1" lang="bg-BG"/>
              <a:t>първи</a:t>
            </a:r>
            <a:r>
              <a:rPr lang="bg-BG"/>
              <a:t>, наричаме </a:t>
            </a:r>
            <a:r>
              <a:rPr b="1" lang="bg-BG"/>
              <a:t>наредена двойка </a:t>
            </a:r>
            <a:r>
              <a:rPr lang="bg-BG"/>
              <a:t>(а, b).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Декартово произведение на  </a:t>
            </a:r>
            <a:r>
              <a:rPr b="1" lang="bg-BG"/>
              <a:t>А</a:t>
            </a:r>
            <a:r>
              <a:rPr lang="bg-BG"/>
              <a:t> и </a:t>
            </a:r>
            <a:r>
              <a:rPr b="1" lang="bg-BG"/>
              <a:t>В</a:t>
            </a:r>
            <a:r>
              <a:rPr lang="bg-BG"/>
              <a:t> е множеството </a:t>
            </a:r>
            <a:r>
              <a:rPr b="1" lang="bg-BG"/>
              <a:t>А х </a:t>
            </a:r>
            <a:r>
              <a:rPr lang="bg-BG"/>
              <a:t>В от всички наредени двойки </a:t>
            </a:r>
            <a:r>
              <a:rPr b="1" lang="bg-BG"/>
              <a:t>(а, b), </a:t>
            </a:r>
            <a:r>
              <a:rPr lang="bg-BG"/>
              <a:t>където </a:t>
            </a:r>
            <a:r>
              <a:rPr b="1" lang="bg-BG"/>
              <a:t>а∈А</a:t>
            </a:r>
            <a:r>
              <a:rPr lang="bg-BG"/>
              <a:t>, а </a:t>
            </a:r>
            <a:r>
              <a:rPr b="1" lang="bg-BG"/>
              <a:t>b∈В</a:t>
            </a:r>
            <a:r>
              <a:rPr lang="bg-BG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Конструкцията, която въвежда Декарт е декартовото произведение </a:t>
            </a:r>
            <a:r>
              <a:rPr b="1" lang="bg-BG"/>
              <a:t>Х х Y </a:t>
            </a:r>
            <a:r>
              <a:rPr lang="bg-BG"/>
              <a:t>на две ортогонални прави в Евклидовата равнина, известна днес като </a:t>
            </a:r>
            <a:r>
              <a:rPr b="1" lang="bg-BG"/>
              <a:t>ортогонална координатна система</a:t>
            </a:r>
            <a:r>
              <a:rPr lang="bg-BG"/>
              <a:t>. Всяка точка от равнината се представя с наредена двойка от координатите си </a:t>
            </a:r>
            <a:r>
              <a:rPr b="1" lang="bg-BG"/>
              <a:t>(x, y).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6531428" y="887883"/>
            <a:ext cx="5172891" cy="4903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Операцията декартово произведение на две множества се разширява до декартово произведение на три, четири и т.н. множества.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 общия случай, декартовото произведение </a:t>
            </a:r>
            <a:r>
              <a:rPr b="1" lang="bg-BG"/>
              <a:t>А</a:t>
            </a:r>
            <a:r>
              <a:rPr b="1" baseline="-25000" lang="bg-BG"/>
              <a:t>1 </a:t>
            </a:r>
            <a:r>
              <a:rPr b="1" lang="bg-BG"/>
              <a:t>х А</a:t>
            </a:r>
            <a:r>
              <a:rPr b="1" baseline="-25000" lang="bg-BG"/>
              <a:t>2 </a:t>
            </a:r>
            <a:r>
              <a:rPr b="1" lang="bg-BG"/>
              <a:t>х.....х А</a:t>
            </a:r>
            <a:r>
              <a:rPr b="1" baseline="-25000" lang="bg-BG"/>
              <a:t>n  </a:t>
            </a:r>
            <a:r>
              <a:rPr lang="bg-BG"/>
              <a:t>е множеството от всички наредени </a:t>
            </a:r>
            <a:r>
              <a:rPr b="1" lang="bg-BG"/>
              <a:t>n</a:t>
            </a:r>
            <a:r>
              <a:rPr lang="bg-BG"/>
              <a:t>-орки </a:t>
            </a:r>
            <a:r>
              <a:rPr b="1" lang="bg-BG"/>
              <a:t>(а</a:t>
            </a:r>
            <a:r>
              <a:rPr b="1" baseline="-25000" lang="bg-BG"/>
              <a:t>1</a:t>
            </a:r>
            <a:r>
              <a:rPr b="1" lang="bg-BG"/>
              <a:t>, а</a:t>
            </a:r>
            <a:r>
              <a:rPr b="1" baseline="-25000" lang="bg-BG"/>
              <a:t>2</a:t>
            </a:r>
            <a:r>
              <a:rPr b="1" lang="bg-BG"/>
              <a:t>,..., а</a:t>
            </a:r>
            <a:r>
              <a:rPr b="1" baseline="-25000" lang="bg-BG"/>
              <a:t>n</a:t>
            </a:r>
            <a:r>
              <a:rPr b="1" lang="bg-BG"/>
              <a:t>), </a:t>
            </a:r>
            <a:r>
              <a:rPr lang="bg-BG"/>
              <a:t>където </a:t>
            </a:r>
            <a:r>
              <a:rPr b="1" lang="bg-BG"/>
              <a:t>а</a:t>
            </a:r>
            <a:r>
              <a:rPr b="1" baseline="-25000" lang="bg-BG"/>
              <a:t>1</a:t>
            </a:r>
            <a:r>
              <a:rPr b="1" lang="bg-BG"/>
              <a:t>∈ А</a:t>
            </a:r>
            <a:r>
              <a:rPr b="1" baseline="-25000" lang="bg-BG"/>
              <a:t>1</a:t>
            </a:r>
            <a:r>
              <a:rPr b="1" lang="bg-BG"/>
              <a:t>, а</a:t>
            </a:r>
            <a:r>
              <a:rPr b="1" baseline="-25000" lang="bg-BG"/>
              <a:t>2</a:t>
            </a:r>
            <a:r>
              <a:rPr b="1" lang="bg-BG"/>
              <a:t>∈ А</a:t>
            </a:r>
            <a:r>
              <a:rPr b="1" baseline="-25000" lang="bg-BG"/>
              <a:t>2</a:t>
            </a:r>
            <a:r>
              <a:rPr b="1" lang="bg-BG"/>
              <a:t>, ..., а</a:t>
            </a:r>
            <a:r>
              <a:rPr b="1" baseline="-25000" lang="bg-BG"/>
              <a:t>n</a:t>
            </a:r>
            <a:r>
              <a:rPr b="1" lang="bg-BG"/>
              <a:t>∈ А</a:t>
            </a:r>
            <a:r>
              <a:rPr b="1" baseline="-25000" lang="bg-BG"/>
              <a:t>n</a:t>
            </a:r>
            <a:r>
              <a:rPr b="1" lang="bg-BG"/>
              <a:t>.</a:t>
            </a:r>
            <a:endParaRPr b="1"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841" y="1365486"/>
            <a:ext cx="3948112" cy="394811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/>
        </p:nvSpPr>
        <p:spPr>
          <a:xfrm>
            <a:off x="3984172" y="2473822"/>
            <a:ext cx="7053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(x, y)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1828801" y="5395446"/>
            <a:ext cx="25080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-BG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Декартова равнина</a:t>
            </a:r>
            <a:endParaRPr b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5329646" y="222070"/>
            <a:ext cx="6596743" cy="6635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При ортогоналната координатна система в Евклидовата равнина двете множества са от един и същи вид – реални числа.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Но по дефиниция множествата не е задължително да са от един и същи вид. Пример за това е шахматната дъска.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Стълбовете са надписани с елементи на множеството от букви С={a,b,c,d,e,f,g,h}, а редовете с елементи на множеството от цифри R={1,2,3,4,5,6,7,8}.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Броят на елементите на декартовото произведение C x R е 8 х 8 =64, като наредените двойки се състоят от една буква и една цифра.</a:t>
            </a:r>
            <a:endParaRPr/>
          </a:p>
        </p:txBody>
      </p:sp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554" y="1325850"/>
            <a:ext cx="4384086" cy="4428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1484310" y="398418"/>
            <a:ext cx="10018713" cy="1116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bg-BG"/>
              <a:t>3. РЕЛАЦИИ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1484310" y="1972491"/>
            <a:ext cx="10337576" cy="3818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Всяко подмножество R на декартовото произведение </a:t>
            </a:r>
            <a:r>
              <a:rPr b="1" lang="bg-BG"/>
              <a:t>А</a:t>
            </a:r>
            <a:r>
              <a:rPr b="1" baseline="-25000" lang="bg-BG"/>
              <a:t>1</a:t>
            </a:r>
            <a:r>
              <a:rPr b="1" lang="bg-BG"/>
              <a:t> х А</a:t>
            </a:r>
            <a:r>
              <a:rPr b="1" baseline="-25000" lang="bg-BG"/>
              <a:t>2</a:t>
            </a:r>
            <a:r>
              <a:rPr b="1" lang="bg-BG"/>
              <a:t> х ... х А</a:t>
            </a:r>
            <a:r>
              <a:rPr b="1" baseline="-25000" lang="bg-BG"/>
              <a:t>n</a:t>
            </a:r>
            <a:r>
              <a:rPr b="1" lang="bg-BG"/>
              <a:t> </a:t>
            </a:r>
            <a:r>
              <a:rPr lang="bg-BG"/>
              <a:t>се нарича </a:t>
            </a:r>
            <a:r>
              <a:rPr b="1" lang="bg-BG"/>
              <a:t>n-мерна релация</a:t>
            </a:r>
            <a:r>
              <a:rPr lang="bg-BG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Всяко множество от декартовото произведение се нарича </a:t>
            </a:r>
            <a:r>
              <a:rPr b="1" lang="bg-BG"/>
              <a:t>домейн</a:t>
            </a:r>
            <a:r>
              <a:rPr lang="bg-BG"/>
              <a:t> (домен) на релацията.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bg-BG"/>
              <a:t>В Информатиката с всяка </a:t>
            </a:r>
            <a:r>
              <a:rPr b="1" lang="bg-BG"/>
              <a:t>n-местна </a:t>
            </a:r>
            <a:r>
              <a:rPr lang="bg-BG"/>
              <a:t>релация R можем да свържем наредена </a:t>
            </a:r>
            <a:r>
              <a:rPr b="1" lang="bg-BG"/>
              <a:t>n-орка </a:t>
            </a:r>
            <a:r>
              <a:rPr lang="bg-BG"/>
              <a:t>от типовете на домейните, наречена </a:t>
            </a:r>
            <a:r>
              <a:rPr b="1" lang="bg-BG"/>
              <a:t>сигнатура на релацията T</a:t>
            </a:r>
            <a:r>
              <a:rPr b="1" baseline="-25000" lang="bg-BG"/>
              <a:t>R</a:t>
            </a:r>
            <a:r>
              <a:rPr b="1" lang="bg-BG"/>
              <a:t>=(type</a:t>
            </a:r>
            <a:r>
              <a:rPr b="1" baseline="-25000" lang="bg-BG"/>
              <a:t>1</a:t>
            </a:r>
            <a:r>
              <a:rPr b="1" lang="bg-BG"/>
              <a:t>, type</a:t>
            </a:r>
            <a:r>
              <a:rPr b="1" baseline="-25000" lang="bg-BG"/>
              <a:t>2</a:t>
            </a:r>
            <a:r>
              <a:rPr b="1" lang="bg-BG"/>
              <a:t>, …, type</a:t>
            </a:r>
            <a:r>
              <a:rPr b="1" baseline="-25000" lang="bg-BG"/>
              <a:t>n</a:t>
            </a:r>
            <a:r>
              <a:rPr b="1" lang="bg-BG"/>
              <a:t>).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