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9DCD8B-F91C-4D2A-9F6E-27C649D78990}">
  <a:tblStyle styleId="{939DCD8B-F91C-4D2A-9F6E-27C649D7899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ОПЕРАЦИИ С РЕЛАЦИИ</a:t>
            </a:r>
            <a:br>
              <a:rPr lang="bg-BG"/>
            </a:br>
            <a:r>
              <a:rPr lang="bg-BG"/>
              <a:t>(релационна алгебра)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6898366" y="6150114"/>
            <a:ext cx="53797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Изготвил: Ваня Янева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09" y="150223"/>
            <a:ext cx="10018713" cy="119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СЕЛЕКЦИЯ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280160" y="1136469"/>
            <a:ext cx="10789919" cy="216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Избиране на подмножество от редовете на таблица;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Първият аргумент на селекцията е таблица;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Вторият аргумент е условие, с което да бъдат избрани кортежи от таблицата.</a:t>
            </a:r>
            <a:endParaRPr/>
          </a:p>
        </p:txBody>
      </p:sp>
      <p:graphicFrame>
        <p:nvGraphicFramePr>
          <p:cNvPr id="150" name="Google Shape;150;p20"/>
          <p:cNvGraphicFramePr/>
          <p:nvPr/>
        </p:nvGraphicFramePr>
        <p:xfrm>
          <a:off x="4866640" y="347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{939DCD8B-F91C-4D2A-9F6E-27C649D78990}</a:tableStyleId>
              </a:tblPr>
              <a:tblGrid>
                <a:gridCol w="721150"/>
                <a:gridCol w="721150"/>
                <a:gridCol w="721150"/>
                <a:gridCol w="721150"/>
                <a:gridCol w="721150"/>
                <a:gridCol w="721150"/>
                <a:gridCol w="721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0"/>
          <p:cNvSpPr txBox="1"/>
          <p:nvPr/>
        </p:nvSpPr>
        <p:spPr>
          <a:xfrm>
            <a:off x="1484309" y="4291149"/>
            <a:ext cx="1441771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условие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2997925" y="3984171"/>
            <a:ext cx="1796869" cy="53781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 flipH="1" rot="10800000">
            <a:off x="2997925" y="4386086"/>
            <a:ext cx="1796869" cy="1358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2997925" y="4554953"/>
            <a:ext cx="1796869" cy="93144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484309" y="150223"/>
            <a:ext cx="10018713" cy="119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2. ПРОЕКЦИЯ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280160" y="1136469"/>
            <a:ext cx="10789919" cy="2037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От всеки кортеж на таблицата се взимат само стойностите от избраните колони;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Първият аргумент на селекцията е таблица;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Вторият аргумент е подмножество на релационната схема.</a:t>
            </a:r>
            <a:endParaRPr/>
          </a:p>
        </p:txBody>
      </p:sp>
      <p:graphicFrame>
        <p:nvGraphicFramePr>
          <p:cNvPr id="161" name="Google Shape;161;p21"/>
          <p:cNvGraphicFramePr/>
          <p:nvPr/>
        </p:nvGraphicFramePr>
        <p:xfrm>
          <a:off x="3896359" y="325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{939DCD8B-F91C-4D2A-9F6E-27C649D78990}</a:tableStyleId>
              </a:tblPr>
              <a:tblGrid>
                <a:gridCol w="721150"/>
                <a:gridCol w="721150"/>
                <a:gridCol w="721150"/>
                <a:gridCol w="721150"/>
                <a:gridCol w="721150"/>
                <a:gridCol w="721150"/>
                <a:gridCol w="721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96B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1"/>
          <p:cNvSpPr txBox="1"/>
          <p:nvPr/>
        </p:nvSpPr>
        <p:spPr>
          <a:xfrm>
            <a:off x="4784482" y="6379996"/>
            <a:ext cx="3418366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Подмножество домени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flipH="1" rot="10800000">
            <a:off x="6792686" y="5935632"/>
            <a:ext cx="1803400" cy="44436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21"/>
          <p:cNvCxnSpPr/>
          <p:nvPr/>
        </p:nvCxnSpPr>
        <p:spPr>
          <a:xfrm flipH="1" rot="10800000">
            <a:off x="6675119" y="5911939"/>
            <a:ext cx="444863" cy="46805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1"/>
          <p:cNvCxnSpPr>
            <a:stCxn id="162" idx="0"/>
          </p:cNvCxnSpPr>
          <p:nvPr/>
        </p:nvCxnSpPr>
        <p:spPr>
          <a:xfrm rot="10800000">
            <a:off x="5799765" y="5911996"/>
            <a:ext cx="693900" cy="46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523497" y="385355"/>
            <a:ext cx="10018713" cy="119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ПРОИЗВЕДЕНИЕ НА ДВЕ РЕЛАЦИИ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402081" y="1828800"/>
            <a:ext cx="10789919" cy="4336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Извършва се по един </a:t>
            </a:r>
            <a:r>
              <a:rPr b="1" lang="bg-BG"/>
              <a:t>общ атрибут </a:t>
            </a:r>
            <a:r>
              <a:rPr lang="bg-BG"/>
              <a:t>на две таблици;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Първият аргумент на произведението са две таблици;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Вторият аргумент е един или няколко атрибута;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Резултатът е нова таблица, в която релационната схема е обединение на релационните схеми на двете таблици.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Пример:</a:t>
            </a:r>
            <a:r>
              <a:rPr lang="bg-BG"/>
              <a:t> ако в таблица </a:t>
            </a:r>
            <a:r>
              <a:rPr b="1" lang="bg-BG"/>
              <a:t>Т</a:t>
            </a:r>
            <a:r>
              <a:rPr lang="bg-BG"/>
              <a:t> са съхранени номерата и оценките на учениците от първия срок, а в таблица </a:t>
            </a:r>
            <a:r>
              <a:rPr b="1" lang="bg-BG"/>
              <a:t>В</a:t>
            </a:r>
            <a:r>
              <a:rPr lang="bg-BG"/>
              <a:t> – номерата и оценките от втория срок.Тогава произведението на двете таблици по атрибута </a:t>
            </a:r>
            <a:r>
              <a:rPr b="1" lang="bg-BG"/>
              <a:t>Номер, </a:t>
            </a:r>
            <a:r>
              <a:rPr lang="bg-BG"/>
              <a:t>ще съдържа номерата на учениците и оценките от двата срока. </a:t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379807" y="365760"/>
            <a:ext cx="10018713" cy="1515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4. ДЕЛЕНИЕ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484310" y="1672046"/>
            <a:ext cx="10259199" cy="4702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Аргументите на делението са две таблици </a:t>
            </a:r>
            <a:r>
              <a:rPr b="1" lang="bg-BG"/>
              <a:t>Т</a:t>
            </a:r>
            <a:r>
              <a:rPr lang="bg-BG"/>
              <a:t> и </a:t>
            </a:r>
            <a:r>
              <a:rPr b="1" lang="bg-BG"/>
              <a:t>S</a:t>
            </a:r>
            <a:r>
              <a:rPr lang="bg-BG"/>
              <a:t> такива, че релационната схема на „делителя“ </a:t>
            </a:r>
            <a:r>
              <a:rPr b="1" lang="bg-BG"/>
              <a:t>S</a:t>
            </a:r>
            <a:r>
              <a:rPr lang="bg-BG"/>
              <a:t> е подмножество на релационната схема на „делимото“ </a:t>
            </a:r>
            <a:r>
              <a:rPr b="1" lang="bg-BG"/>
              <a:t>T</a:t>
            </a:r>
            <a:r>
              <a:rPr lang="bg-BG"/>
              <a:t>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Делението е операция, при която записи от една релация в ролята на делител се използват, за да се раздели втора релация в ролята на делимо. Тази операция е обратна на операцията декартово произведение.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Нека разглеждаме само кортежите на </a:t>
            </a:r>
            <a:r>
              <a:rPr b="1" lang="bg-BG"/>
              <a:t>Т</a:t>
            </a:r>
            <a:r>
              <a:rPr lang="bg-BG"/>
              <a:t>, от които като вземем само атрибутите от </a:t>
            </a:r>
            <a:r>
              <a:rPr b="1" lang="bg-BG"/>
              <a:t>релационната схема на S</a:t>
            </a:r>
            <a:r>
              <a:rPr lang="bg-BG"/>
              <a:t>, получаваме кортеж на S. От всеки такъв кортеж построяваме кортеж на резултатната таблица само от тези атрибути, които не участват в </a:t>
            </a:r>
            <a:r>
              <a:rPr b="1" lang="bg-BG"/>
              <a:t>релационната схема на S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593917" y="385354"/>
            <a:ext cx="10018713" cy="999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5. СОРТИРАНЕ И ГРУПИРАНЕ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325878" y="1476103"/>
            <a:ext cx="10554789" cy="4833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Аргументи на </a:t>
            </a:r>
            <a:r>
              <a:rPr b="1" lang="bg-BG"/>
              <a:t>сортирането</a:t>
            </a:r>
            <a:r>
              <a:rPr lang="bg-BG"/>
              <a:t> са: </a:t>
            </a:r>
            <a:r>
              <a:rPr b="1" lang="bg-BG"/>
              <a:t>таблица</a:t>
            </a:r>
            <a:r>
              <a:rPr lang="bg-BG"/>
              <a:t>, един или няколко </a:t>
            </a:r>
            <a:r>
              <a:rPr b="1" lang="bg-BG"/>
              <a:t>атрибута</a:t>
            </a:r>
            <a:r>
              <a:rPr lang="bg-BG"/>
              <a:t>, по които да се извърши сортирането и </a:t>
            </a:r>
            <a:r>
              <a:rPr b="1" lang="bg-BG"/>
              <a:t>посока</a:t>
            </a:r>
            <a:r>
              <a:rPr lang="bg-BG"/>
              <a:t> (нарастващ или намаляващ ред). Атрибутите, по които се сортира, трябва да са наредени и сортирането са извършва по стойностите на първия атрибут. Ако в два кортежа първите атрибути са еднакви, сортиране се извършва по втория и т.н.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Групиране</a:t>
            </a:r>
            <a:r>
              <a:rPr lang="bg-BG"/>
              <a:t> – сортиране, при което всички кортежи на релацията с едни и същи стойности в атрибута, по който се извършва сортиране, се съберат в група. </a:t>
            </a:r>
            <a:r>
              <a:rPr b="1" lang="bg-BG"/>
              <a:t>Например</a:t>
            </a:r>
            <a:r>
              <a:rPr lang="bg-BG"/>
              <a:t>: сума на стойностите в зададен атрибут, средна на стойностите, минимум, максимум и т.н. </a:t>
            </a:r>
            <a:r>
              <a:rPr b="1" lang="bg-BG"/>
              <a:t>Функциите</a:t>
            </a:r>
            <a:r>
              <a:rPr lang="bg-BG"/>
              <a:t>, които се пресмятат за групи, се наричат </a:t>
            </a:r>
            <a:r>
              <a:rPr b="1" lang="bg-BG"/>
              <a:t>агрегатни функции.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