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9. ТИПОВЕ ДАННИ. КЛЮЧОВЕ.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7008223" y="6150114"/>
            <a:ext cx="51837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Изготвил: Ваня Янева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484311" y="685800"/>
            <a:ext cx="10018713" cy="973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Изисквания за ключ: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484310" y="2011681"/>
            <a:ext cx="10018713" cy="377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Всяка таблица трябва да има ключ;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Стойността на ключа е различна за всеки кортеж;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Ключовия атрибут на никой кортеж не може да бъде с празна стойност;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Стойността на ключа трябва да не се променя по време на цялото съществуване на базата;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 въвеждане на стойностите в кортежа, трябва да се въведе стойност на ключа.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484310" y="215537"/>
            <a:ext cx="10018713" cy="1182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8. ПЪРВИЧЕН КЛЮЧ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1484310" y="1606731"/>
            <a:ext cx="10389827" cy="525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Ако обектите, данни за които съхраняваме в таблицата, имат естествен атрибут, който да изпълнява такава роля, може да го използваме за </a:t>
            </a:r>
            <a:r>
              <a:rPr b="1" lang="bg-BG"/>
              <a:t>ключ </a:t>
            </a:r>
            <a:r>
              <a:rPr lang="bg-BG"/>
              <a:t>(като ЕГН-то на всеки човек). Такъв ключ се нарича </a:t>
            </a:r>
            <a:r>
              <a:rPr b="1" lang="bg-BG"/>
              <a:t>прост (първичен).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Съществуват и </a:t>
            </a:r>
            <a:r>
              <a:rPr b="1" lang="bg-BG"/>
              <a:t>съставни (вътрешни) ключове</a:t>
            </a:r>
            <a:r>
              <a:rPr lang="bg-BG"/>
              <a:t>. Например: ако в таблица има данни за учениците от един клас, те се идентифицират с </a:t>
            </a:r>
            <a:r>
              <a:rPr b="1" lang="bg-BG"/>
              <a:t>номер в класа </a:t>
            </a:r>
            <a:r>
              <a:rPr lang="bg-BG"/>
              <a:t>и този атрибут е достатъчен да бъде избран за ключов. Ако обаче таблицата съдържа данни за учениците от цялото училище, номер в клас не е достатъчен да се идентифицират и трябва да се добави идентификатора за </a:t>
            </a:r>
            <a:r>
              <a:rPr b="1" lang="bg-BG"/>
              <a:t>класа.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Възможно е обаче в таблица да няма естествен атрибут, който да се използва за ключ. Тогава се добавя допълнителен атрибут, играещ ролята на първичен ключ и се нарича </a:t>
            </a:r>
            <a:r>
              <a:rPr b="1" lang="bg-BG"/>
              <a:t>идентификатор.</a:t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484311" y="685800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9. ВЪНШЕН КЛЮЧ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1484310" y="2024743"/>
            <a:ext cx="10018713" cy="3766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 проектиране на БД често се налага да се свърже кортеж от една таблица с кортеж от друга таблица. Естествения начин за това е, да се предвиди атрибут или атрибути в първата таблица, стойността на който/които да е стойността на първичния ключ от другата таблица. Най-добре е ключът на втората таблица да е </a:t>
            </a:r>
            <a:r>
              <a:rPr b="1" lang="bg-BG"/>
              <a:t>идентификатор с прости стойности</a:t>
            </a:r>
            <a:r>
              <a:rPr lang="bg-BG"/>
              <a:t> (цяло число). Такъв идентификатор, използван в първата таблица за връзка към кортежи от друга таблица, се нарича </a:t>
            </a:r>
            <a:r>
              <a:rPr b="1" lang="bg-BG"/>
              <a:t>външен ключ.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484310" y="718457"/>
            <a:ext cx="10018713" cy="50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Данните</a:t>
            </a:r>
            <a:r>
              <a:rPr lang="bg-BG"/>
              <a:t>, с които работят компютрите са различни по </a:t>
            </a:r>
            <a:r>
              <a:rPr b="1" lang="bg-BG"/>
              <a:t>тип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От типа се определя колко </a:t>
            </a:r>
            <a:r>
              <a:rPr b="1" lang="bg-BG"/>
              <a:t>памет</a:t>
            </a:r>
            <a:r>
              <a:rPr lang="bg-BG"/>
              <a:t> е необходима за съхранение на една </a:t>
            </a:r>
            <a:r>
              <a:rPr b="1" lang="bg-BG"/>
              <a:t>стойност</a:t>
            </a:r>
            <a:r>
              <a:rPr lang="bg-BG"/>
              <a:t>, а от това се определя какъв е </a:t>
            </a:r>
            <a:r>
              <a:rPr b="1" lang="bg-BG"/>
              <a:t>броят</a:t>
            </a:r>
            <a:r>
              <a:rPr lang="bg-BG"/>
              <a:t> на </a:t>
            </a:r>
            <a:r>
              <a:rPr b="1" lang="bg-BG"/>
              <a:t>различните стойности </a:t>
            </a:r>
            <a:r>
              <a:rPr lang="bg-BG"/>
              <a:t>на типа.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 всеки </a:t>
            </a:r>
            <a:r>
              <a:rPr b="1" lang="bg-BG"/>
              <a:t>тип</a:t>
            </a:r>
            <a:r>
              <a:rPr lang="bg-BG"/>
              <a:t> са свързани характерни </a:t>
            </a:r>
            <a:r>
              <a:rPr b="1" lang="bg-BG"/>
              <a:t>операции (действия).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lang="bg-BG"/>
              <a:t>Например:</a:t>
            </a:r>
            <a:r>
              <a:rPr lang="bg-BG"/>
              <a:t> два низа могат да се </a:t>
            </a:r>
            <a:r>
              <a:rPr b="1" lang="bg-BG"/>
              <a:t>слепят (конкатенират), </a:t>
            </a:r>
            <a:r>
              <a:rPr lang="bg-BG"/>
              <a:t>а две числа могат да се </a:t>
            </a:r>
            <a:r>
              <a:rPr b="1" lang="bg-BG"/>
              <a:t>умножат.</a:t>
            </a:r>
            <a:r>
              <a:rPr lang="bg-BG"/>
              <a:t> Тези различни операции се означават с един и същи знак „+“.  Също така, означаваните с един и същи знак операции за </a:t>
            </a:r>
            <a:r>
              <a:rPr b="1" lang="bg-BG"/>
              <a:t>деление на цели числа</a:t>
            </a:r>
            <a:r>
              <a:rPr lang="bg-BG"/>
              <a:t> и </a:t>
            </a:r>
            <a:r>
              <a:rPr b="1" lang="bg-BG"/>
              <a:t>деление на дробни числа, </a:t>
            </a:r>
            <a:r>
              <a:rPr lang="bg-BG"/>
              <a:t>съществено се различават.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484311" y="685800"/>
            <a:ext cx="10018713" cy="1038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БУЛЕВ ТИП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484310" y="2220687"/>
            <a:ext cx="10220010" cy="289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Най-простият тип данни, наречен на Джордж Бул, създателят на </a:t>
            </a:r>
            <a:r>
              <a:rPr b="1" lang="bg-BG"/>
              <a:t>булевата алгебра</a:t>
            </a:r>
            <a:r>
              <a:rPr lang="bg-BG"/>
              <a:t>. Стойностите на този тип са: </a:t>
            </a:r>
            <a:r>
              <a:rPr b="1" lang="bg-BG"/>
              <a:t>True (истина, да) </a:t>
            </a:r>
            <a:r>
              <a:rPr lang="bg-BG"/>
              <a:t>и </a:t>
            </a:r>
            <a:r>
              <a:rPr b="1" lang="bg-BG"/>
              <a:t>False (неистина, не).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компютърната памет тези стойности се представят с целите числа </a:t>
            </a:r>
            <a:r>
              <a:rPr b="1" lang="bg-BG"/>
              <a:t>0 </a:t>
            </a:r>
            <a:r>
              <a:rPr lang="bg-BG"/>
              <a:t>и </a:t>
            </a:r>
            <a:r>
              <a:rPr b="1" lang="bg-BG"/>
              <a:t>1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484311" y="685800"/>
            <a:ext cx="10018713" cy="131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ЦЕЛИ ЧИСЛА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484310" y="2377441"/>
            <a:ext cx="10018713" cy="341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 данни от този тип се извършват </a:t>
            </a:r>
            <a:r>
              <a:rPr b="1" lang="bg-BG"/>
              <a:t>аритметични операции </a:t>
            </a:r>
            <a:r>
              <a:rPr lang="bg-BG"/>
              <a:t>и </a:t>
            </a:r>
            <a:r>
              <a:rPr b="1" lang="bg-BG"/>
              <a:t>сравнявания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Целите числа без знак </a:t>
            </a:r>
            <a:r>
              <a:rPr lang="bg-BG"/>
              <a:t>в компютърната памет се представят като низ от двоични стойности – </a:t>
            </a:r>
            <a:r>
              <a:rPr b="1" lang="bg-BG"/>
              <a:t>битове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Целите числа със знак </a:t>
            </a:r>
            <a:r>
              <a:rPr lang="bg-BG"/>
              <a:t>(положителни и отрицателни) е по-сложно. Съществуват различни методи за кодиране на знака, което изисква още един допълнителен бит.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Подвидове на целочисления тип са </a:t>
            </a:r>
            <a:r>
              <a:rPr b="1" lang="bg-BG"/>
              <a:t>датите</a:t>
            </a:r>
            <a:r>
              <a:rPr lang="bg-BG"/>
              <a:t> и моментите от </a:t>
            </a:r>
            <a:r>
              <a:rPr b="1" lang="bg-BG"/>
              <a:t>времето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484311" y="685801"/>
            <a:ext cx="10018713" cy="933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ЧИСЛА С ПЛАВАЩА ЗАПЕТАЯ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484310" y="1750422"/>
            <a:ext cx="10018713" cy="4794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Дробните числа, наричани </a:t>
            </a:r>
            <a:r>
              <a:rPr b="1" lang="bg-BG"/>
              <a:t>числа с плаваща запетая</a:t>
            </a:r>
            <a:r>
              <a:rPr lang="bg-BG"/>
              <a:t>, в компютърната памет се представят с две цели числа – </a:t>
            </a:r>
            <a:r>
              <a:rPr b="1" lang="bg-BG"/>
              <a:t>мантиса m и порядък р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Макар, че в паметта мантисата е цяло число, тя се интерпретира като дробно в интервала [0, 1), на което липсват нулевата цяла част и десетичната точка. Така, числото с мантиса и порядък е: </a:t>
            </a:r>
            <a:r>
              <a:rPr b="1" lang="bg-BG"/>
              <a:t>0.m x 10</a:t>
            </a:r>
            <a:r>
              <a:rPr b="1" baseline="30000" lang="bg-BG"/>
              <a:t>p </a:t>
            </a:r>
            <a:r>
              <a:rPr lang="bg-BG"/>
              <a:t>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lang="bg-BG"/>
              <a:t>Пример:</a:t>
            </a:r>
            <a:r>
              <a:rPr lang="bg-BG"/>
              <a:t> константата 3.14 може да се запише като </a:t>
            </a:r>
            <a:r>
              <a:rPr b="1" lang="bg-BG"/>
              <a:t>3.14 х 10</a:t>
            </a:r>
            <a:r>
              <a:rPr b="1" baseline="30000" lang="bg-BG"/>
              <a:t>0</a:t>
            </a:r>
            <a:r>
              <a:rPr b="1" lang="bg-BG"/>
              <a:t> ; 0.314 х 10</a:t>
            </a:r>
            <a:r>
              <a:rPr b="1" baseline="30000" lang="bg-BG"/>
              <a:t>1</a:t>
            </a:r>
            <a:r>
              <a:rPr b="1" lang="bg-BG"/>
              <a:t> ; 314 х 10</a:t>
            </a:r>
            <a:r>
              <a:rPr b="1" baseline="30000" lang="bg-BG"/>
              <a:t>-2</a:t>
            </a:r>
            <a:r>
              <a:rPr b="1" lang="bg-BG"/>
              <a:t> .</a:t>
            </a:r>
            <a:r>
              <a:rPr lang="bg-BG"/>
              <a:t> В програмите обаче не може да запишем порядъка като степен, затова десетицата се заменя с буква </a:t>
            </a:r>
            <a:r>
              <a:rPr b="1" i="1" lang="bg-BG"/>
              <a:t>е</a:t>
            </a:r>
            <a:r>
              <a:rPr i="1" lang="bg-BG"/>
              <a:t> </a:t>
            </a:r>
            <a:r>
              <a:rPr lang="bg-BG"/>
              <a:t>и порядъка се записва след нея: </a:t>
            </a:r>
            <a:r>
              <a:rPr b="1" lang="bg-BG"/>
              <a:t>3.14</a:t>
            </a:r>
            <a:r>
              <a:rPr b="1" i="1" lang="bg-BG"/>
              <a:t>е</a:t>
            </a:r>
            <a:r>
              <a:rPr b="1" lang="bg-BG"/>
              <a:t>0; 0.314</a:t>
            </a:r>
            <a:r>
              <a:rPr b="1" i="1" lang="bg-BG"/>
              <a:t>е</a:t>
            </a:r>
            <a:r>
              <a:rPr b="1" lang="bg-BG"/>
              <a:t>1; 314</a:t>
            </a:r>
            <a:r>
              <a:rPr b="1" i="1" lang="bg-BG"/>
              <a:t>е</a:t>
            </a:r>
            <a:r>
              <a:rPr b="1" lang="bg-BG"/>
              <a:t>-2</a:t>
            </a:r>
            <a:r>
              <a:rPr lang="bg-BG"/>
              <a:t>. Това представяне се нарича </a:t>
            </a:r>
            <a:r>
              <a:rPr b="1" lang="bg-BG"/>
              <a:t>„с плаваща запетая“.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bg-BG"/>
              <a:t>В БД подтипове на дробни стойности са </a:t>
            </a:r>
            <a:r>
              <a:rPr b="1" lang="bg-BG"/>
              <a:t>паричните суми </a:t>
            </a:r>
            <a:r>
              <a:rPr lang="bg-BG"/>
              <a:t>и </a:t>
            </a:r>
            <a:r>
              <a:rPr b="1" lang="bg-BG"/>
              <a:t>процентите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484311" y="685800"/>
            <a:ext cx="10018713" cy="1286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НИЗОВЕ (ТЕКСТОВЕ)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484310" y="1972491"/>
            <a:ext cx="10018713" cy="3722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Често използван тип в БД.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компютърната памет се представят с редици от знаци на </a:t>
            </a:r>
            <a:r>
              <a:rPr b="1" lang="bg-BG"/>
              <a:t>клавиатурната азбука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Интерпретирането на знаците става през кодовите таблици (</a:t>
            </a:r>
            <a:r>
              <a:rPr b="1" lang="bg-BG"/>
              <a:t>ASCII</a:t>
            </a:r>
            <a:r>
              <a:rPr lang="bg-BG"/>
              <a:t> – до 256 знака) и </a:t>
            </a:r>
            <a:r>
              <a:rPr b="1" lang="bg-BG"/>
              <a:t>Unicode</a:t>
            </a:r>
            <a:r>
              <a:rPr lang="bg-BG"/>
              <a:t> (много повече знаци).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484311" y="685800"/>
            <a:ext cx="10018713" cy="1182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СТОЙНОСТТА „НИЩО“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484310" y="2155371"/>
            <a:ext cx="10018713" cy="3635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Едно от изискванията в релационния модел на Код е да има стойност, която да се поставя на мястото на атрибут, когато не разполагаме с негова стойност.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Например: </a:t>
            </a:r>
            <a:r>
              <a:rPr lang="bg-BG"/>
              <a:t>клиент не е дал телефонния си номер, студент няма диплома за друго завършено образование и др.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такива случаи се използва специална стойност – </a:t>
            </a:r>
            <a:r>
              <a:rPr b="1" lang="bg-BG"/>
              <a:t>null, nil, none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484311" y="685800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6. BLOB (Binary Large Object)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1484310" y="2050869"/>
            <a:ext cx="10018713" cy="374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БД се използва за записване на </a:t>
            </a:r>
            <a:r>
              <a:rPr b="1" lang="bg-BG"/>
              <a:t>MP3 файл</a:t>
            </a:r>
            <a:r>
              <a:rPr lang="bg-BG"/>
              <a:t>, </a:t>
            </a:r>
            <a:r>
              <a:rPr b="1" lang="bg-BG"/>
              <a:t>изображение</a:t>
            </a:r>
            <a:r>
              <a:rPr lang="bg-BG"/>
              <a:t>, </a:t>
            </a:r>
            <a:r>
              <a:rPr b="1" lang="bg-BG"/>
              <a:t>изпълним</a:t>
            </a:r>
            <a:r>
              <a:rPr lang="bg-BG"/>
              <a:t> </a:t>
            </a:r>
            <a:r>
              <a:rPr b="1" lang="bg-BG"/>
              <a:t>файл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СУБД само съхранява </a:t>
            </a:r>
            <a:r>
              <a:rPr b="1" lang="bg-BG"/>
              <a:t>BLOB</a:t>
            </a:r>
            <a:r>
              <a:rPr lang="bg-BG"/>
              <a:t> стойността, не я разпознава като свой тип данни и не извършва операции с нея.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BLOB</a:t>
            </a:r>
            <a:r>
              <a:rPr lang="bg-BG"/>
              <a:t> стойностите са неделими, не е възможно да се търсят или да се използват части от тях, но могат да бъдат </a:t>
            </a:r>
            <a:r>
              <a:rPr b="1" lang="bg-BG"/>
              <a:t>вграждани/свързвани </a:t>
            </a:r>
            <a:r>
              <a:rPr lang="bg-BG"/>
              <a:t>с изходи, създавани със СУБД.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484309" y="0"/>
            <a:ext cx="10018713" cy="123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7. КЛЮЧОВЕ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484310" y="1234441"/>
            <a:ext cx="10018713" cy="562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Кортежите на една таблица трябва да могат да се различават по между си. Ако са еднакви, съществуват два случая за тях: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1. Двата кортежа представят един и същ реално съществуващ обект. </a:t>
            </a:r>
            <a:r>
              <a:rPr lang="bg-BG"/>
              <a:t>Ако това е допустимо, има излишество (редундантност, ненужно дублиране на данни).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2. Двата кортежа се отнасят за различни обекти. </a:t>
            </a:r>
            <a:r>
              <a:rPr lang="bg-BG"/>
              <a:t>В този случай не можем да премахнем единия кортеж, защото това ще доведе до непълнота на данните. Решението е да се определи специална роля на една или няколко колони на таблицата така, че да няма два или повече кортежа с едни и същи стойности в тези колони.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Атрибутът или атрибутите на релационната схема, които осигуряват уникалността на всеки кортеж, наричаме </a:t>
            </a:r>
            <a:r>
              <a:rPr b="1" lang="bg-BG"/>
              <a:t>ключ.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