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68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206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76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96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148.xml"/>
  <Override ContentType="application/vnd.openxmlformats-officedocument.presentationml.notesSlide+xml" PartName="/ppt/notesSlides/notesSlide202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5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8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180.xml"/>
  <Override ContentType="application/vnd.openxmlformats-officedocument.presentationml.notesSlide+xml" PartName="/ppt/notesSlides/notesSlide17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5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16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87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213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77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0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52.xml"/>
  <Override ContentType="application/vnd.openxmlformats-officedocument.presentationml.notesSlide+xml" PartName="/ppt/notesSlides/notesSlide195.xml"/>
  <Override ContentType="application/vnd.openxmlformats-officedocument.presentationml.notesSlide+xml" PartName="/ppt/notesSlides/notesSlide183.xml"/>
  <Override ContentType="application/vnd.openxmlformats-officedocument.presentationml.notesSlide+xml" PartName="/ppt/notesSlides/notesSlide217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167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9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5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199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90.xml"/>
  <Override ContentType="application/vnd.openxmlformats-officedocument.presentationml.notesSlide+xml" PartName="/ppt/notesSlides/notesSlide218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73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162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45.xml"/>
  <Override ContentType="application/vnd.openxmlformats-officedocument.presentationml.notesSlide+xml" PartName="/ppt/notesSlides/notesSlide207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8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86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51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166.xml"/>
  <Override ContentType="application/vnd.openxmlformats-officedocument.presentationml.notesSlide+xml" PartName="/ppt/notesSlides/notesSlide182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78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20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7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16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16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98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155.xml"/>
  <Override ContentType="application/vnd.openxmlformats-officedocument.presentationml.notesSlide+xml" PartName="/ppt/notesSlides/notesSlide189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46.xml"/>
  <Override ContentType="application/vnd.openxmlformats-officedocument.presentationml.notesSlide+xml" PartName="/ppt/notesSlides/notesSlide21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91.xml"/>
  <Override ContentType="application/vnd.openxmlformats-officedocument.presentationml.notesSlide+xml" PartName="/ppt/notesSlides/notesSlide20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174.xml"/>
  <Override ContentType="application/vnd.openxmlformats-officedocument.presentationml.notesSlide+xml" PartName="/ppt/notesSlides/notesSlide212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93.xml"/>
  <Override ContentType="application/vnd.openxmlformats-officedocument.presentationml.notesSlide+xml" PartName="/ppt/notesSlides/notesSlide150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59.xml"/>
  <Override ContentType="application/vnd.openxmlformats-officedocument.presentationml.notesSlide+xml" PartName="/ppt/notesSlides/notesSlide185.xml"/>
  <Override ContentType="application/vnd.openxmlformats-officedocument.presentationml.notesSlide+xml" PartName="/ppt/notesSlides/notesSlide215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69.xml"/>
  <Override ContentType="application/vnd.openxmlformats-officedocument.presentationml.notesSlide+xml" PartName="/ppt/notesSlides/notesSlide205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60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79.xml"/>
  <Override ContentType="application/vnd.openxmlformats-officedocument.presentationml.notesSlide+xml" PartName="/ppt/notesSlides/notesSlide165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170.xml"/>
  <Override ContentType="application/vnd.openxmlformats-officedocument.presentationml.notesSlide+xml" PartName="/ppt/notesSlides/notesSlide197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54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200.xml"/>
  <Override ContentType="application/vnd.openxmlformats-officedocument.presentationml.notesSlide+xml" PartName="/ppt/notesSlides/notesSlide181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09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1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64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211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158.xml"/>
  <Override ContentType="application/vnd.openxmlformats-officedocument.presentationml.notesSlide+xml" PartName="/ppt/notesSlides/notesSlide175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164.xml"/>
  <Override ContentType="application/vnd.openxmlformats-officedocument.presentationml.slide+xml" PartName="/ppt/slides/slide43.xml"/>
  <Override ContentType="application/vnd.openxmlformats-officedocument.presentationml.slide+xml" PartName="/ppt/slides/slide199.xml"/>
  <Override ContentType="application/vnd.openxmlformats-officedocument.presentationml.slide+xml" PartName="/ppt/slides/slide210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202.xml"/>
  <Override ContentType="application/vnd.openxmlformats-officedocument.presentationml.slide+xml" PartName="/ppt/slides/slide105.xml"/>
  <Override ContentType="application/vnd.openxmlformats-officedocument.presentationml.slide+xml" PartName="/ppt/slides/slide148.xml"/>
  <Override ContentType="application/vnd.openxmlformats-officedocument.presentationml.slide+xml" PartName="/ppt/slides/slide172.xml"/>
  <Override ContentType="application/vnd.openxmlformats-officedocument.presentationml.slide+xml" PartName="/ppt/slides/slide19.xml"/>
  <Override ContentType="application/vnd.openxmlformats-officedocument.presentationml.slide+xml" PartName="/ppt/slides/slide5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94.xml"/>
  <Override ContentType="application/vnd.openxmlformats-officedocument.presentationml.slide+xml" PartName="/ppt/slides/slide156.xml"/>
  <Override ContentType="application/vnd.openxmlformats-officedocument.presentationml.slide+xml" PartName="/ppt/slides/slide217.xml"/>
  <Override ContentType="application/vnd.openxmlformats-officedocument.presentationml.slide+xml" PartName="/ppt/slides/slide71.xml"/>
  <Override ContentType="application/vnd.openxmlformats-officedocument.presentationml.slide+xml" PartName="/ppt/slides/slide179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84.xml"/>
  <Override ContentType="application/vnd.openxmlformats-officedocument.presentationml.slide+xml" PartName="/ppt/slides/slide141.xml"/>
  <Override ContentType="application/vnd.openxmlformats-officedocument.presentationml.slide+xml" PartName="/ppt/slides/slide82.xml"/>
  <Override ContentType="application/vnd.openxmlformats-officedocument.presentationml.slide+xml" PartName="/ppt/slides/slide9.xml"/>
  <Override ContentType="application/vnd.openxmlformats-officedocument.presentationml.slide+xml" PartName="/ppt/slides/slide16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187.xml"/>
  <Override ContentType="application/vnd.openxmlformats-officedocument.presentationml.slide+xml" PartName="/ppt/slides/slide98.xml"/>
  <Override ContentType="application/vnd.openxmlformats-officedocument.presentationml.slide+xml" PartName="/ppt/slides/slide152.xml"/>
  <Override ContentType="application/vnd.openxmlformats-officedocument.presentationml.slide+xml" PartName="/ppt/slides/slide125.xml"/>
  <Override ContentType="application/vnd.openxmlformats-officedocument.presentationml.slide+xml" PartName="/ppt/slides/slide20.xml"/>
  <Override ContentType="application/vnd.openxmlformats-officedocument.presentationml.slide+xml" PartName="/ppt/slides/slide161.xml"/>
  <Override ContentType="application/vnd.openxmlformats-officedocument.presentationml.slide+xml" PartName="/ppt/slides/slide214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206.xml"/>
  <Override ContentType="application/vnd.openxmlformats-officedocument.presentationml.slide+xml" PartName="/ppt/slides/slide55.xml"/>
  <Override ContentType="application/vnd.openxmlformats-officedocument.presentationml.slide+xml" PartName="/ppt/slides/slide195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59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44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176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180.xml"/>
  <Override ContentType="application/vnd.openxmlformats-officedocument.presentationml.slide+xml" PartName="/ppt/slides/slide18.xml"/>
  <Override ContentType="application/vnd.openxmlformats-officedocument.presentationml.slide+xml" PartName="/ppt/slides/slide201.xml"/>
  <Override ContentType="application/vnd.openxmlformats-officedocument.presentationml.slide+xml" PartName="/ppt/slides/slide52.xml"/>
  <Override ContentType="application/vnd.openxmlformats-officedocument.presentationml.slide+xml" PartName="/ppt/slides/slide95.xml"/>
  <Override ContentType="application/vnd.openxmlformats-officedocument.presentationml.slide+xml" PartName="/ppt/slides/slide181.xml"/>
  <Override ContentType="application/vnd.openxmlformats-officedocument.presentationml.slide+xml" PartName="/ppt/slides/slide157.xml"/>
  <Override ContentType="application/vnd.openxmlformats-officedocument.presentationml.slide+xml" PartName="/ppt/slides/slide211.xml"/>
  <Override ContentType="application/vnd.openxmlformats-officedocument.presentationml.slide+xml" PartName="/ppt/slides/slide77.xml"/>
  <Override ContentType="application/vnd.openxmlformats-officedocument.presentationml.slide+xml" PartName="/ppt/slides/slide165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47.xml"/>
  <Override ContentType="application/vnd.openxmlformats-officedocument.presentationml.slide+xml" PartName="/ppt/slides/slide191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153.xml"/>
  <Override ContentType="application/vnd.openxmlformats-officedocument.presentationml.slide+xml" PartName="/ppt/slides/slide67.xml"/>
  <Override ContentType="application/vnd.openxmlformats-officedocument.presentationml.slide+xml" PartName="/ppt/slides/slide196.xml"/>
  <Override ContentType="application/vnd.openxmlformats-officedocument.presentationml.slide+xml" PartName="/ppt/slides/slide171.xml"/>
  <Override ContentType="application/vnd.openxmlformats-officedocument.presentationml.slide+xml" PartName="/ppt/slides/slide49.xml"/>
  <Override ContentType="application/vnd.openxmlformats-officedocument.presentationml.slide+xml" PartName="/ppt/slides/slide216.xml"/>
  <Override ContentType="application/vnd.openxmlformats-officedocument.presentationml.slide+xml" PartName="/ppt/slides/slide83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169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86.xml"/>
  <Override ContentType="application/vnd.openxmlformats-officedocument.presentationml.slide+xml" PartName="/ppt/slides/slide215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205.xml"/>
  <Override ContentType="application/vnd.openxmlformats-officedocument.presentationml.slide+xml" PartName="/ppt/slides/slide160.xml"/>
  <Override ContentType="application/vnd.openxmlformats-officedocument.presentationml.slide+xml" PartName="/ppt/slides/slide100.xml"/>
  <Override ContentType="application/vnd.openxmlformats-officedocument.presentationml.slide+xml" PartName="/ppt/slides/slide90.xml"/>
  <Override ContentType="application/vnd.openxmlformats-officedocument.presentationml.slide+xml" PartName="/ppt/slides/slide143.xml"/>
  <Override ContentType="application/vnd.openxmlformats-officedocument.presentationml.slide+xml" PartName="/ppt/slides/slide132.xml"/>
  <Override ContentType="application/vnd.openxmlformats-officedocument.presentationml.slide+xml" PartName="/ppt/slides/slide62.xml"/>
  <Override ContentType="application/vnd.openxmlformats-officedocument.presentationml.slide+xml" PartName="/ppt/slides/slide175.xml"/>
  <Override ContentType="application/vnd.openxmlformats-officedocument.presentationml.slide+xml" PartName="/ppt/slides/slide1.xml"/>
  <Override ContentType="application/vnd.openxmlformats-officedocument.presentationml.slide+xml" PartName="/ppt/slides/slide192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209.xml"/>
  <Override ContentType="application/vnd.openxmlformats-officedocument.presentationml.slide+xml" PartName="/ppt/slides/slide200.xml"/>
  <Override ContentType="application/vnd.openxmlformats-officedocument.presentationml.slide+xml" PartName="/ppt/slides/slide88.xml"/>
  <Override ContentType="application/vnd.openxmlformats-officedocument.presentationml.slide+xml" PartName="/ppt/slides/slide158.xml"/>
  <Override ContentType="application/vnd.openxmlformats-officedocument.presentationml.slide+xml" PartName="/ppt/slides/slide115.xml"/>
  <Override ContentType="application/vnd.openxmlformats-officedocument.presentationml.slide+xml" PartName="/ppt/slides/slide3.xml"/>
  <Override ContentType="application/vnd.openxmlformats-officedocument.presentationml.slide+xml" PartName="/ppt/slides/slide182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174.xml"/>
  <Override ContentType="application/vnd.openxmlformats-officedocument.presentationml.slide+xml" PartName="/ppt/slides/slide190.xml"/>
  <Override ContentType="application/vnd.openxmlformats-officedocument.presentationml.slide+xml" PartName="/ppt/slides/slide33.xml"/>
  <Override ContentType="application/vnd.openxmlformats-officedocument.presentationml.slide+xml" PartName="/ppt/slides/slide219.xml"/>
  <Override ContentType="application/vnd.openxmlformats-officedocument.presentationml.slide+xml" PartName="/ppt/slides/slide68.xml"/>
  <Override ContentType="application/vnd.openxmlformats-officedocument.presentationml.slide+xml" PartName="/ppt/slides/slide170.xml"/>
  <Override ContentType="application/vnd.openxmlformats-officedocument.presentationml.slide+xml" PartName="/ppt/slides/slide20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220.xml"/>
  <Override ContentType="application/vnd.openxmlformats-officedocument.presentationml.slide+xml" PartName="/ppt/slides/slide166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4.xml"/>
  <Override ContentType="application/vnd.openxmlformats-officedocument.presentationml.slide+xml" PartName="/ppt/slides/slide197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185.xml"/>
  <Override ContentType="application/vnd.openxmlformats-officedocument.presentationml.slide+xml" PartName="/ppt/slides/slide65.xml"/>
  <Override ContentType="application/vnd.openxmlformats-officedocument.presentationml.slide+xml" PartName="/ppt/slides/slide118.xml"/>
  <Override ContentType="application/vnd.openxmlformats-officedocument.presentationml.slide+xml" PartName="/ppt/slides/slide142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178.xml"/>
  <Override ContentType="application/vnd.openxmlformats-officedocument.presentationml.slide+xml" PartName="/ppt/slides/slide29.xml"/>
  <Override ContentType="application/vnd.openxmlformats-officedocument.presentationml.slide+xml" PartName="/ppt/slides/slide212.xml"/>
  <Override ContentType="application/vnd.openxmlformats-officedocument.presentationml.slide+xml" PartName="/ppt/slides/slide76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14.xml"/>
  <Override ContentType="application/vnd.openxmlformats-officedocument.presentationml.slide+xml" PartName="/ppt/slides/slide163.xml"/>
  <Override ContentType="application/vnd.openxmlformats-officedocument.presentationml.slide+xml" PartName="/ppt/slides/slide127.xml"/>
  <Override ContentType="application/vnd.openxmlformats-officedocument.presentationml.slide+xml" PartName="/ppt/slides/slide146.xml"/>
  <Override ContentType="application/vnd.openxmlformats-officedocument.presentationml.slide+xml" PartName="/ppt/slides/slide150.xml"/>
  <Override ContentType="application/vnd.openxmlformats-officedocument.presentationml.slide+xml" PartName="/ppt/slides/slide189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57.xml"/>
  <Override ContentType="application/vnd.openxmlformats-officedocument.presentationml.slide+xml" PartName="/ppt/slides/slide44.xml"/>
  <Override ContentType="application/vnd.openxmlformats-officedocument.presentationml.slide+xml" PartName="/ppt/slides/slide193.xml"/>
  <Override ContentType="application/vnd.openxmlformats-officedocument.presentationml.slide+xml" PartName="/ppt/slides/slide208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198.xml"/>
  <Override ContentType="application/vnd.openxmlformats-officedocument.presentationml.slide+xml" PartName="/ppt/slides/slide15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218.xml"/>
  <Override ContentType="application/vnd.openxmlformats-officedocument.presentationml.slide+xml" PartName="/ppt/slides/slide130.xml"/>
  <Override ContentType="application/vnd.openxmlformats-officedocument.presentationml.slide+xml" PartName="/ppt/slides/slide173.xml"/>
  <Override ContentType="application/vnd.openxmlformats-officedocument.presentationml.slide+xml" PartName="/ppt/slides/slide16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83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149.xml"/>
  <Override ContentType="application/vnd.openxmlformats-officedocument.presentationml.slide+xml" PartName="/ppt/slides/slide203.xml"/>
  <Override ContentType="application/vnd.openxmlformats-officedocument.presentationml.slide+xml" PartName="/ppt/slides/slide124.xml"/>
  <Override ContentType="application/vnd.openxmlformats-officedocument.presentationml.slide+xml" PartName="/ppt/slides/slide106.xml"/>
  <Override ContentType="application/vnd.openxmlformats-officedocument.presentationml.slide+xml" PartName="/ppt/slides/slide167.xml"/>
  <Override ContentType="application/vnd.openxmlformats-officedocument.presentationml.slide+xml" PartName="/ppt/slides/slide70.xml"/>
  <Override ContentType="application/vnd.openxmlformats-officedocument.presentationml.slide+xml" PartName="/ppt/slides/slide194.xml"/>
  <Override ContentType="application/vnd.openxmlformats-officedocument.presentationml.slide+xml" PartName="/ppt/slides/slide151.xml"/>
  <Override ContentType="application/vnd.openxmlformats-officedocument.presentationml.slide+xml" PartName="/ppt/slides/slide177.xml"/>
  <Override ContentType="application/vnd.openxmlformats-officedocument.presentationml.slide+xml" PartName="/ppt/slides/slide134.xml"/>
  <Override ContentType="application/vnd.openxmlformats-officedocument.presentationml.slide+xml" PartName="/ppt/slides/slide207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145.xml"/>
  <Override ContentType="application/vnd.openxmlformats-officedocument.presentationml.slide+xml" PartName="/ppt/slides/slide188.xml"/>
  <Override ContentType="application/vnd.openxmlformats-officedocument.presentationml.slide+xml" PartName="/ppt/slides/slide162.xml"/>
  <Override ContentType="application/vnd.openxmlformats-officedocument.presentationml.slide+xml" PartName="/ppt/slides/slide32.xml"/>
  <Override ContentType="application/vnd.openxmlformats-officedocument.presentationml.slide+xml" PartName="/ppt/slides/slide75.xml"/>
  <Override ContentType="application/vnd.openxmlformats-officedocument.presentationml.slide+xml" PartName="/ppt/slides/slide213.xml"/>
  <Override ContentType="application/vnd.openxmlformats-officedocument.presentationml.slide+xml" PartName="/ppt/slides/slide58.xml"/>
  <Override ContentType="application/vnd.openxmlformats-officedocument.presentationml.slide+xml" PartName="/ppt/slides/slide15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  <p:sldId id="419" r:id="rId170"/>
    <p:sldId id="420" r:id="rId171"/>
    <p:sldId id="421" r:id="rId172"/>
    <p:sldId id="422" r:id="rId173"/>
    <p:sldId id="423" r:id="rId174"/>
    <p:sldId id="424" r:id="rId175"/>
    <p:sldId id="425" r:id="rId176"/>
    <p:sldId id="426" r:id="rId177"/>
    <p:sldId id="427" r:id="rId178"/>
    <p:sldId id="428" r:id="rId179"/>
    <p:sldId id="429" r:id="rId180"/>
    <p:sldId id="430" r:id="rId181"/>
    <p:sldId id="431" r:id="rId182"/>
    <p:sldId id="432" r:id="rId183"/>
    <p:sldId id="433" r:id="rId184"/>
    <p:sldId id="434" r:id="rId185"/>
    <p:sldId id="435" r:id="rId186"/>
    <p:sldId id="436" r:id="rId187"/>
    <p:sldId id="437" r:id="rId188"/>
    <p:sldId id="438" r:id="rId189"/>
    <p:sldId id="439" r:id="rId190"/>
    <p:sldId id="440" r:id="rId191"/>
    <p:sldId id="441" r:id="rId192"/>
    <p:sldId id="442" r:id="rId193"/>
    <p:sldId id="443" r:id="rId194"/>
    <p:sldId id="444" r:id="rId195"/>
    <p:sldId id="445" r:id="rId196"/>
    <p:sldId id="446" r:id="rId197"/>
    <p:sldId id="447" r:id="rId198"/>
    <p:sldId id="448" r:id="rId199"/>
    <p:sldId id="449" r:id="rId200"/>
    <p:sldId id="450" r:id="rId201"/>
    <p:sldId id="451" r:id="rId202"/>
    <p:sldId id="452" r:id="rId203"/>
    <p:sldId id="453" r:id="rId204"/>
    <p:sldId id="454" r:id="rId205"/>
    <p:sldId id="455" r:id="rId206"/>
    <p:sldId id="456" r:id="rId207"/>
    <p:sldId id="457" r:id="rId208"/>
    <p:sldId id="458" r:id="rId209"/>
    <p:sldId id="459" r:id="rId210"/>
    <p:sldId id="460" r:id="rId211"/>
    <p:sldId id="461" r:id="rId212"/>
    <p:sldId id="462" r:id="rId213"/>
    <p:sldId id="463" r:id="rId214"/>
    <p:sldId id="464" r:id="rId215"/>
    <p:sldId id="465" r:id="rId216"/>
    <p:sldId id="466" r:id="rId217"/>
    <p:sldId id="467" r:id="rId218"/>
    <p:sldId id="468" r:id="rId219"/>
    <p:sldId id="469" r:id="rId220"/>
    <p:sldId id="470" r:id="rId221"/>
    <p:sldId id="471" r:id="rId222"/>
    <p:sldId id="472" r:id="rId223"/>
    <p:sldId id="473" r:id="rId224"/>
    <p:sldId id="474" r:id="rId225"/>
    <p:sldId id="475" r:id="rId22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44">
          <p15:clr>
            <a:srgbClr val="000000"/>
          </p15:clr>
        </p15:guide>
        <p15:guide id="2" orient="horz" pos="891">
          <p15:clr>
            <a:srgbClr val="000000"/>
          </p15:clr>
        </p15:guide>
        <p15:guide id="3" orient="horz" pos="1199">
          <p15:clr>
            <a:srgbClr val="000000"/>
          </p15:clr>
        </p15:guide>
        <p15:guide id="4" orient="horz" pos="1484">
          <p15:clr>
            <a:srgbClr val="000000"/>
          </p15:clr>
        </p15:guide>
        <p15:guide id="5" orient="horz" pos="2157">
          <p15:clr>
            <a:srgbClr val="000000"/>
          </p15:clr>
        </p15:guide>
        <p15:guide id="6" pos="2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62DDC77-7E7F-45EF-95C9-56462A5036C2}">
  <a:tblStyle styleId="{262DDC77-7E7F-45EF-95C9-56462A5036C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44" orient="horz"/>
        <p:guide pos="891" orient="horz"/>
        <p:guide pos="1199" orient="horz"/>
        <p:guide pos="1484" orient="horz"/>
        <p:guide pos="2157" orient="horz"/>
        <p:guide pos="2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190" Type="http://schemas.openxmlformats.org/officeDocument/2006/relationships/slide" Target="slides/slide18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194" Type="http://schemas.openxmlformats.org/officeDocument/2006/relationships/slide" Target="slides/slide188.xml"/><Relationship Id="rId43" Type="http://schemas.openxmlformats.org/officeDocument/2006/relationships/slide" Target="slides/slide37.xml"/><Relationship Id="rId193" Type="http://schemas.openxmlformats.org/officeDocument/2006/relationships/slide" Target="slides/slide187.xml"/><Relationship Id="rId46" Type="http://schemas.openxmlformats.org/officeDocument/2006/relationships/slide" Target="slides/slide40.xml"/><Relationship Id="rId192" Type="http://schemas.openxmlformats.org/officeDocument/2006/relationships/slide" Target="slides/slide186.xml"/><Relationship Id="rId45" Type="http://schemas.openxmlformats.org/officeDocument/2006/relationships/slide" Target="slides/slide39.xml"/><Relationship Id="rId191" Type="http://schemas.openxmlformats.org/officeDocument/2006/relationships/slide" Target="slides/slide185.xml"/><Relationship Id="rId48" Type="http://schemas.openxmlformats.org/officeDocument/2006/relationships/slide" Target="slides/slide42.xml"/><Relationship Id="rId187" Type="http://schemas.openxmlformats.org/officeDocument/2006/relationships/slide" Target="slides/slide181.xml"/><Relationship Id="rId47" Type="http://schemas.openxmlformats.org/officeDocument/2006/relationships/slide" Target="slides/slide41.xml"/><Relationship Id="rId186" Type="http://schemas.openxmlformats.org/officeDocument/2006/relationships/slide" Target="slides/slide180.xml"/><Relationship Id="rId185" Type="http://schemas.openxmlformats.org/officeDocument/2006/relationships/slide" Target="slides/slide179.xml"/><Relationship Id="rId49" Type="http://schemas.openxmlformats.org/officeDocument/2006/relationships/slide" Target="slides/slide43.xml"/><Relationship Id="rId184" Type="http://schemas.openxmlformats.org/officeDocument/2006/relationships/slide" Target="slides/slide178.xml"/><Relationship Id="rId189" Type="http://schemas.openxmlformats.org/officeDocument/2006/relationships/slide" Target="slides/slide183.xml"/><Relationship Id="rId188" Type="http://schemas.openxmlformats.org/officeDocument/2006/relationships/slide" Target="slides/slide18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183" Type="http://schemas.openxmlformats.org/officeDocument/2006/relationships/slide" Target="slides/slide177.xml"/><Relationship Id="rId32" Type="http://schemas.openxmlformats.org/officeDocument/2006/relationships/slide" Target="slides/slide26.xml"/><Relationship Id="rId182" Type="http://schemas.openxmlformats.org/officeDocument/2006/relationships/slide" Target="slides/slide176.xml"/><Relationship Id="rId35" Type="http://schemas.openxmlformats.org/officeDocument/2006/relationships/slide" Target="slides/slide29.xml"/><Relationship Id="rId181" Type="http://schemas.openxmlformats.org/officeDocument/2006/relationships/slide" Target="slides/slide175.xml"/><Relationship Id="rId34" Type="http://schemas.openxmlformats.org/officeDocument/2006/relationships/slide" Target="slides/slide28.xml"/><Relationship Id="rId180" Type="http://schemas.openxmlformats.org/officeDocument/2006/relationships/slide" Target="slides/slide174.xml"/><Relationship Id="rId37" Type="http://schemas.openxmlformats.org/officeDocument/2006/relationships/slide" Target="slides/slide31.xml"/><Relationship Id="rId176" Type="http://schemas.openxmlformats.org/officeDocument/2006/relationships/slide" Target="slides/slide170.xml"/><Relationship Id="rId36" Type="http://schemas.openxmlformats.org/officeDocument/2006/relationships/slide" Target="slides/slide30.xml"/><Relationship Id="rId175" Type="http://schemas.openxmlformats.org/officeDocument/2006/relationships/slide" Target="slides/slide169.xml"/><Relationship Id="rId39" Type="http://schemas.openxmlformats.org/officeDocument/2006/relationships/slide" Target="slides/slide33.xml"/><Relationship Id="rId174" Type="http://schemas.openxmlformats.org/officeDocument/2006/relationships/slide" Target="slides/slide168.xml"/><Relationship Id="rId38" Type="http://schemas.openxmlformats.org/officeDocument/2006/relationships/slide" Target="slides/slide32.xml"/><Relationship Id="rId173" Type="http://schemas.openxmlformats.org/officeDocument/2006/relationships/slide" Target="slides/slide167.xml"/><Relationship Id="rId179" Type="http://schemas.openxmlformats.org/officeDocument/2006/relationships/slide" Target="slides/slide173.xml"/><Relationship Id="rId178" Type="http://schemas.openxmlformats.org/officeDocument/2006/relationships/slide" Target="slides/slide172.xml"/><Relationship Id="rId177" Type="http://schemas.openxmlformats.org/officeDocument/2006/relationships/slide" Target="slides/slide171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98" Type="http://schemas.openxmlformats.org/officeDocument/2006/relationships/slide" Target="slides/slide192.xml"/><Relationship Id="rId14" Type="http://schemas.openxmlformats.org/officeDocument/2006/relationships/slide" Target="slides/slide8.xml"/><Relationship Id="rId197" Type="http://schemas.openxmlformats.org/officeDocument/2006/relationships/slide" Target="slides/slide191.xml"/><Relationship Id="rId17" Type="http://schemas.openxmlformats.org/officeDocument/2006/relationships/slide" Target="slides/slide11.xml"/><Relationship Id="rId196" Type="http://schemas.openxmlformats.org/officeDocument/2006/relationships/slide" Target="slides/slide190.xml"/><Relationship Id="rId16" Type="http://schemas.openxmlformats.org/officeDocument/2006/relationships/slide" Target="slides/slide10.xml"/><Relationship Id="rId195" Type="http://schemas.openxmlformats.org/officeDocument/2006/relationships/slide" Target="slides/slide189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99" Type="http://schemas.openxmlformats.org/officeDocument/2006/relationships/slide" Target="slides/slide193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150" Type="http://schemas.openxmlformats.org/officeDocument/2006/relationships/slide" Target="slides/slide144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149" Type="http://schemas.openxmlformats.org/officeDocument/2006/relationships/slide" Target="slides/slide143.xml"/><Relationship Id="rId4" Type="http://schemas.openxmlformats.org/officeDocument/2006/relationships/tableStyles" Target="tableStyles.xml"/><Relationship Id="rId148" Type="http://schemas.openxmlformats.org/officeDocument/2006/relationships/slide" Target="slides/slide142.xml"/><Relationship Id="rId9" Type="http://schemas.openxmlformats.org/officeDocument/2006/relationships/slide" Target="slides/slide3.xml"/><Relationship Id="rId143" Type="http://schemas.openxmlformats.org/officeDocument/2006/relationships/slide" Target="slides/slide137.xml"/><Relationship Id="rId142" Type="http://schemas.openxmlformats.org/officeDocument/2006/relationships/slide" Target="slides/slide136.xml"/><Relationship Id="rId141" Type="http://schemas.openxmlformats.org/officeDocument/2006/relationships/slide" Target="slides/slide135.xml"/><Relationship Id="rId140" Type="http://schemas.openxmlformats.org/officeDocument/2006/relationships/slide" Target="slides/slide134.xml"/><Relationship Id="rId5" Type="http://schemas.openxmlformats.org/officeDocument/2006/relationships/slideMaster" Target="slideMasters/slideMaster1.xml"/><Relationship Id="rId147" Type="http://schemas.openxmlformats.org/officeDocument/2006/relationships/slide" Target="slides/slide141.xml"/><Relationship Id="rId6" Type="http://schemas.openxmlformats.org/officeDocument/2006/relationships/notesMaster" Target="notesMasters/notesMaster1.xml"/><Relationship Id="rId146" Type="http://schemas.openxmlformats.org/officeDocument/2006/relationships/slide" Target="slides/slide140.xml"/><Relationship Id="rId7" Type="http://schemas.openxmlformats.org/officeDocument/2006/relationships/slide" Target="slides/slide1.xml"/><Relationship Id="rId145" Type="http://schemas.openxmlformats.org/officeDocument/2006/relationships/slide" Target="slides/slide139.xml"/><Relationship Id="rId8" Type="http://schemas.openxmlformats.org/officeDocument/2006/relationships/slide" Target="slides/slide2.xml"/><Relationship Id="rId144" Type="http://schemas.openxmlformats.org/officeDocument/2006/relationships/slide" Target="slides/slide138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139" Type="http://schemas.openxmlformats.org/officeDocument/2006/relationships/slide" Target="slides/slide133.xml"/><Relationship Id="rId138" Type="http://schemas.openxmlformats.org/officeDocument/2006/relationships/slide" Target="slides/slide132.xml"/><Relationship Id="rId137" Type="http://schemas.openxmlformats.org/officeDocument/2006/relationships/slide" Target="slides/slide131.xml"/><Relationship Id="rId132" Type="http://schemas.openxmlformats.org/officeDocument/2006/relationships/slide" Target="slides/slide126.xml"/><Relationship Id="rId131" Type="http://schemas.openxmlformats.org/officeDocument/2006/relationships/slide" Target="slides/slide125.xml"/><Relationship Id="rId130" Type="http://schemas.openxmlformats.org/officeDocument/2006/relationships/slide" Target="slides/slide124.xml"/><Relationship Id="rId136" Type="http://schemas.openxmlformats.org/officeDocument/2006/relationships/slide" Target="slides/slide130.xml"/><Relationship Id="rId135" Type="http://schemas.openxmlformats.org/officeDocument/2006/relationships/slide" Target="slides/slide129.xml"/><Relationship Id="rId134" Type="http://schemas.openxmlformats.org/officeDocument/2006/relationships/slide" Target="slides/slide128.xml"/><Relationship Id="rId133" Type="http://schemas.openxmlformats.org/officeDocument/2006/relationships/slide" Target="slides/slide127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172" Type="http://schemas.openxmlformats.org/officeDocument/2006/relationships/slide" Target="slides/slide166.xml"/><Relationship Id="rId65" Type="http://schemas.openxmlformats.org/officeDocument/2006/relationships/slide" Target="slides/slide59.xml"/><Relationship Id="rId171" Type="http://schemas.openxmlformats.org/officeDocument/2006/relationships/slide" Target="slides/slide165.xml"/><Relationship Id="rId68" Type="http://schemas.openxmlformats.org/officeDocument/2006/relationships/slide" Target="slides/slide62.xml"/><Relationship Id="rId170" Type="http://schemas.openxmlformats.org/officeDocument/2006/relationships/slide" Target="slides/slide164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165" Type="http://schemas.openxmlformats.org/officeDocument/2006/relationships/slide" Target="slides/slide159.xml"/><Relationship Id="rId69" Type="http://schemas.openxmlformats.org/officeDocument/2006/relationships/slide" Target="slides/slide63.xml"/><Relationship Id="rId164" Type="http://schemas.openxmlformats.org/officeDocument/2006/relationships/slide" Target="slides/slide158.xml"/><Relationship Id="rId163" Type="http://schemas.openxmlformats.org/officeDocument/2006/relationships/slide" Target="slides/slide157.xml"/><Relationship Id="rId162" Type="http://schemas.openxmlformats.org/officeDocument/2006/relationships/slide" Target="slides/slide156.xml"/><Relationship Id="rId169" Type="http://schemas.openxmlformats.org/officeDocument/2006/relationships/slide" Target="slides/slide163.xml"/><Relationship Id="rId168" Type="http://schemas.openxmlformats.org/officeDocument/2006/relationships/slide" Target="slides/slide162.xml"/><Relationship Id="rId167" Type="http://schemas.openxmlformats.org/officeDocument/2006/relationships/slide" Target="slides/slide161.xml"/><Relationship Id="rId166" Type="http://schemas.openxmlformats.org/officeDocument/2006/relationships/slide" Target="slides/slide160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161" Type="http://schemas.openxmlformats.org/officeDocument/2006/relationships/slide" Target="slides/slide155.xml"/><Relationship Id="rId54" Type="http://schemas.openxmlformats.org/officeDocument/2006/relationships/slide" Target="slides/slide48.xml"/><Relationship Id="rId160" Type="http://schemas.openxmlformats.org/officeDocument/2006/relationships/slide" Target="slides/slide154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159" Type="http://schemas.openxmlformats.org/officeDocument/2006/relationships/slide" Target="slides/slide153.xml"/><Relationship Id="rId59" Type="http://schemas.openxmlformats.org/officeDocument/2006/relationships/slide" Target="slides/slide53.xml"/><Relationship Id="rId154" Type="http://schemas.openxmlformats.org/officeDocument/2006/relationships/slide" Target="slides/slide148.xml"/><Relationship Id="rId58" Type="http://schemas.openxmlformats.org/officeDocument/2006/relationships/slide" Target="slides/slide52.xml"/><Relationship Id="rId153" Type="http://schemas.openxmlformats.org/officeDocument/2006/relationships/slide" Target="slides/slide147.xml"/><Relationship Id="rId152" Type="http://schemas.openxmlformats.org/officeDocument/2006/relationships/slide" Target="slides/slide146.xml"/><Relationship Id="rId151" Type="http://schemas.openxmlformats.org/officeDocument/2006/relationships/slide" Target="slides/slide145.xml"/><Relationship Id="rId158" Type="http://schemas.openxmlformats.org/officeDocument/2006/relationships/slide" Target="slides/slide152.xml"/><Relationship Id="rId157" Type="http://schemas.openxmlformats.org/officeDocument/2006/relationships/slide" Target="slides/slide151.xml"/><Relationship Id="rId156" Type="http://schemas.openxmlformats.org/officeDocument/2006/relationships/slide" Target="slides/slide150.xml"/><Relationship Id="rId155" Type="http://schemas.openxmlformats.org/officeDocument/2006/relationships/slide" Target="slides/slide14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226" Type="http://schemas.openxmlformats.org/officeDocument/2006/relationships/slide" Target="slides/slide220.xml"/><Relationship Id="rId104" Type="http://schemas.openxmlformats.org/officeDocument/2006/relationships/slide" Target="slides/slide98.xml"/><Relationship Id="rId225" Type="http://schemas.openxmlformats.org/officeDocument/2006/relationships/slide" Target="slides/slide219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220" Type="http://schemas.openxmlformats.org/officeDocument/2006/relationships/slide" Target="slides/slide214.xml"/><Relationship Id="rId103" Type="http://schemas.openxmlformats.org/officeDocument/2006/relationships/slide" Target="slides/slide97.xml"/><Relationship Id="rId224" Type="http://schemas.openxmlformats.org/officeDocument/2006/relationships/slide" Target="slides/slide218.xml"/><Relationship Id="rId102" Type="http://schemas.openxmlformats.org/officeDocument/2006/relationships/slide" Target="slides/slide96.xml"/><Relationship Id="rId223" Type="http://schemas.openxmlformats.org/officeDocument/2006/relationships/slide" Target="slides/slide217.xml"/><Relationship Id="rId101" Type="http://schemas.openxmlformats.org/officeDocument/2006/relationships/slide" Target="slides/slide95.xml"/><Relationship Id="rId222" Type="http://schemas.openxmlformats.org/officeDocument/2006/relationships/slide" Target="slides/slide216.xml"/><Relationship Id="rId100" Type="http://schemas.openxmlformats.org/officeDocument/2006/relationships/slide" Target="slides/slide94.xml"/><Relationship Id="rId221" Type="http://schemas.openxmlformats.org/officeDocument/2006/relationships/slide" Target="slides/slide215.xml"/><Relationship Id="rId217" Type="http://schemas.openxmlformats.org/officeDocument/2006/relationships/slide" Target="slides/slide211.xml"/><Relationship Id="rId216" Type="http://schemas.openxmlformats.org/officeDocument/2006/relationships/slide" Target="slides/slide210.xml"/><Relationship Id="rId215" Type="http://schemas.openxmlformats.org/officeDocument/2006/relationships/slide" Target="slides/slide209.xml"/><Relationship Id="rId214" Type="http://schemas.openxmlformats.org/officeDocument/2006/relationships/slide" Target="slides/slide208.xml"/><Relationship Id="rId219" Type="http://schemas.openxmlformats.org/officeDocument/2006/relationships/slide" Target="slides/slide213.xml"/><Relationship Id="rId218" Type="http://schemas.openxmlformats.org/officeDocument/2006/relationships/slide" Target="slides/slide212.xml"/><Relationship Id="rId213" Type="http://schemas.openxmlformats.org/officeDocument/2006/relationships/slide" Target="slides/slide207.xml"/><Relationship Id="rId212" Type="http://schemas.openxmlformats.org/officeDocument/2006/relationships/slide" Target="slides/slide206.xml"/><Relationship Id="rId211" Type="http://schemas.openxmlformats.org/officeDocument/2006/relationships/slide" Target="slides/slide205.xml"/><Relationship Id="rId210" Type="http://schemas.openxmlformats.org/officeDocument/2006/relationships/slide" Target="slides/slide204.xml"/><Relationship Id="rId129" Type="http://schemas.openxmlformats.org/officeDocument/2006/relationships/slide" Target="slides/slide123.xml"/><Relationship Id="rId128" Type="http://schemas.openxmlformats.org/officeDocument/2006/relationships/slide" Target="slides/slide122.xml"/><Relationship Id="rId127" Type="http://schemas.openxmlformats.org/officeDocument/2006/relationships/slide" Target="slides/slide121.xml"/><Relationship Id="rId126" Type="http://schemas.openxmlformats.org/officeDocument/2006/relationships/slide" Target="slides/slide120.xml"/><Relationship Id="rId121" Type="http://schemas.openxmlformats.org/officeDocument/2006/relationships/slide" Target="slides/slide115.xml"/><Relationship Id="rId120" Type="http://schemas.openxmlformats.org/officeDocument/2006/relationships/slide" Target="slides/slide114.xml"/><Relationship Id="rId125" Type="http://schemas.openxmlformats.org/officeDocument/2006/relationships/slide" Target="slides/slide119.xml"/><Relationship Id="rId124" Type="http://schemas.openxmlformats.org/officeDocument/2006/relationships/slide" Target="slides/slide118.xml"/><Relationship Id="rId123" Type="http://schemas.openxmlformats.org/officeDocument/2006/relationships/slide" Target="slides/slide117.xml"/><Relationship Id="rId122" Type="http://schemas.openxmlformats.org/officeDocument/2006/relationships/slide" Target="slides/slide116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99" Type="http://schemas.openxmlformats.org/officeDocument/2006/relationships/slide" Target="slides/slide93.xml"/><Relationship Id="rId98" Type="http://schemas.openxmlformats.org/officeDocument/2006/relationships/slide" Target="slides/slide92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slide" Target="slides/slide112.xml"/><Relationship Id="rId117" Type="http://schemas.openxmlformats.org/officeDocument/2006/relationships/slide" Target="slides/slide111.xml"/><Relationship Id="rId116" Type="http://schemas.openxmlformats.org/officeDocument/2006/relationships/slide" Target="slides/slide110.xml"/><Relationship Id="rId115" Type="http://schemas.openxmlformats.org/officeDocument/2006/relationships/slide" Target="slides/slide109.xml"/><Relationship Id="rId119" Type="http://schemas.openxmlformats.org/officeDocument/2006/relationships/slide" Target="slides/slide113.xml"/><Relationship Id="rId110" Type="http://schemas.openxmlformats.org/officeDocument/2006/relationships/slide" Target="slides/slide104.xml"/><Relationship Id="rId114" Type="http://schemas.openxmlformats.org/officeDocument/2006/relationships/slide" Target="slides/slide108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206" Type="http://schemas.openxmlformats.org/officeDocument/2006/relationships/slide" Target="slides/slide200.xml"/><Relationship Id="rId205" Type="http://schemas.openxmlformats.org/officeDocument/2006/relationships/slide" Target="slides/slide199.xml"/><Relationship Id="rId204" Type="http://schemas.openxmlformats.org/officeDocument/2006/relationships/slide" Target="slides/slide198.xml"/><Relationship Id="rId203" Type="http://schemas.openxmlformats.org/officeDocument/2006/relationships/slide" Target="slides/slide197.xml"/><Relationship Id="rId209" Type="http://schemas.openxmlformats.org/officeDocument/2006/relationships/slide" Target="slides/slide203.xml"/><Relationship Id="rId208" Type="http://schemas.openxmlformats.org/officeDocument/2006/relationships/slide" Target="slides/slide202.xml"/><Relationship Id="rId207" Type="http://schemas.openxmlformats.org/officeDocument/2006/relationships/slide" Target="slides/slide201.xml"/><Relationship Id="rId202" Type="http://schemas.openxmlformats.org/officeDocument/2006/relationships/slide" Target="slides/slide196.xml"/><Relationship Id="rId201" Type="http://schemas.openxmlformats.org/officeDocument/2006/relationships/slide" Target="slides/slide195.xml"/><Relationship Id="rId200" Type="http://schemas.openxmlformats.org/officeDocument/2006/relationships/slide" Target="slides/slide19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/>
          <p:nvPr>
            <p:ph idx="2" type="sldImg"/>
          </p:nvPr>
        </p:nvSpPr>
        <p:spPr>
          <a:xfrm>
            <a:off x="1141412" y="685800"/>
            <a:ext cx="4575175" cy="34305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7" name="Google Shape;47;p1:notes"/>
          <p:cNvSpPr txBox="1"/>
          <p:nvPr>
            <p:ph idx="1" type="body"/>
          </p:nvPr>
        </p:nvSpPr>
        <p:spPr>
          <a:xfrm>
            <a:off x="900112" y="4341812"/>
            <a:ext cx="5057775" cy="4132262"/>
          </a:xfrm>
          <a:prstGeom prst="rect">
            <a:avLst/>
          </a:prstGeom>
          <a:noFill/>
          <a:ln>
            <a:noFill/>
          </a:ln>
        </p:spPr>
        <p:txBody>
          <a:bodyPr anchorCtr="0" anchor="t" bIns="46250" lIns="92500" spcFirstLastPara="1" rIns="92500" wrap="square" tIns="46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8" name="Google Shape;108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10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90" name="Google Shape;890;p10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1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96" name="Google Shape;896;p10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1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02" name="Google Shape;902;p10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1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17" name="Google Shape;917;p10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10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23" name="Google Shape;923;p10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10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39" name="Google Shape;939;p10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10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45" name="Google Shape;945;p10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1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51" name="Google Shape;951;p10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10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57" name="Google Shape;957;p10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10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63" name="Google Shape;963;p10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1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69" name="Google Shape;969;p1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1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79" name="Google Shape;979;p1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1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85" name="Google Shape;985;p1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1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91" name="Google Shape;991;p1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1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15" name="Google Shape;1015;p1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1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47" name="Google Shape;1047;p1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1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53" name="Google Shape;1053;p1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1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59" name="Google Shape;1059;p1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1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72" name="Google Shape;1072;p1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1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85" name="Google Shape;1085;p1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8" name="Google Shape;148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1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19" name="Google Shape;1119;p1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1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25" name="Google Shape;1125;p1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1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31" name="Google Shape;1131;p1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1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38" name="Google Shape;1138;p1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1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44" name="Google Shape;1144;p1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1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50" name="Google Shape;1150;p1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1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56" name="Google Shape;1156;p1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1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62" name="Google Shape;1162;p1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1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68" name="Google Shape;1168;p1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1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74" name="Google Shape;1174;p1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2" name="Google Shape;182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1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81" name="Google Shape;1181;p1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1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94" name="Google Shape;1194;p1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1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15" name="Google Shape;1215;p1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1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21" name="Google Shape;1221;p1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27" name="Google Shape;1227;p1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1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33" name="Google Shape;1233;p1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1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39" name="Google Shape;1239;p1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1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45" name="Google Shape;1245;p1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1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53" name="Google Shape;1253;p1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1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62" name="Google Shape;1262;p1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45" name="Google Shape;245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1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71" name="Google Shape;1271;p1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p1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77" name="Google Shape;1277;p1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1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83" name="Google Shape;1283;p1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1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91" name="Google Shape;1291;p1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7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p1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99" name="Google Shape;1299;p1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1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06" name="Google Shape;1306;p1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1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15" name="Google Shape;1315;p1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1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22" name="Google Shape;1322;p1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1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30" name="Google Shape;1330;p1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1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36" name="Google Shape;1336;p1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1" name="Google Shape;251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1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43" name="Google Shape;1343;p1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1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51" name="Google Shape;1351;p1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dbConn.Close() липсва</a:t>
            </a:r>
            <a:endParaRPr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5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1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57" name="Google Shape;1357;p1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1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66" name="Google Shape;1366;p1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1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72" name="Google Shape;1372;p1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6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1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78" name="Google Shape;1378;p1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1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84" name="Google Shape;1384;p1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1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90" name="Google Shape;1390;p1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p1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98" name="Google Shape;1398;p1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2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1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04" name="Google Shape;1404;p1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66" name="Google Shape;266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p1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12" name="Google Shape;1412;p1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1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25" name="Google Shape;1425;p1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1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31" name="Google Shape;1431;p1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1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37" name="Google Shape;1437;p1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1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53" name="Google Shape;1453;p16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9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p1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61" name="Google Shape;1461;p1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6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1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68" name="Google Shape;1468;p1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1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77" name="Google Shape;1477;p1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p1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83" name="Google Shape;1483;p16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2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1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04" name="Google Shape;1504;p1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81" name="Google Shape;281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1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10" name="Google Shape;1510;p1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4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p1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16" name="Google Shape;1516;p1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p1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23" name="Google Shape;1523;p1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8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p1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30" name="Google Shape;1530;p17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p1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37" name="Google Shape;1537;p1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1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43" name="Google Shape;1543;p1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p1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50" name="Google Shape;1550;p17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4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p1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56" name="Google Shape;1556;p1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p1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63" name="Google Shape;1563;p17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8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p1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70" name="Google Shape;1570;p17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03" name="Google Shape;303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4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p1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76" name="Google Shape;1576;p18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0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p1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82" name="Google Shape;1582;p18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6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p1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88" name="Google Shape;1588;p18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2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p1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94" name="Google Shape;1594;p1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8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p1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00" name="Google Shape;1600;p18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7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Google Shape;1608;p1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09" name="Google Shape;1609;p18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3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p1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15" name="Google Shape;1615;p18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1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21" name="Google Shape;1621;p18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5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p1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27" name="Google Shape;1627;p18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p1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33" name="Google Shape;1633;p18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09" name="Google Shape;309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4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p1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56" name="Google Shape;1656;p19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0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p1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62" name="Google Shape;1662;p19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6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1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68" name="Google Shape;1668;p19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2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p1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74" name="Google Shape;1674;p19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8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Google Shape;1679;p1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80" name="Google Shape;1680;p19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4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p1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86" name="Google Shape;1686;p19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0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p1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92" name="Google Shape;1692;p19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6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p1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98" name="Google Shape;1698;p19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4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Google Shape;1705;p1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06" name="Google Shape;1706;p19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2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p1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14" name="Google Shape;1714;p19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/>
          <p:nvPr>
            <p:ph idx="2" type="sldImg"/>
          </p:nvPr>
        </p:nvSpPr>
        <p:spPr>
          <a:xfrm>
            <a:off x="1141412" y="685800"/>
            <a:ext cx="4575175" cy="34305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1" name="Google Shape;51;p2:notes"/>
          <p:cNvSpPr txBox="1"/>
          <p:nvPr>
            <p:ph idx="1" type="body"/>
          </p:nvPr>
        </p:nvSpPr>
        <p:spPr>
          <a:xfrm>
            <a:off x="900112" y="4341812"/>
            <a:ext cx="5057775" cy="4132262"/>
          </a:xfrm>
          <a:prstGeom prst="rect">
            <a:avLst/>
          </a:prstGeom>
          <a:noFill/>
          <a:ln>
            <a:noFill/>
          </a:ln>
        </p:spPr>
        <p:txBody>
          <a:bodyPr anchorCtr="0" anchor="t" bIns="46250" lIns="92500" spcFirstLastPara="1" rIns="92500" wrap="square" tIns="46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16" name="Google Shape;316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0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p20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22" name="Google Shape;1722;p20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6" name="Shape 1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Google Shape;1727;p2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28" name="Google Shape;1728;p20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2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2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34" name="Google Shape;1734;p20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0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Google Shape;1741;p2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42" name="Google Shape;1742;p20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6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p204:notes"/>
          <p:cNvSpPr/>
          <p:nvPr>
            <p:ph idx="2" type="sldImg"/>
          </p:nvPr>
        </p:nvSpPr>
        <p:spPr>
          <a:xfrm>
            <a:off x="1141412" y="685800"/>
            <a:ext cx="4575175" cy="34305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48" name="Google Shape;1748;p204:notes"/>
          <p:cNvSpPr txBox="1"/>
          <p:nvPr>
            <p:ph idx="1" type="body"/>
          </p:nvPr>
        </p:nvSpPr>
        <p:spPr>
          <a:xfrm>
            <a:off x="900112" y="4341812"/>
            <a:ext cx="5057775" cy="4132262"/>
          </a:xfrm>
          <a:prstGeom prst="rect">
            <a:avLst/>
          </a:prstGeom>
          <a:noFill/>
          <a:ln>
            <a:noFill/>
          </a:ln>
        </p:spPr>
        <p:txBody>
          <a:bodyPr anchorCtr="0" anchor="t" bIns="46250" lIns="92500" spcFirstLastPara="1" rIns="92500" wrap="square" tIns="46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2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" name="Google Shape;1753;p20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54" name="Google Shape;1754;p20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9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20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61" name="Google Shape;1761;p20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6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Google Shape;1767;p2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68" name="Google Shape;1768;p20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3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Google Shape;1774;p20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75" name="Google Shape;1775;p20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0" name="Shape 1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20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82" name="Google Shape;1782;p20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3" name="Google Shape;323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7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Google Shape;1788;p2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89" name="Google Shape;1789;p2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4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p2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96" name="Google Shape;1796;p2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1" name="Shape 1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" name="Google Shape;1802;p2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03" name="Google Shape;1803;p2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8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Google Shape;1809;p2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10" name="Google Shape;1810;p2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5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Google Shape;1816;p2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17" name="Google Shape;1817;p2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2" name="Shape 1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" name="Google Shape;1823;p2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24" name="Google Shape;1824;p2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9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Google Shape;1830;p2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31" name="Google Shape;1831;p2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6" name="Shape 1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Google Shape;1837;p2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38" name="Google Shape;1838;p2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3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p2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45" name="Google Shape;1845;p2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0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p2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52" name="Google Shape;1852;p2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30" name="Google Shape;330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6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2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58" name="Google Shape;1858;p2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36" name="Google Shape;336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3" name="Google Shape;343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50" name="Google Shape;350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59" name="Google Shape;359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66" name="Google Shape;366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75" name="Google Shape;375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5" name="Google Shape;395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01" name="Google Shape;401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07" name="Google Shape;407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13" name="Google Shape;413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19" name="Google Shape;419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26" name="Google Shape;426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32" name="Google Shape;432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39" name="Google Shape;439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5" name="Google Shape;445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60" name="Google Shape;460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66" name="Google Shape;466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74" name="Google Shape;474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80" name="Google Shape;480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86" name="Google Shape;486;p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94" name="Google Shape;494;p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00" name="Google Shape;500;p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07" name="Google Shape;507;p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3" name="Google Shape;513;p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Инструкции за презентатора: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История на SQL Server.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	- история на продуктовата линия на продукта: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		- партньорство между Майкрософт и Sybase през 1986. Sybase подготвя първа версия на техния DataServer продукт.  Майкрософт закупуват правата за издаване на DataServer за OS/2 и всички Майкрософт-ски операционни системи. Очакванията са били за невероятно големи продажби на персонални компютри със OS/2. Sybase разчитат на техни собствени продажби на пазара на UNIX и VMS платформите. Подписват през Март 1987. Междувременно dBASE печели популярност – това налага Майкрософт да се 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9" name="Google Shape;519;p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5" name="Google Shape;525;p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31" name="Google Shape;531;p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8" name="Google Shape;78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37" name="Google Shape;537;p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43" name="Google Shape;543;p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49" name="Google Shape;549;p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56" name="Google Shape;556;p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64" name="Google Shape;564;p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70" name="Google Shape;570;p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76" name="Google Shape;576;p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82" name="Google Shape;582;p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91" name="Google Shape;591;p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00" name="Google Shape;600;p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4" name="Google Shape;84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09" name="Google Shape;609;p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18" name="Google Shape;618;p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27" name="Google Shape;627;p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34" name="Google Shape;634;p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44" name="Google Shape;644;p6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52" name="Google Shape;652;p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59" name="Google Shape;659;p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65" name="Google Shape;665;p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73" name="Google Shape;673;p6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80" name="Google Shape;680;p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0" name="Google Shape;90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87" name="Google Shape;687;p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4" name="Google Shape;694;p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01" name="Google Shape;701;p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09" name="Google Shape;709;p7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17" name="Google Shape;717;p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25" name="Google Shape;725;p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32" name="Google Shape;732;p7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38" name="Google Shape;738;p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44" name="Google Shape;744;p7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50" name="Google Shape;750;p7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6" name="Google Shape;96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57" name="Google Shape;757;p8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64" name="Google Shape;764;p8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70" name="Google Shape;770;p8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78" name="Google Shape;778;p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84" name="Google Shape;784;p8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91" name="Google Shape;791;p8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97" name="Google Shape;797;p8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03" name="Google Shape;803;p8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09" name="Google Shape;809;p8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16" name="Google Shape;816;p8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2" name="Google Shape;102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23" name="Google Shape;823;p9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29" name="Google Shape;829;p9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36" name="Google Shape;836;p9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43" name="Google Shape;843;p9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50" name="Google Shape;850;p9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57" name="Google Shape;857;p9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64" name="Google Shape;864;p9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71" name="Google Shape;871;p9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77" name="Google Shape;877;p9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84" name="Google Shape;884;p9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350"/>
              <a:buChar char="◆"/>
              <a:defRPr/>
            </a:lvl1pPr>
            <a:lvl2pPr lvl="1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350"/>
              <a:buChar char="❖"/>
              <a:defRPr/>
            </a:lvl2pPr>
            <a:lvl3pPr lvl="2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350"/>
              <a:buChar char="❖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❖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❖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❖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❖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❖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❖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81000" y="1414462"/>
            <a:ext cx="7772400" cy="511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350"/>
              <a:buChar char="◆"/>
              <a:defRPr/>
            </a:lvl1pPr>
            <a:lvl2pPr indent="-314325" lvl="1" marL="914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350"/>
              <a:buChar char="❖"/>
              <a:defRPr/>
            </a:lvl2pPr>
            <a:lvl3pPr indent="-314325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350"/>
              <a:buChar char="❖"/>
              <a:defRPr/>
            </a:lvl3pPr>
            <a:lvl4pPr indent="-314325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❖"/>
              <a:defRPr/>
            </a:lvl4pPr>
            <a:lvl5pPr indent="-31432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❖"/>
              <a:defRPr/>
            </a:lvl5pPr>
            <a:lvl6pPr indent="-314325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❖"/>
              <a:defRPr/>
            </a:lvl6pPr>
            <a:lvl7pPr indent="-314325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❖"/>
              <a:defRPr/>
            </a:lvl7pPr>
            <a:lvl8pPr indent="-314325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❖"/>
              <a:defRPr/>
            </a:lvl8pPr>
            <a:lvl9pPr indent="-314325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❖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on left, text on right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on left, two objects on right" type="txAndTwoObj">
  <p:cSld name="TEX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objects" type="fourObj">
  <p:cSld name="FOUR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81000" y="1414462"/>
            <a:ext cx="7772400" cy="511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❖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❖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❖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❖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❖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❖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1.jp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1.jp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1.jpg"/><Relationship Id="rId4" Type="http://schemas.openxmlformats.org/officeDocument/2006/relationships/image" Target="../media/image24.png"/><Relationship Id="rId5" Type="http://schemas.openxmlformats.org/officeDocument/2006/relationships/image" Target="../media/image21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1.jp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1.jpg"/><Relationship Id="rId4" Type="http://schemas.openxmlformats.org/officeDocument/2006/relationships/image" Target="../media/image24.png"/><Relationship Id="rId5" Type="http://schemas.openxmlformats.org/officeDocument/2006/relationships/image" Target="../media/image21.pn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1.jp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1.jp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1.jp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1.jp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1.jp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1.jp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1.jp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1.jp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1.jp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5.png"/><Relationship Id="rId7" Type="http://schemas.openxmlformats.org/officeDocument/2006/relationships/image" Target="../media/image28.pn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1.jp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1.jpg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7.xml"/><Relationship Id="rId3" Type="http://schemas.openxmlformats.org/officeDocument/2006/relationships/image" Target="../media/image1.jpg"/><Relationship Id="rId4" Type="http://schemas.openxmlformats.org/officeDocument/2006/relationships/image" Target="../media/image33.png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8.xml"/><Relationship Id="rId3" Type="http://schemas.openxmlformats.org/officeDocument/2006/relationships/image" Target="../media/image1.jpg"/><Relationship Id="rId4" Type="http://schemas.openxmlformats.org/officeDocument/2006/relationships/image" Target="../media/image34.png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9.xml"/><Relationship Id="rId3" Type="http://schemas.openxmlformats.org/officeDocument/2006/relationships/image" Target="../media/image1.jp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0.xml"/><Relationship Id="rId3" Type="http://schemas.openxmlformats.org/officeDocument/2006/relationships/image" Target="../media/image1.jpg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1.xml"/><Relationship Id="rId3" Type="http://schemas.openxmlformats.org/officeDocument/2006/relationships/image" Target="../media/image1.jpg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2.xml"/><Relationship Id="rId3" Type="http://schemas.openxmlformats.org/officeDocument/2006/relationships/image" Target="../media/image1.jpg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3.xml"/><Relationship Id="rId3" Type="http://schemas.openxmlformats.org/officeDocument/2006/relationships/image" Target="../media/image1.jpg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4.xml"/><Relationship Id="rId3" Type="http://schemas.openxmlformats.org/officeDocument/2006/relationships/image" Target="../media/image1.jpg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5.xml"/><Relationship Id="rId3" Type="http://schemas.openxmlformats.org/officeDocument/2006/relationships/image" Target="../media/image1.jpg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6.xml"/><Relationship Id="rId3" Type="http://schemas.openxmlformats.org/officeDocument/2006/relationships/image" Target="../media/image1.jpg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7.xml"/><Relationship Id="rId3" Type="http://schemas.openxmlformats.org/officeDocument/2006/relationships/image" Target="../media/image1.jpg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8.xml"/><Relationship Id="rId3" Type="http://schemas.openxmlformats.org/officeDocument/2006/relationships/image" Target="../media/image1.jpg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9.xml"/><Relationship Id="rId3" Type="http://schemas.openxmlformats.org/officeDocument/2006/relationships/image" Target="../media/image1.jpg"/><Relationship Id="rId4" Type="http://schemas.openxmlformats.org/officeDocument/2006/relationships/image" Target="../media/image4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0.xml"/><Relationship Id="rId3" Type="http://schemas.openxmlformats.org/officeDocument/2006/relationships/image" Target="../media/image1.jpg"/><Relationship Id="rId4" Type="http://schemas.openxmlformats.org/officeDocument/2006/relationships/image" Target="../media/image37.png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1.xml"/><Relationship Id="rId3" Type="http://schemas.openxmlformats.org/officeDocument/2006/relationships/image" Target="../media/image1.jpg"/><Relationship Id="rId4" Type="http://schemas.openxmlformats.org/officeDocument/2006/relationships/image" Target="../media/image38.png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2.xml"/><Relationship Id="rId3" Type="http://schemas.openxmlformats.org/officeDocument/2006/relationships/image" Target="../media/image1.jpg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3.xml"/><Relationship Id="rId3" Type="http://schemas.openxmlformats.org/officeDocument/2006/relationships/image" Target="../media/image1.jpg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4.xml"/><Relationship Id="rId3" Type="http://schemas.openxmlformats.org/officeDocument/2006/relationships/image" Target="../media/image1.jpg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5.xml"/><Relationship Id="rId3" Type="http://schemas.openxmlformats.org/officeDocument/2006/relationships/image" Target="../media/image1.jpg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6.xml"/><Relationship Id="rId3" Type="http://schemas.openxmlformats.org/officeDocument/2006/relationships/image" Target="../media/image1.jpg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7.xml"/><Relationship Id="rId3" Type="http://schemas.openxmlformats.org/officeDocument/2006/relationships/image" Target="../media/image1.jpg"/><Relationship Id="rId4" Type="http://schemas.openxmlformats.org/officeDocument/2006/relationships/image" Target="../media/image40.png"/><Relationship Id="rId5" Type="http://schemas.openxmlformats.org/officeDocument/2006/relationships/image" Target="../media/image39.png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8.xml"/><Relationship Id="rId3" Type="http://schemas.openxmlformats.org/officeDocument/2006/relationships/image" Target="../media/image1.jpg"/><Relationship Id="rId4" Type="http://schemas.openxmlformats.org/officeDocument/2006/relationships/image" Target="../media/image41.png"/><Relationship Id="rId5" Type="http://schemas.openxmlformats.org/officeDocument/2006/relationships/image" Target="../media/image36.png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9.xml"/><Relationship Id="rId3" Type="http://schemas.openxmlformats.org/officeDocument/2006/relationships/image" Target="../media/image1.jpg"/><Relationship Id="rId4" Type="http://schemas.openxmlformats.org/officeDocument/2006/relationships/image" Target="../media/image36.png"/><Relationship Id="rId5" Type="http://schemas.openxmlformats.org/officeDocument/2006/relationships/image" Target="../media/image44.png"/><Relationship Id="rId6" Type="http://schemas.openxmlformats.org/officeDocument/2006/relationships/image" Target="../media/image4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0.xml"/><Relationship Id="rId3" Type="http://schemas.openxmlformats.org/officeDocument/2006/relationships/image" Target="../media/image1.jpg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1.xml"/><Relationship Id="rId3" Type="http://schemas.openxmlformats.org/officeDocument/2006/relationships/image" Target="../media/image1.jpg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2.xml"/><Relationship Id="rId3" Type="http://schemas.openxmlformats.org/officeDocument/2006/relationships/image" Target="../media/image1.jpg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3.xml"/><Relationship Id="rId3" Type="http://schemas.openxmlformats.org/officeDocument/2006/relationships/image" Target="../media/image1.jpg"/><Relationship Id="rId4" Type="http://schemas.openxmlformats.org/officeDocument/2006/relationships/image" Target="../media/image43.png"/><Relationship Id="rId5" Type="http://schemas.openxmlformats.org/officeDocument/2006/relationships/image" Target="../media/image46.png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4.xml"/><Relationship Id="rId3" Type="http://schemas.openxmlformats.org/officeDocument/2006/relationships/image" Target="../media/image1.jpg"/></Relationships>
</file>

<file path=ppt/slides/_rels/slide1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5.xml"/><Relationship Id="rId3" Type="http://schemas.openxmlformats.org/officeDocument/2006/relationships/image" Target="../media/image1.jpg"/></Relationships>
</file>

<file path=ppt/slides/_rels/slide1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6.xml"/><Relationship Id="rId3" Type="http://schemas.openxmlformats.org/officeDocument/2006/relationships/image" Target="../media/image1.jpg"/></Relationships>
</file>

<file path=ppt/slides/_rels/slide1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7.xml"/><Relationship Id="rId3" Type="http://schemas.openxmlformats.org/officeDocument/2006/relationships/image" Target="../media/image1.jpg"/><Relationship Id="rId4" Type="http://schemas.openxmlformats.org/officeDocument/2006/relationships/image" Target="../media/image47.png"/><Relationship Id="rId5" Type="http://schemas.openxmlformats.org/officeDocument/2006/relationships/image" Target="../media/image55.png"/></Relationships>
</file>

<file path=ppt/slides/_rels/slide1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8.xml"/><Relationship Id="rId3" Type="http://schemas.openxmlformats.org/officeDocument/2006/relationships/image" Target="../media/image1.jpg"/></Relationships>
</file>

<file path=ppt/slides/_rels/slide1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9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0.xml"/><Relationship Id="rId3" Type="http://schemas.openxmlformats.org/officeDocument/2006/relationships/image" Target="../media/image1.jpg"/><Relationship Id="rId4" Type="http://schemas.openxmlformats.org/officeDocument/2006/relationships/image" Target="../media/image53.png"/></Relationships>
</file>

<file path=ppt/slides/_rels/slide1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1.xml"/><Relationship Id="rId3" Type="http://schemas.openxmlformats.org/officeDocument/2006/relationships/image" Target="../media/image1.jpg"/></Relationships>
</file>

<file path=ppt/slides/_rels/slide1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2.xml"/><Relationship Id="rId3" Type="http://schemas.openxmlformats.org/officeDocument/2006/relationships/image" Target="../media/image1.jp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1.png"/></Relationships>
</file>

<file path=ppt/slides/_rels/slide1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3.xml"/><Relationship Id="rId3" Type="http://schemas.openxmlformats.org/officeDocument/2006/relationships/image" Target="../media/image1.jpg"/></Relationships>
</file>

<file path=ppt/slides/_rels/slide1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4.xml"/><Relationship Id="rId3" Type="http://schemas.openxmlformats.org/officeDocument/2006/relationships/image" Target="../media/image1.jpg"/></Relationships>
</file>

<file path=ppt/slides/_rels/slide1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5.xml"/><Relationship Id="rId3" Type="http://schemas.openxmlformats.org/officeDocument/2006/relationships/image" Target="../media/image1.jpg"/></Relationships>
</file>

<file path=ppt/slides/_rels/slide1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6.xml"/><Relationship Id="rId3" Type="http://schemas.openxmlformats.org/officeDocument/2006/relationships/image" Target="../media/image1.jpg"/></Relationships>
</file>

<file path=ppt/slides/_rels/slide1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7.xml"/><Relationship Id="rId3" Type="http://schemas.openxmlformats.org/officeDocument/2006/relationships/image" Target="../media/image1.jpg"/><Relationship Id="rId4" Type="http://schemas.openxmlformats.org/officeDocument/2006/relationships/image" Target="../media/image49.png"/><Relationship Id="rId5" Type="http://schemas.openxmlformats.org/officeDocument/2006/relationships/image" Target="../media/image50.png"/></Relationships>
</file>

<file path=ppt/slides/_rels/slide1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8.xml"/><Relationship Id="rId3" Type="http://schemas.openxmlformats.org/officeDocument/2006/relationships/image" Target="../media/image1.jpg"/></Relationships>
</file>

<file path=ppt/slides/_rels/slide1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9.xml"/><Relationship Id="rId3" Type="http://schemas.openxmlformats.org/officeDocument/2006/relationships/image" Target="../media/image1.jpg"/><Relationship Id="rId4" Type="http://schemas.openxmlformats.org/officeDocument/2006/relationships/image" Target="../media/image56.png"/><Relationship Id="rId5" Type="http://schemas.openxmlformats.org/officeDocument/2006/relationships/image" Target="../media/image6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0.xml"/><Relationship Id="rId3" Type="http://schemas.openxmlformats.org/officeDocument/2006/relationships/image" Target="../media/image1.jpg"/><Relationship Id="rId4" Type="http://schemas.openxmlformats.org/officeDocument/2006/relationships/image" Target="../media/image37.png"/></Relationships>
</file>

<file path=ppt/slides/_rels/slide1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1.xml"/><Relationship Id="rId3" Type="http://schemas.openxmlformats.org/officeDocument/2006/relationships/image" Target="../media/image1.jpg"/></Relationships>
</file>

<file path=ppt/slides/_rels/slide1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2.xml"/><Relationship Id="rId3" Type="http://schemas.openxmlformats.org/officeDocument/2006/relationships/image" Target="../media/image1.jpg"/></Relationships>
</file>

<file path=ppt/slides/_rels/slide1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3.xml"/><Relationship Id="rId3" Type="http://schemas.openxmlformats.org/officeDocument/2006/relationships/image" Target="../media/image1.jpg"/></Relationships>
</file>

<file path=ppt/slides/_rels/slide1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4.xml"/><Relationship Id="rId3" Type="http://schemas.openxmlformats.org/officeDocument/2006/relationships/image" Target="../media/image1.jpg"/></Relationships>
</file>

<file path=ppt/slides/_rels/slide1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5.xml"/><Relationship Id="rId3" Type="http://schemas.openxmlformats.org/officeDocument/2006/relationships/image" Target="../media/image1.jpg"/></Relationships>
</file>

<file path=ppt/slides/_rels/slide1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6.xml"/><Relationship Id="rId3" Type="http://schemas.openxmlformats.org/officeDocument/2006/relationships/image" Target="../media/image1.jpg"/><Relationship Id="rId4" Type="http://schemas.openxmlformats.org/officeDocument/2006/relationships/image" Target="../media/image54.png"/><Relationship Id="rId5" Type="http://schemas.openxmlformats.org/officeDocument/2006/relationships/image" Target="../media/image61.png"/><Relationship Id="rId6" Type="http://schemas.openxmlformats.org/officeDocument/2006/relationships/image" Target="../media/image68.png"/></Relationships>
</file>

<file path=ppt/slides/_rels/slide1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7.xml"/><Relationship Id="rId3" Type="http://schemas.openxmlformats.org/officeDocument/2006/relationships/image" Target="../media/image1.jpg"/></Relationships>
</file>

<file path=ppt/slides/_rels/slide1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8.xml"/><Relationship Id="rId3" Type="http://schemas.openxmlformats.org/officeDocument/2006/relationships/image" Target="../media/image1.jpg"/></Relationships>
</file>

<file path=ppt/slides/_rels/slide1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9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0.xml"/><Relationship Id="rId3" Type="http://schemas.openxmlformats.org/officeDocument/2006/relationships/image" Target="../media/image1.jpg"/></Relationships>
</file>

<file path=ppt/slides/_rels/slide1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1.xml"/><Relationship Id="rId3" Type="http://schemas.openxmlformats.org/officeDocument/2006/relationships/image" Target="../media/image1.jpg"/><Relationship Id="rId4" Type="http://schemas.openxmlformats.org/officeDocument/2006/relationships/image" Target="../media/image59.png"/></Relationships>
</file>

<file path=ppt/slides/_rels/slide1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2.xml"/><Relationship Id="rId3" Type="http://schemas.openxmlformats.org/officeDocument/2006/relationships/image" Target="../media/image1.jpg"/></Relationships>
</file>

<file path=ppt/slides/_rels/slide1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3.xml"/><Relationship Id="rId3" Type="http://schemas.openxmlformats.org/officeDocument/2006/relationships/image" Target="../media/image1.jpg"/></Relationships>
</file>

<file path=ppt/slides/_rels/slide1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4.xml"/><Relationship Id="rId3" Type="http://schemas.openxmlformats.org/officeDocument/2006/relationships/image" Target="../media/image1.jpg"/></Relationships>
</file>

<file path=ppt/slides/_rels/slide1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5.xml"/><Relationship Id="rId3" Type="http://schemas.openxmlformats.org/officeDocument/2006/relationships/image" Target="../media/image1.jpg"/></Relationships>
</file>

<file path=ppt/slides/_rels/slide1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6.xml"/><Relationship Id="rId3" Type="http://schemas.openxmlformats.org/officeDocument/2006/relationships/image" Target="../media/image1.jpg"/></Relationships>
</file>

<file path=ppt/slides/_rels/slide1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7.xml"/><Relationship Id="rId3" Type="http://schemas.openxmlformats.org/officeDocument/2006/relationships/image" Target="../media/image1.jpg"/></Relationships>
</file>

<file path=ppt/slides/_rels/slide1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8.xml"/><Relationship Id="rId3" Type="http://schemas.openxmlformats.org/officeDocument/2006/relationships/image" Target="../media/image1.jpg"/></Relationships>
</file>

<file path=ppt/slides/_rels/slide1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9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0.xml"/><Relationship Id="rId3" Type="http://schemas.openxmlformats.org/officeDocument/2006/relationships/image" Target="../media/image1.jpg"/></Relationships>
</file>

<file path=ppt/slides/_rels/slide1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1.xml"/><Relationship Id="rId3" Type="http://schemas.openxmlformats.org/officeDocument/2006/relationships/image" Target="../media/image1.jpg"/></Relationships>
</file>

<file path=ppt/slides/_rels/slide1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2.xml"/><Relationship Id="rId3" Type="http://schemas.openxmlformats.org/officeDocument/2006/relationships/image" Target="../media/image1.jpg"/></Relationships>
</file>

<file path=ppt/slides/_rels/slide1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3.xml"/><Relationship Id="rId3" Type="http://schemas.openxmlformats.org/officeDocument/2006/relationships/image" Target="../media/image1.jpg"/></Relationships>
</file>

<file path=ppt/slides/_rels/slide1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4.xml"/><Relationship Id="rId3" Type="http://schemas.openxmlformats.org/officeDocument/2006/relationships/image" Target="../media/image1.jpg"/><Relationship Id="rId4" Type="http://schemas.openxmlformats.org/officeDocument/2006/relationships/image" Target="../media/image62.png"/><Relationship Id="rId5" Type="http://schemas.openxmlformats.org/officeDocument/2006/relationships/image" Target="../media/image60.png"/><Relationship Id="rId6" Type="http://schemas.openxmlformats.org/officeDocument/2006/relationships/image" Target="../media/image58.png"/></Relationships>
</file>

<file path=ppt/slides/_rels/slide1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5.xml"/><Relationship Id="rId3" Type="http://schemas.openxmlformats.org/officeDocument/2006/relationships/image" Target="../media/image1.jpg"/></Relationships>
</file>

<file path=ppt/slides/_rels/slide1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6.xml"/><Relationship Id="rId3" Type="http://schemas.openxmlformats.org/officeDocument/2006/relationships/image" Target="../media/image1.jpg"/></Relationships>
</file>

<file path=ppt/slides/_rels/slide1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7.xml"/><Relationship Id="rId3" Type="http://schemas.openxmlformats.org/officeDocument/2006/relationships/image" Target="../media/image1.jpg"/></Relationships>
</file>

<file path=ppt/slides/_rels/slide1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8.xml"/><Relationship Id="rId3" Type="http://schemas.openxmlformats.org/officeDocument/2006/relationships/image" Target="../media/image1.jpg"/></Relationships>
</file>

<file path=ppt/slides/_rels/slide1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9.xml"/><Relationship Id="rId3" Type="http://schemas.openxmlformats.org/officeDocument/2006/relationships/image" Target="../media/image1.jpg"/><Relationship Id="rId4" Type="http://schemas.openxmlformats.org/officeDocument/2006/relationships/image" Target="../media/image37.png"/><Relationship Id="rId5" Type="http://schemas.openxmlformats.org/officeDocument/2006/relationships/image" Target="../media/image6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1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0.xml"/><Relationship Id="rId3" Type="http://schemas.openxmlformats.org/officeDocument/2006/relationships/image" Target="../media/image1.jpg"/></Relationships>
</file>

<file path=ppt/slides/_rels/slide1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1.xml"/><Relationship Id="rId3" Type="http://schemas.openxmlformats.org/officeDocument/2006/relationships/image" Target="../media/image1.jpg"/></Relationships>
</file>

<file path=ppt/slides/_rels/slide1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2.xml"/><Relationship Id="rId3" Type="http://schemas.openxmlformats.org/officeDocument/2006/relationships/image" Target="../media/image1.jpg"/></Relationships>
</file>

<file path=ppt/slides/_rels/slide1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3.xml"/><Relationship Id="rId3" Type="http://schemas.openxmlformats.org/officeDocument/2006/relationships/image" Target="../media/image1.jpg"/></Relationships>
</file>

<file path=ppt/slides/_rels/slide1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4.xml"/><Relationship Id="rId3" Type="http://schemas.openxmlformats.org/officeDocument/2006/relationships/image" Target="../media/image1.jpg"/></Relationships>
</file>

<file path=ppt/slides/_rels/slide1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5.xml"/><Relationship Id="rId3" Type="http://schemas.openxmlformats.org/officeDocument/2006/relationships/image" Target="../media/image1.jpg"/></Relationships>
</file>

<file path=ppt/slides/_rels/slide1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6.xml"/><Relationship Id="rId3" Type="http://schemas.openxmlformats.org/officeDocument/2006/relationships/image" Target="../media/image1.jpg"/></Relationships>
</file>

<file path=ppt/slides/_rels/slide1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7.xml"/><Relationship Id="rId3" Type="http://schemas.openxmlformats.org/officeDocument/2006/relationships/image" Target="../media/image1.jpg"/></Relationships>
</file>

<file path=ppt/slides/_rels/slide1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8.xml"/><Relationship Id="rId3" Type="http://schemas.openxmlformats.org/officeDocument/2006/relationships/image" Target="../media/image1.jpg"/></Relationships>
</file>

<file path=ppt/slides/_rels/slide1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9.xml"/><Relationship Id="rId3" Type="http://schemas.openxmlformats.org/officeDocument/2006/relationships/image" Target="../media/image1.jpg"/><Relationship Id="rId4" Type="http://schemas.openxmlformats.org/officeDocument/2006/relationships/image" Target="../media/image72.png"/><Relationship Id="rId5" Type="http://schemas.openxmlformats.org/officeDocument/2006/relationships/image" Target="../media/image6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hyperlink" Target="http://academy.devbg.org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Relationship Id="rId4" Type="http://schemas.openxmlformats.org/officeDocument/2006/relationships/image" Target="../media/image11.png"/></Relationships>
</file>

<file path=ppt/slides/_rels/slide2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0.xml"/><Relationship Id="rId3" Type="http://schemas.openxmlformats.org/officeDocument/2006/relationships/image" Target="../media/image1.jpg"/></Relationships>
</file>

<file path=ppt/slides/_rels/slide2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1.xml"/><Relationship Id="rId3" Type="http://schemas.openxmlformats.org/officeDocument/2006/relationships/image" Target="../media/image1.jpg"/></Relationships>
</file>

<file path=ppt/slides/_rels/slide2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2.xml"/><Relationship Id="rId3" Type="http://schemas.openxmlformats.org/officeDocument/2006/relationships/image" Target="../media/image1.jpg"/><Relationship Id="rId4" Type="http://schemas.openxmlformats.org/officeDocument/2006/relationships/image" Target="../media/image67.png"/><Relationship Id="rId5" Type="http://schemas.openxmlformats.org/officeDocument/2006/relationships/image" Target="../media/image71.png"/></Relationships>
</file>

<file path=ppt/slides/_rels/slide2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3.xml"/><Relationship Id="rId3" Type="http://schemas.openxmlformats.org/officeDocument/2006/relationships/image" Target="../media/image1.jpg"/></Relationships>
</file>

<file path=ppt/slides/_rels/slide2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4.xml"/><Relationship Id="rId3" Type="http://schemas.openxmlformats.org/officeDocument/2006/relationships/image" Target="../media/image1.jpg"/></Relationships>
</file>

<file path=ppt/slides/_rels/slide2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5.xml"/><Relationship Id="rId3" Type="http://schemas.openxmlformats.org/officeDocument/2006/relationships/image" Target="../media/image1.jpg"/></Relationships>
</file>

<file path=ppt/slides/_rels/slide2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6.xml"/><Relationship Id="rId3" Type="http://schemas.openxmlformats.org/officeDocument/2006/relationships/image" Target="../media/image1.jpg"/></Relationships>
</file>

<file path=ppt/slides/_rels/slide2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7.xml"/><Relationship Id="rId3" Type="http://schemas.openxmlformats.org/officeDocument/2006/relationships/image" Target="../media/image1.jpg"/></Relationships>
</file>

<file path=ppt/slides/_rels/slide2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8.xml"/><Relationship Id="rId3" Type="http://schemas.openxmlformats.org/officeDocument/2006/relationships/image" Target="../media/image1.jpg"/></Relationships>
</file>

<file path=ppt/slides/_rels/slide2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9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2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0.xml"/><Relationship Id="rId3" Type="http://schemas.openxmlformats.org/officeDocument/2006/relationships/image" Target="../media/image1.jpg"/></Relationships>
</file>

<file path=ppt/slides/_rels/slide2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1.xml"/><Relationship Id="rId3" Type="http://schemas.openxmlformats.org/officeDocument/2006/relationships/image" Target="../media/image1.jpg"/></Relationships>
</file>

<file path=ppt/slides/_rels/slide2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2.xml"/><Relationship Id="rId3" Type="http://schemas.openxmlformats.org/officeDocument/2006/relationships/image" Target="../media/image1.jpg"/></Relationships>
</file>

<file path=ppt/slides/_rels/slide2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3.xml"/><Relationship Id="rId3" Type="http://schemas.openxmlformats.org/officeDocument/2006/relationships/image" Target="../media/image1.jpg"/></Relationships>
</file>

<file path=ppt/slides/_rels/slide2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4.xml"/><Relationship Id="rId3" Type="http://schemas.openxmlformats.org/officeDocument/2006/relationships/image" Target="../media/image1.jpg"/></Relationships>
</file>

<file path=ppt/slides/_rels/slide2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5.xml"/><Relationship Id="rId3" Type="http://schemas.openxmlformats.org/officeDocument/2006/relationships/image" Target="../media/image1.jpg"/></Relationships>
</file>

<file path=ppt/slides/_rels/slide2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6.xml"/><Relationship Id="rId3" Type="http://schemas.openxmlformats.org/officeDocument/2006/relationships/image" Target="../media/image1.jpg"/></Relationships>
</file>

<file path=ppt/slides/_rels/slide2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7.xml"/><Relationship Id="rId3" Type="http://schemas.openxmlformats.org/officeDocument/2006/relationships/image" Target="../media/image1.jpg"/></Relationships>
</file>

<file path=ppt/slides/_rels/slide2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8.xml"/><Relationship Id="rId3" Type="http://schemas.openxmlformats.org/officeDocument/2006/relationships/image" Target="../media/image1.jpg"/></Relationships>
</file>

<file path=ppt/slides/_rels/slide2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9.xml"/><Relationship Id="rId3" Type="http://schemas.openxmlformats.org/officeDocument/2006/relationships/image" Target="../media/image1.jpg"/><Relationship Id="rId4" Type="http://schemas.openxmlformats.org/officeDocument/2006/relationships/hyperlink" Target="http://msdn.microsoft.com/library/en-us/cpguide/html/cpconAccessingDataWithADONET.asp" TargetMode="External"/><Relationship Id="rId5" Type="http://schemas.openxmlformats.org/officeDocument/2006/relationships/hyperlink" Target="http://msdn.microsoft.com/library/en-us/cpguide/html/cpconAccessingDataWithADONET.asp" TargetMode="External"/><Relationship Id="rId6" Type="http://schemas.openxmlformats.org/officeDocument/2006/relationships/hyperlink" Target="http://msdn.microsoft.com/library/en-us/cpguide/html/cpconAccessingDataWithADONET.asp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0.xml"/><Relationship Id="rId3" Type="http://schemas.openxmlformats.org/officeDocument/2006/relationships/image" Target="../media/image1.jpg"/><Relationship Id="rId4" Type="http://schemas.openxmlformats.org/officeDocument/2006/relationships/hyperlink" Target="http://www.microsoft.com/mspress/books/sampchap/5199.asp" TargetMode="External"/><Relationship Id="rId5" Type="http://schemas.openxmlformats.org/officeDocument/2006/relationships/hyperlink" Target="http://msdn.microsoft.com/" TargetMode="External"/><Relationship Id="rId6" Type="http://schemas.openxmlformats.org/officeDocument/2006/relationships/image" Target="../media/image69.png"/><Relationship Id="rId7" Type="http://schemas.openxmlformats.org/officeDocument/2006/relationships/image" Target="../media/image7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Relationship Id="rId4" Type="http://schemas.openxmlformats.org/officeDocument/2006/relationships/image" Target="../media/image10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.jpg"/><Relationship Id="rId4" Type="http://schemas.openxmlformats.org/officeDocument/2006/relationships/image" Target="../media/image12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.jpg"/><Relationship Id="rId4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.jpg"/><Relationship Id="rId4" Type="http://schemas.openxmlformats.org/officeDocument/2006/relationships/image" Target="../media/image14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.jpg"/><Relationship Id="rId4" Type="http://schemas.openxmlformats.org/officeDocument/2006/relationships/image" Target="../media/image13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.jpg"/><Relationship Id="rId4" Type="http://schemas.openxmlformats.org/officeDocument/2006/relationships/image" Target="../media/image18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.jp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.jpg"/><Relationship Id="rId4" Type="http://schemas.openxmlformats.org/officeDocument/2006/relationships/image" Target="../media/image20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.jpg"/><Relationship Id="rId4" Type="http://schemas.openxmlformats.org/officeDocument/2006/relationships/image" Target="../media/image15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.jpg"/><Relationship Id="rId4" Type="http://schemas.openxmlformats.org/officeDocument/2006/relationships/image" Target="../media/image16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1.jpg"/><Relationship Id="rId4" Type="http://schemas.openxmlformats.org/officeDocument/2006/relationships/image" Target="../media/image31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1.jpg"/><Relationship Id="rId4" Type="http://schemas.openxmlformats.org/officeDocument/2006/relationships/image" Target="../media/image19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1.jpg"/><Relationship Id="rId4" Type="http://schemas.openxmlformats.org/officeDocument/2006/relationships/image" Target="../media/image23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1.jp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1.jpg"/><Relationship Id="rId4" Type="http://schemas.openxmlformats.org/officeDocument/2006/relationships/image" Target="../media/image32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idx="4294967295"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Таблици</a:t>
            </a:r>
            <a:endParaRPr/>
          </a:p>
        </p:txBody>
      </p:sp>
      <p:sp>
        <p:nvSpPr>
          <p:cNvPr id="111" name="Google Shape;111;p18"/>
          <p:cNvSpPr txBox="1"/>
          <p:nvPr>
            <p:ph idx="4294967295" type="body"/>
          </p:nvPr>
        </p:nvSpPr>
        <p:spPr>
          <a:xfrm>
            <a:off x="381000" y="1414462"/>
            <a:ext cx="8396287" cy="511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Noto Sans Symbols"/>
              <a:buChar char="◆"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Таблиците представляват съвкупност от стойности, подредени в редове и колони. Пример (таблица PERSONS):</a:t>
            </a:r>
            <a:endParaRPr/>
          </a:p>
          <a:p>
            <a:pPr indent="-422275" lvl="0" marL="56515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Noto Sans Symbols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2275" lvl="0" marL="56515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Noto Sans Symbols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2275" lvl="0" marL="56515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Noto Sans Symbols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2275" lvl="0" marL="56515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Noto Sans Symbols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5150" lvl="0" marL="56515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Noto Sans Symbols"/>
              <a:buChar char="◆"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Редовете имат еднаква структура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Noto Sans Symbols"/>
              <a:buChar char="◆"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Колоните имат име и тип (число, символен низ, дата или др.)</a:t>
            </a:r>
            <a:endParaRPr/>
          </a:p>
        </p:txBody>
      </p:sp>
      <p:grpSp>
        <p:nvGrpSpPr>
          <p:cNvPr id="112" name="Google Shape;112;p18"/>
          <p:cNvGrpSpPr/>
          <p:nvPr/>
        </p:nvGrpSpPr>
        <p:grpSpPr>
          <a:xfrm>
            <a:off x="1085850" y="2871787"/>
            <a:ext cx="7226300" cy="1884362"/>
            <a:chOff x="684" y="1809"/>
            <a:chExt cx="4552" cy="1187"/>
          </a:xfrm>
        </p:grpSpPr>
        <p:sp>
          <p:nvSpPr>
            <p:cNvPr id="113" name="Google Shape;113;p18"/>
            <p:cNvSpPr txBox="1"/>
            <p:nvPr/>
          </p:nvSpPr>
          <p:spPr>
            <a:xfrm>
              <a:off x="2442" y="2708"/>
              <a:ext cx="1195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Кулов</a:t>
              </a:r>
              <a:endParaRPr/>
            </a:p>
          </p:txBody>
        </p:sp>
        <p:sp>
          <p:nvSpPr>
            <p:cNvPr id="114" name="Google Shape;114;p18"/>
            <p:cNvSpPr txBox="1"/>
            <p:nvPr/>
          </p:nvSpPr>
          <p:spPr>
            <a:xfrm>
              <a:off x="2442" y="2421"/>
              <a:ext cx="1195" cy="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Гюров</a:t>
              </a:r>
              <a:endParaRPr/>
            </a:p>
          </p:txBody>
        </p:sp>
        <p:sp>
          <p:nvSpPr>
            <p:cNvPr id="115" name="Google Shape;115;p18"/>
            <p:cNvSpPr txBox="1"/>
            <p:nvPr/>
          </p:nvSpPr>
          <p:spPr>
            <a:xfrm>
              <a:off x="2442" y="2132"/>
              <a:ext cx="1195" cy="2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Наков</a:t>
              </a:r>
              <a:endParaRPr/>
            </a:p>
          </p:txBody>
        </p:sp>
        <p:sp>
          <p:nvSpPr>
            <p:cNvPr id="116" name="Google Shape;116;p18"/>
            <p:cNvSpPr txBox="1"/>
            <p:nvPr/>
          </p:nvSpPr>
          <p:spPr>
            <a:xfrm>
              <a:off x="2442" y="1809"/>
              <a:ext cx="1195" cy="323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family</a:t>
              </a:r>
              <a:endParaRPr/>
            </a:p>
          </p:txBody>
        </p:sp>
        <p:sp>
          <p:nvSpPr>
            <p:cNvPr id="117" name="Google Shape;117;p18"/>
            <p:cNvSpPr txBox="1"/>
            <p:nvPr/>
          </p:nvSpPr>
          <p:spPr>
            <a:xfrm>
              <a:off x="3637" y="2708"/>
              <a:ext cx="159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CodeAttest</a:t>
              </a:r>
              <a:endParaRPr/>
            </a:p>
          </p:txBody>
        </p:sp>
        <p:sp>
          <p:nvSpPr>
            <p:cNvPr id="118" name="Google Shape;118;p18"/>
            <p:cNvSpPr txBox="1"/>
            <p:nvPr/>
          </p:nvSpPr>
          <p:spPr>
            <a:xfrm>
              <a:off x="1221" y="2708"/>
              <a:ext cx="122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Мартин</a:t>
              </a:r>
              <a:endParaRPr/>
            </a:p>
          </p:txBody>
        </p:sp>
        <p:sp>
          <p:nvSpPr>
            <p:cNvPr id="119" name="Google Shape;119;p18"/>
            <p:cNvSpPr txBox="1"/>
            <p:nvPr/>
          </p:nvSpPr>
          <p:spPr>
            <a:xfrm>
              <a:off x="684" y="2708"/>
              <a:ext cx="53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20" name="Google Shape;120;p18"/>
            <p:cNvSpPr txBox="1"/>
            <p:nvPr/>
          </p:nvSpPr>
          <p:spPr>
            <a:xfrm>
              <a:off x="3637" y="2421"/>
              <a:ext cx="1599" cy="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BSH</a:t>
              </a:r>
              <a:endParaRPr/>
            </a:p>
          </p:txBody>
        </p:sp>
        <p:sp>
          <p:nvSpPr>
            <p:cNvPr id="121" name="Google Shape;121;p18"/>
            <p:cNvSpPr txBox="1"/>
            <p:nvPr/>
          </p:nvSpPr>
          <p:spPr>
            <a:xfrm>
              <a:off x="1221" y="2421"/>
              <a:ext cx="1221" cy="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Бранимир</a:t>
              </a:r>
              <a:endParaRPr/>
            </a:p>
          </p:txBody>
        </p:sp>
        <p:sp>
          <p:nvSpPr>
            <p:cNvPr id="122" name="Google Shape;122;p18"/>
            <p:cNvSpPr txBox="1"/>
            <p:nvPr/>
          </p:nvSpPr>
          <p:spPr>
            <a:xfrm>
              <a:off x="684" y="2421"/>
              <a:ext cx="537" cy="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23" name="Google Shape;123;p18"/>
            <p:cNvSpPr txBox="1"/>
            <p:nvPr/>
          </p:nvSpPr>
          <p:spPr>
            <a:xfrm>
              <a:off x="3637" y="2132"/>
              <a:ext cx="1599" cy="2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БАРС</a:t>
              </a:r>
              <a:endParaRPr/>
            </a:p>
          </p:txBody>
        </p:sp>
        <p:sp>
          <p:nvSpPr>
            <p:cNvPr id="124" name="Google Shape;124;p18"/>
            <p:cNvSpPr txBox="1"/>
            <p:nvPr/>
          </p:nvSpPr>
          <p:spPr>
            <a:xfrm>
              <a:off x="1221" y="2132"/>
              <a:ext cx="1221" cy="2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Светлин</a:t>
              </a:r>
              <a:endParaRPr/>
            </a:p>
          </p:txBody>
        </p:sp>
        <p:sp>
          <p:nvSpPr>
            <p:cNvPr id="125" name="Google Shape;125;p18"/>
            <p:cNvSpPr txBox="1"/>
            <p:nvPr/>
          </p:nvSpPr>
          <p:spPr>
            <a:xfrm>
              <a:off x="684" y="2132"/>
              <a:ext cx="537" cy="2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26" name="Google Shape;126;p18"/>
            <p:cNvSpPr txBox="1"/>
            <p:nvPr/>
          </p:nvSpPr>
          <p:spPr>
            <a:xfrm>
              <a:off x="3637" y="1809"/>
              <a:ext cx="1599" cy="323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employer</a:t>
              </a:r>
              <a:endParaRPr/>
            </a:p>
          </p:txBody>
        </p:sp>
        <p:sp>
          <p:nvSpPr>
            <p:cNvPr id="127" name="Google Shape;127;p18"/>
            <p:cNvSpPr txBox="1"/>
            <p:nvPr/>
          </p:nvSpPr>
          <p:spPr>
            <a:xfrm>
              <a:off x="1221" y="1809"/>
              <a:ext cx="1221" cy="323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name</a:t>
              </a:r>
              <a:endParaRPr/>
            </a:p>
          </p:txBody>
        </p:sp>
        <p:sp>
          <p:nvSpPr>
            <p:cNvPr id="128" name="Google Shape;128;p18"/>
            <p:cNvSpPr txBox="1"/>
            <p:nvPr/>
          </p:nvSpPr>
          <p:spPr>
            <a:xfrm>
              <a:off x="684" y="1809"/>
              <a:ext cx="537" cy="323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id</a:t>
              </a:r>
              <a:endParaRPr/>
            </a:p>
          </p:txBody>
        </p:sp>
        <p:cxnSp>
          <p:nvCxnSpPr>
            <p:cNvPr id="129" name="Google Shape;129;p18"/>
            <p:cNvCxnSpPr/>
            <p:nvPr/>
          </p:nvCxnSpPr>
          <p:spPr>
            <a:xfrm>
              <a:off x="684" y="1809"/>
              <a:ext cx="4552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0" name="Google Shape;130;p18"/>
            <p:cNvCxnSpPr/>
            <p:nvPr/>
          </p:nvCxnSpPr>
          <p:spPr>
            <a:xfrm>
              <a:off x="684" y="2132"/>
              <a:ext cx="455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1" name="Google Shape;131;p18"/>
            <p:cNvCxnSpPr/>
            <p:nvPr/>
          </p:nvCxnSpPr>
          <p:spPr>
            <a:xfrm>
              <a:off x="684" y="2421"/>
              <a:ext cx="455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2" name="Google Shape;132;p18"/>
            <p:cNvCxnSpPr/>
            <p:nvPr/>
          </p:nvCxnSpPr>
          <p:spPr>
            <a:xfrm>
              <a:off x="684" y="2708"/>
              <a:ext cx="455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3" name="Google Shape;133;p18"/>
            <p:cNvCxnSpPr/>
            <p:nvPr/>
          </p:nvCxnSpPr>
          <p:spPr>
            <a:xfrm>
              <a:off x="684" y="2996"/>
              <a:ext cx="4552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4" name="Google Shape;134;p18"/>
            <p:cNvCxnSpPr/>
            <p:nvPr/>
          </p:nvCxnSpPr>
          <p:spPr>
            <a:xfrm>
              <a:off x="684" y="1809"/>
              <a:ext cx="0" cy="1187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5" name="Google Shape;135;p18"/>
            <p:cNvCxnSpPr/>
            <p:nvPr/>
          </p:nvCxnSpPr>
          <p:spPr>
            <a:xfrm>
              <a:off x="1221" y="1809"/>
              <a:ext cx="0" cy="118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6" name="Google Shape;136;p18"/>
            <p:cNvCxnSpPr/>
            <p:nvPr/>
          </p:nvCxnSpPr>
          <p:spPr>
            <a:xfrm>
              <a:off x="2442" y="1809"/>
              <a:ext cx="0" cy="118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7" name="Google Shape;137;p18"/>
            <p:cNvCxnSpPr/>
            <p:nvPr/>
          </p:nvCxnSpPr>
          <p:spPr>
            <a:xfrm>
              <a:off x="5236" y="1809"/>
              <a:ext cx="0" cy="1187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8" name="Google Shape;138;p18"/>
            <p:cNvCxnSpPr/>
            <p:nvPr/>
          </p:nvCxnSpPr>
          <p:spPr>
            <a:xfrm>
              <a:off x="3637" y="1809"/>
              <a:ext cx="0" cy="118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108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ADO.NET – съдържание (2)</a:t>
            </a:r>
            <a:endParaRPr/>
          </a:p>
        </p:txBody>
      </p:sp>
      <p:sp>
        <p:nvSpPr>
          <p:cNvPr id="893" name="Google Shape;893;p108"/>
          <p:cNvSpPr txBox="1"/>
          <p:nvPr>
            <p:ph idx="1" type="body"/>
          </p:nvPr>
        </p:nvSpPr>
        <p:spPr>
          <a:xfrm>
            <a:off x="381000" y="1317625"/>
            <a:ext cx="8372475" cy="5213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Връзка с други бази от данни през OLE DB</a:t>
            </a:r>
            <a:endParaRPr/>
          </a:p>
          <a:p>
            <a:pPr indent="-565150" lvl="0" marL="565150" marR="0" rtl="0" algn="l">
              <a:lnSpc>
                <a:spcPct val="85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Реализация на несвързан модел</a:t>
            </a:r>
            <a:endParaRPr/>
          </a:p>
          <a:p>
            <a:pPr indent="-460374" lvl="1" marL="1027112" marR="0" rtl="0" algn="l">
              <a:lnSpc>
                <a:spcPct val="85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Класът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DataSet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силно-типизирани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DataSet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-и</a:t>
            </a:r>
            <a:endParaRPr/>
          </a:p>
          <a:p>
            <a:pPr indent="-460374" lvl="1" marL="1027112" marR="0" rtl="0" algn="l">
              <a:lnSpc>
                <a:spcPct val="85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Класовете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DataTable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DataRelation</a:t>
            </a:r>
            <a:endParaRPr/>
          </a:p>
          <a:p>
            <a:pPr indent="-460374" lvl="1" marL="1027112" marR="0" rtl="0" algn="l">
              <a:lnSpc>
                <a:spcPct val="85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Връзка между ADO.NET и XML</a:t>
            </a:r>
            <a:endParaRPr/>
          </a:p>
          <a:p>
            <a:pPr indent="-460374" lvl="1" marL="1027112" marR="0" rtl="0" algn="l">
              <a:lnSpc>
                <a:spcPct val="85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Класът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DataView</a:t>
            </a:r>
            <a:endParaRPr/>
          </a:p>
          <a:p>
            <a:pPr indent="-460374" lvl="1" marL="1027112" marR="0" rtl="0" algn="l">
              <a:lnSpc>
                <a:spcPct val="85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Използване на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DataAdapter</a:t>
            </a:r>
            <a:endParaRPr/>
          </a:p>
          <a:p>
            <a:pPr indent="-460374" lvl="1" marL="1027112" marR="0" rtl="0" algn="l">
              <a:lnSpc>
                <a:spcPct val="85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Типичен сценарий за работа с данни в несвързана среда</a:t>
            </a:r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109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Модели за работа с данни</a:t>
            </a:r>
            <a:endParaRPr/>
          </a:p>
        </p:txBody>
      </p:sp>
      <p:sp>
        <p:nvSpPr>
          <p:cNvPr id="899" name="Google Shape;899;p109"/>
          <p:cNvSpPr txBox="1"/>
          <p:nvPr>
            <p:ph idx="1" type="body"/>
          </p:nvPr>
        </p:nvSpPr>
        <p:spPr>
          <a:xfrm>
            <a:off x="381000" y="1114425"/>
            <a:ext cx="8413750" cy="541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Noto Sans Symbols"/>
              <a:buChar char="◆"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Свързан модел (connected model)</a:t>
            </a:r>
            <a:endParaRPr/>
          </a:p>
          <a:p>
            <a:pPr indent="-460374" lvl="1" marL="1027112" marR="0" rtl="0" algn="l">
              <a:lnSpc>
                <a:spcPct val="8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Постоянна връзка с данните (online)</a:t>
            </a:r>
            <a:endParaRPr/>
          </a:p>
          <a:p>
            <a:pPr indent="-460374" lvl="1" marL="1027112" marR="0" rtl="0" algn="l">
              <a:lnSpc>
                <a:spcPct val="8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Случаи на използване</a:t>
            </a:r>
            <a:endParaRPr/>
          </a:p>
          <a:p>
            <a:pPr indent="-460374" lvl="1" marL="1027112" marR="0" rtl="0" algn="l">
              <a:lnSpc>
                <a:spcPct val="8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Проблеми – лоша скалируемост</a:t>
            </a:r>
            <a:endParaRPr/>
          </a:p>
          <a:p>
            <a:pPr indent="-565150" lvl="0" marL="565150" marR="0" rtl="0" algn="l">
              <a:lnSpc>
                <a:spcPct val="85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Noto Sans Symbols"/>
              <a:buChar char="◆"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Несвързан модел (disconnected model)</a:t>
            </a:r>
            <a:endParaRPr/>
          </a:p>
          <a:p>
            <a:pPr indent="-460374" lvl="1" marL="1027112" marR="0" rtl="0" algn="l">
              <a:lnSpc>
                <a:spcPct val="8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Връзката с данните се осъществява offline – за изтегляне на данни и нанасяне на промени по данните</a:t>
            </a:r>
            <a:endParaRPr/>
          </a:p>
          <a:p>
            <a:pPr indent="-460374" lvl="1" marL="1027112" marR="0" rtl="0" algn="l">
              <a:lnSpc>
                <a:spcPct val="8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Случаи на използване</a:t>
            </a:r>
            <a:endParaRPr/>
          </a:p>
          <a:p>
            <a:pPr indent="-460374" lvl="1" marL="1027112" marR="0" rtl="0" algn="l">
              <a:lnSpc>
                <a:spcPct val="8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Примери</a:t>
            </a:r>
            <a:endParaRPr/>
          </a:p>
          <a:p>
            <a:pPr indent="-430212" lvl="2" marL="1458912" marR="0" rtl="0" algn="l">
              <a:lnSpc>
                <a:spcPct val="85000"/>
              </a:lnSpc>
              <a:spcBef>
                <a:spcPts val="65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Достъп до данни чрез Web услуга</a:t>
            </a:r>
            <a:endParaRPr/>
          </a:p>
          <a:p>
            <a:pPr indent="-430212" lvl="2" marL="1458912" marR="0" rtl="0" algn="l">
              <a:lnSpc>
                <a:spcPct val="85000"/>
              </a:lnSpc>
              <a:spcBef>
                <a:spcPts val="65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Интеграция с XML</a:t>
            </a:r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110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Свързан модел</a:t>
            </a:r>
            <a:endParaRPr/>
          </a:p>
        </p:txBody>
      </p:sp>
      <p:sp>
        <p:nvSpPr>
          <p:cNvPr id="905" name="Google Shape;905;p110"/>
          <p:cNvSpPr txBox="1"/>
          <p:nvPr>
            <p:ph idx="1" type="body"/>
          </p:nvPr>
        </p:nvSpPr>
        <p:spPr>
          <a:xfrm>
            <a:off x="381000" y="1414462"/>
            <a:ext cx="7772400" cy="511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Реализация на достъп до данни в среда, в която винаги има връзка до източника на данните</a:t>
            </a:r>
            <a:endParaRPr/>
          </a:p>
        </p:txBody>
      </p:sp>
      <p:grpSp>
        <p:nvGrpSpPr>
          <p:cNvPr id="906" name="Google Shape;906;p110"/>
          <p:cNvGrpSpPr/>
          <p:nvPr/>
        </p:nvGrpSpPr>
        <p:grpSpPr>
          <a:xfrm>
            <a:off x="1049337" y="3106737"/>
            <a:ext cx="7119937" cy="3035300"/>
            <a:chOff x="661" y="1957"/>
            <a:chExt cx="4485" cy="1912"/>
          </a:xfrm>
        </p:grpSpPr>
        <p:sp>
          <p:nvSpPr>
            <p:cNvPr id="907" name="Google Shape;907;p110"/>
            <p:cNvSpPr txBox="1"/>
            <p:nvPr/>
          </p:nvSpPr>
          <p:spPr>
            <a:xfrm>
              <a:off x="661" y="1957"/>
              <a:ext cx="4485" cy="1912"/>
            </a:xfrm>
            <a:prstGeom prst="rect">
              <a:avLst/>
            </a:prstGeom>
            <a:solidFill>
              <a:schemeClr val="lt1">
                <a:alpha val="39607"/>
              </a:schemeClr>
            </a:solidFill>
            <a:ln cap="flat" cmpd="sng" w="9525">
              <a:solidFill>
                <a:srgbClr val="CCEC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09725" lIns="144000" spcFirstLastPara="1" rIns="144000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908" name="Google Shape;908;p1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47" y="2357"/>
              <a:ext cx="786" cy="8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9" name="Google Shape;909;p1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777" y="2351"/>
              <a:ext cx="818" cy="81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10" name="Google Shape;910;p110"/>
            <p:cNvCxnSpPr/>
            <p:nvPr/>
          </p:nvCxnSpPr>
          <p:spPr>
            <a:xfrm>
              <a:off x="1931" y="2791"/>
              <a:ext cx="1823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lg" w="lg" type="stealth"/>
              <a:tailEnd len="lg" w="lg" type="stealth"/>
            </a:ln>
          </p:spPr>
        </p:cxnSp>
        <p:sp>
          <p:nvSpPr>
            <p:cNvPr id="911" name="Google Shape;911;p110"/>
            <p:cNvSpPr txBox="1"/>
            <p:nvPr/>
          </p:nvSpPr>
          <p:spPr>
            <a:xfrm>
              <a:off x="3772" y="3188"/>
              <a:ext cx="827" cy="4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База от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данни</a:t>
              </a:r>
              <a:endParaRPr/>
            </a:p>
          </p:txBody>
        </p:sp>
        <p:sp>
          <p:nvSpPr>
            <p:cNvPr id="912" name="Google Shape;912;p110"/>
            <p:cNvSpPr txBox="1"/>
            <p:nvPr/>
          </p:nvSpPr>
          <p:spPr>
            <a:xfrm>
              <a:off x="3998" y="2687"/>
              <a:ext cx="39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DB</a:t>
              </a:r>
              <a:endParaRPr/>
            </a:p>
          </p:txBody>
        </p:sp>
        <p:sp>
          <p:nvSpPr>
            <p:cNvPr id="913" name="Google Shape;913;p110"/>
            <p:cNvSpPr txBox="1"/>
            <p:nvPr/>
          </p:nvSpPr>
          <p:spPr>
            <a:xfrm>
              <a:off x="1043" y="3180"/>
              <a:ext cx="980" cy="4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ADO.NET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клиент</a:t>
              </a:r>
              <a:endParaRPr/>
            </a:p>
          </p:txBody>
        </p:sp>
        <p:sp>
          <p:nvSpPr>
            <p:cNvPr id="914" name="Google Shape;914;p110"/>
            <p:cNvSpPr txBox="1"/>
            <p:nvPr/>
          </p:nvSpPr>
          <p:spPr>
            <a:xfrm>
              <a:off x="2210" y="2480"/>
              <a:ext cx="1234" cy="5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постоянна</a:t>
              </a:r>
              <a:endParaRPr/>
            </a:p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свързаност</a:t>
              </a:r>
              <a:endParaRPr/>
            </a:p>
          </p:txBody>
        </p:sp>
      </p:grp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111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Свързан модел – за и против</a:t>
            </a:r>
            <a:endParaRPr/>
          </a:p>
        </p:txBody>
      </p:sp>
      <p:sp>
        <p:nvSpPr>
          <p:cNvPr id="920" name="Google Shape;920;p111"/>
          <p:cNvSpPr txBox="1"/>
          <p:nvPr>
            <p:ph idx="1" type="body"/>
          </p:nvPr>
        </p:nvSpPr>
        <p:spPr>
          <a:xfrm>
            <a:off x="381000" y="1114425"/>
            <a:ext cx="8401050" cy="541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Предимства: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Средата е по-лесна за подсигуряване (по-малко усилия за разработчика)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Контролът върху конкурентният достъп се упражнява по-лесно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По-добра вероятност за работа с текущата версия на данните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Недостатъци: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Нужда от постоянна мрежова връзка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Проблеми при нужда от скалируемост</a:t>
            </a:r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112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Несвързан модел</a:t>
            </a:r>
            <a:endParaRPr/>
          </a:p>
        </p:txBody>
      </p:sp>
      <p:sp>
        <p:nvSpPr>
          <p:cNvPr id="926" name="Google Shape;926;p112"/>
          <p:cNvSpPr txBox="1"/>
          <p:nvPr>
            <p:ph idx="1" type="body"/>
          </p:nvPr>
        </p:nvSpPr>
        <p:spPr>
          <a:xfrm>
            <a:off x="381000" y="1414462"/>
            <a:ext cx="8386762" cy="511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Noto Sans Symbols"/>
              <a:buChar char="◆"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Подмножество на данните от централната система за съхранение на данните се копира локално при клиента</a:t>
            </a:r>
            <a:endParaRPr/>
          </a:p>
        </p:txBody>
      </p:sp>
      <p:grpSp>
        <p:nvGrpSpPr>
          <p:cNvPr id="927" name="Google Shape;927;p112"/>
          <p:cNvGrpSpPr/>
          <p:nvPr/>
        </p:nvGrpSpPr>
        <p:grpSpPr>
          <a:xfrm>
            <a:off x="1049337" y="3049587"/>
            <a:ext cx="7119937" cy="3035300"/>
            <a:chOff x="661" y="2155"/>
            <a:chExt cx="4485" cy="1912"/>
          </a:xfrm>
        </p:grpSpPr>
        <p:sp>
          <p:nvSpPr>
            <p:cNvPr id="928" name="Google Shape;928;p112"/>
            <p:cNvSpPr txBox="1"/>
            <p:nvPr/>
          </p:nvSpPr>
          <p:spPr>
            <a:xfrm>
              <a:off x="661" y="2155"/>
              <a:ext cx="4485" cy="1912"/>
            </a:xfrm>
            <a:prstGeom prst="rect">
              <a:avLst/>
            </a:prstGeom>
            <a:solidFill>
              <a:schemeClr val="lt1">
                <a:alpha val="39607"/>
              </a:schemeClr>
            </a:solidFill>
            <a:ln cap="flat" cmpd="sng" w="9525">
              <a:solidFill>
                <a:srgbClr val="CCEC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09725" lIns="144000" spcFirstLastPara="1" rIns="144000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929" name="Google Shape;929;p1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47" y="2555"/>
              <a:ext cx="786" cy="8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0" name="Google Shape;930;p11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777" y="2549"/>
              <a:ext cx="818" cy="81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31" name="Google Shape;931;p112"/>
            <p:cNvCxnSpPr/>
            <p:nvPr/>
          </p:nvCxnSpPr>
          <p:spPr>
            <a:xfrm>
              <a:off x="1931" y="2989"/>
              <a:ext cx="1823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lg" w="lg" type="stealth"/>
              <a:tailEnd len="lg" w="lg" type="stealth"/>
            </a:ln>
          </p:spPr>
        </p:cxnSp>
        <p:sp>
          <p:nvSpPr>
            <p:cNvPr id="932" name="Google Shape;932;p112"/>
            <p:cNvSpPr txBox="1"/>
            <p:nvPr/>
          </p:nvSpPr>
          <p:spPr>
            <a:xfrm>
              <a:off x="3772" y="3386"/>
              <a:ext cx="827" cy="4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База от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данни</a:t>
              </a:r>
              <a:endParaRPr/>
            </a:p>
          </p:txBody>
        </p:sp>
        <p:sp>
          <p:nvSpPr>
            <p:cNvPr id="933" name="Google Shape;933;p112"/>
            <p:cNvSpPr txBox="1"/>
            <p:nvPr/>
          </p:nvSpPr>
          <p:spPr>
            <a:xfrm>
              <a:off x="3998" y="2885"/>
              <a:ext cx="39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DB</a:t>
              </a:r>
              <a:endParaRPr/>
            </a:p>
          </p:txBody>
        </p:sp>
        <p:sp>
          <p:nvSpPr>
            <p:cNvPr id="934" name="Google Shape;934;p112"/>
            <p:cNvSpPr txBox="1"/>
            <p:nvPr/>
          </p:nvSpPr>
          <p:spPr>
            <a:xfrm>
              <a:off x="1043" y="3378"/>
              <a:ext cx="980" cy="4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ADO.NET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клиент</a:t>
              </a:r>
              <a:endParaRPr/>
            </a:p>
          </p:txBody>
        </p:sp>
        <p:sp>
          <p:nvSpPr>
            <p:cNvPr id="935" name="Google Shape;935;p112"/>
            <p:cNvSpPr txBox="1"/>
            <p:nvPr/>
          </p:nvSpPr>
          <p:spPr>
            <a:xfrm>
              <a:off x="2157" y="2678"/>
              <a:ext cx="1341" cy="5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непостоянна</a:t>
              </a:r>
              <a:endParaRPr/>
            </a:p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свързаност</a:t>
              </a:r>
              <a:endParaRPr/>
            </a:p>
          </p:txBody>
        </p:sp>
        <p:pic>
          <p:nvPicPr>
            <p:cNvPr id="936" name="Google Shape;936;p11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632" y="2852"/>
              <a:ext cx="284" cy="28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113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Несвързан модел – за и против</a:t>
            </a:r>
            <a:endParaRPr/>
          </a:p>
        </p:txBody>
      </p:sp>
      <p:sp>
        <p:nvSpPr>
          <p:cNvPr id="942" name="Google Shape;942;p113"/>
          <p:cNvSpPr txBox="1"/>
          <p:nvPr>
            <p:ph idx="1" type="body"/>
          </p:nvPr>
        </p:nvSpPr>
        <p:spPr>
          <a:xfrm>
            <a:off x="381000" y="1166812"/>
            <a:ext cx="8413750" cy="536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Предимства: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Клиентът се свързва, когато има нужда, а в останалото време работи без връзка с централната база от данни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Други потребители могат да се свързват междувременно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Скалируемостта е доста добра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Недостатъци: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Данните не винаги са текущи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Допълнителни усилия за решаване на конфликтите между различните версии</a:t>
            </a:r>
            <a:endParaRP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114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Еволюция на приложенията</a:t>
            </a:r>
            <a:endParaRPr/>
          </a:p>
        </p:txBody>
      </p:sp>
      <p:sp>
        <p:nvSpPr>
          <p:cNvPr id="948" name="Google Shape;948;p114"/>
          <p:cNvSpPr txBox="1"/>
          <p:nvPr>
            <p:ph idx="1" type="body"/>
          </p:nvPr>
        </p:nvSpPr>
        <p:spPr>
          <a:xfrm>
            <a:off x="381000" y="1414462"/>
            <a:ext cx="8386762" cy="511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Еднослойни приложения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Най-често работи само един потребител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Предимства</a:t>
            </a:r>
            <a:endParaRPr/>
          </a:p>
          <a:p>
            <a:pPr indent="-430212" lvl="2" marL="14589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Всички компоненти са на едно място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Недостатъци</a:t>
            </a:r>
            <a:endParaRPr/>
          </a:p>
          <a:p>
            <a:pPr indent="-430212" lvl="2" marL="14589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Промяна на функционалността изисква преинсталация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Пример</a:t>
            </a:r>
            <a:endParaRPr/>
          </a:p>
          <a:p>
            <a:pPr indent="-430212" lvl="2" marL="14589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Приложение базирано на MS Access</a:t>
            </a:r>
            <a:endParaRP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115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Еволюция на приложенията</a:t>
            </a:r>
            <a:endParaRPr/>
          </a:p>
        </p:txBody>
      </p:sp>
      <p:sp>
        <p:nvSpPr>
          <p:cNvPr id="954" name="Google Shape;954;p115"/>
          <p:cNvSpPr txBox="1"/>
          <p:nvPr>
            <p:ph idx="1" type="body"/>
          </p:nvPr>
        </p:nvSpPr>
        <p:spPr>
          <a:xfrm>
            <a:off x="381000" y="1100137"/>
            <a:ext cx="8374062" cy="543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Noto Sans Symbols"/>
              <a:buChar char="◆"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Двуслойни приложения (клиент-сървър)</a:t>
            </a:r>
            <a:endParaRPr/>
          </a:p>
          <a:p>
            <a:pPr indent="-460374" lvl="1" marL="1027112" marR="0" rtl="0" algn="l">
              <a:lnSpc>
                <a:spcPct val="85000"/>
              </a:lnSpc>
              <a:spcBef>
                <a:spcPts val="65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Потребителският интерфейс и бизнес правилата се дефинират на едно място</a:t>
            </a:r>
            <a:endParaRPr/>
          </a:p>
          <a:p>
            <a:pPr indent="-460374" lvl="1" marL="1027112" marR="0" rtl="0" algn="l">
              <a:lnSpc>
                <a:spcPct val="85000"/>
              </a:lnSpc>
              <a:spcBef>
                <a:spcPts val="65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Данните се съхраняват във втория слой</a:t>
            </a:r>
            <a:endParaRPr/>
          </a:p>
          <a:p>
            <a:pPr indent="-460374" lvl="1" marL="1027112" marR="0" rtl="0" algn="l">
              <a:lnSpc>
                <a:spcPct val="85000"/>
              </a:lnSpc>
              <a:spcBef>
                <a:spcPts val="65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Предимства</a:t>
            </a:r>
            <a:endParaRPr/>
          </a:p>
          <a:p>
            <a:pPr indent="-430212" lvl="2" marL="1458912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Има разделяне на функционалността</a:t>
            </a:r>
            <a:endParaRPr/>
          </a:p>
          <a:p>
            <a:pPr indent="-460374" lvl="1" marL="1027112" marR="0" rtl="0" algn="l">
              <a:lnSpc>
                <a:spcPct val="85000"/>
              </a:lnSpc>
              <a:spcBef>
                <a:spcPts val="65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Недостатъци</a:t>
            </a:r>
            <a:endParaRPr/>
          </a:p>
          <a:p>
            <a:pPr indent="-430212" lvl="2" marL="1458912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Лоша скалируемост – проблеми с поддръжката на голям брой клиенти</a:t>
            </a:r>
            <a:endParaRPr/>
          </a:p>
          <a:p>
            <a:pPr indent="-460374" lvl="1" marL="1027112" marR="0" rtl="0" algn="l">
              <a:lnSpc>
                <a:spcPct val="85000"/>
              </a:lnSpc>
              <a:spcBef>
                <a:spcPts val="65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Примери</a:t>
            </a:r>
            <a:endParaRPr/>
          </a:p>
          <a:p>
            <a:pPr indent="-430212" lvl="2" marL="1458912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MS SQL Server ↔ MS Query Analyzer</a:t>
            </a:r>
            <a:endParaRPr/>
          </a:p>
          <a:p>
            <a:pPr indent="-430212" lvl="2" marL="1458912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MS Exchange ↔ MS Outlook</a:t>
            </a:r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116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Еволюция на приложенията</a:t>
            </a:r>
            <a:endParaRPr/>
          </a:p>
        </p:txBody>
      </p:sp>
      <p:sp>
        <p:nvSpPr>
          <p:cNvPr id="960" name="Google Shape;960;p116"/>
          <p:cNvSpPr txBox="1"/>
          <p:nvPr>
            <p:ph idx="1" type="body"/>
          </p:nvPr>
        </p:nvSpPr>
        <p:spPr>
          <a:xfrm>
            <a:off x="381000" y="1060450"/>
            <a:ext cx="8413750" cy="547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Noto Sans Symbols"/>
              <a:buChar char="◆"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Трислойни приложения</a:t>
            </a:r>
            <a:endParaRPr/>
          </a:p>
          <a:p>
            <a:pPr indent="-460374" lvl="1" marL="1027112" marR="0" rtl="0" algn="l">
              <a:lnSpc>
                <a:spcPct val="85000"/>
              </a:lnSpc>
              <a:spcBef>
                <a:spcPts val="65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Различните типове функционалност са в различни слоеве</a:t>
            </a:r>
            <a:endParaRPr/>
          </a:p>
          <a:p>
            <a:pPr indent="-460374" lvl="1" marL="1027112" marR="0" rtl="0" algn="l">
              <a:lnSpc>
                <a:spcPct val="85000"/>
              </a:lnSpc>
              <a:spcBef>
                <a:spcPts val="65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Предимства</a:t>
            </a:r>
            <a:endParaRPr/>
          </a:p>
          <a:p>
            <a:pPr indent="-430212" lvl="2" marL="1458912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Отделяне на функционалността между потребителски интерфейс, бизнес правила и съхранение / достъп до данните</a:t>
            </a:r>
            <a:endParaRPr/>
          </a:p>
          <a:p>
            <a:pPr indent="-460374" lvl="1" marL="1027112" marR="0" rtl="0" algn="l">
              <a:lnSpc>
                <a:spcPct val="85000"/>
              </a:lnSpc>
              <a:spcBef>
                <a:spcPts val="65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Недостатъци</a:t>
            </a:r>
            <a:endParaRPr/>
          </a:p>
          <a:p>
            <a:pPr indent="-430212" lvl="2" marL="1458912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По-трудна поддръжка</a:t>
            </a:r>
            <a:endParaRPr/>
          </a:p>
          <a:p>
            <a:pPr indent="-430212" lvl="2" marL="1458912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Повече усилия за осигуряване на сигурността</a:t>
            </a:r>
            <a:endParaRPr/>
          </a:p>
          <a:p>
            <a:pPr indent="-460374" lvl="1" marL="1027112" marR="0" rtl="0" algn="l">
              <a:lnSpc>
                <a:spcPct val="85000"/>
              </a:lnSpc>
              <a:spcBef>
                <a:spcPts val="65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Пример</a:t>
            </a:r>
            <a:endParaRPr/>
          </a:p>
          <a:p>
            <a:pPr indent="-430212" lvl="2" marL="1458912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ASP.NET Web-приложение ↔ ASP.NET Web услуга ↔ MS SQL Server</a:t>
            </a:r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117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Еволюция на приложенията</a:t>
            </a:r>
            <a:endParaRPr/>
          </a:p>
        </p:txBody>
      </p:sp>
      <p:sp>
        <p:nvSpPr>
          <p:cNvPr id="966" name="Google Shape;966;p117"/>
          <p:cNvSpPr txBox="1"/>
          <p:nvPr>
            <p:ph idx="1" type="body"/>
          </p:nvPr>
        </p:nvSpPr>
        <p:spPr>
          <a:xfrm>
            <a:off x="381000" y="1182687"/>
            <a:ext cx="8401050" cy="534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◆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Многослойни приложения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Системи с повече от 3 логически слоя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Възможност за добавяне на още слоеве за разширяване на функционалността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Предимства</a:t>
            </a:r>
            <a:endParaRPr/>
          </a:p>
          <a:p>
            <a:pPr indent="-430212" lvl="2" marL="1458912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Възможност за различни приложения да достъпват части от функционалността през отворени протоколи 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Недостатъци</a:t>
            </a:r>
            <a:endParaRPr/>
          </a:p>
          <a:p>
            <a:pPr indent="-430212" lvl="2" marL="1458912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Много труден процес по дефиниране и реализация на правила за сигурен достъп</a:t>
            </a:r>
            <a:endParaRPr/>
          </a:p>
          <a:p>
            <a:pPr indent="-430212" lvl="2" marL="1458912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Изискват повече планиране и по-големи срокове за разработка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idx="4294967295"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Схема на таблица</a:t>
            </a:r>
            <a:endParaRPr/>
          </a:p>
        </p:txBody>
      </p:sp>
      <p:sp>
        <p:nvSpPr>
          <p:cNvPr id="144" name="Google Shape;144;p19"/>
          <p:cNvSpPr txBox="1"/>
          <p:nvPr>
            <p:ph idx="4294967295" type="body"/>
          </p:nvPr>
        </p:nvSpPr>
        <p:spPr>
          <a:xfrm>
            <a:off x="381000" y="1414462"/>
            <a:ext cx="8396287" cy="511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Схема на таблица е наредена последователност от описания на колони (име и тип)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Например таблицата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PERSONS</a:t>
            </a: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има следната схема:</a:t>
            </a:r>
            <a:endParaRPr/>
          </a:p>
        </p:txBody>
      </p:sp>
      <p:sp>
        <p:nvSpPr>
          <p:cNvPr id="145" name="Google Shape;145;p19"/>
          <p:cNvSpPr txBox="1"/>
          <p:nvPr/>
        </p:nvSpPr>
        <p:spPr>
          <a:xfrm>
            <a:off x="2079625" y="4011612"/>
            <a:ext cx="4903787" cy="2395537"/>
          </a:xfrm>
          <a:prstGeom prst="rect">
            <a:avLst/>
          </a:prstGeom>
          <a:solidFill>
            <a:schemeClr val="lt1">
              <a:alpha val="39607"/>
            </a:schemeClr>
          </a:solidFill>
          <a:ln cap="flat" cmpd="sng" w="9525">
            <a:solidFill>
              <a:srgbClr val="CCE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09725" lIns="144000" spcFirstLastPara="1" rIns="144000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PERSONS (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id: число,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name: символен низ,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family: символен низ,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employer: символен низ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118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 търсене на баланса</a:t>
            </a:r>
            <a:endParaRPr/>
          </a:p>
        </p:txBody>
      </p:sp>
      <p:sp>
        <p:nvSpPr>
          <p:cNvPr id="972" name="Google Shape;972;p118"/>
          <p:cNvSpPr txBox="1"/>
          <p:nvPr>
            <p:ph idx="1" type="body"/>
          </p:nvPr>
        </p:nvSpPr>
        <p:spPr>
          <a:xfrm>
            <a:off x="2611437" y="6227762"/>
            <a:ext cx="30051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Брой на слоевете</a:t>
            </a:r>
            <a:endParaRPr/>
          </a:p>
        </p:txBody>
      </p:sp>
      <p:cxnSp>
        <p:nvCxnSpPr>
          <p:cNvPr id="973" name="Google Shape;973;p118"/>
          <p:cNvCxnSpPr/>
          <p:nvPr/>
        </p:nvCxnSpPr>
        <p:spPr>
          <a:xfrm>
            <a:off x="850900" y="6100762"/>
            <a:ext cx="7299325" cy="47625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74" name="Google Shape;974;p118"/>
          <p:cNvCxnSpPr/>
          <p:nvPr/>
        </p:nvCxnSpPr>
        <p:spPr>
          <a:xfrm rot="10800000">
            <a:off x="849312" y="1198562"/>
            <a:ext cx="15875" cy="4886325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75" name="Google Shape;975;p118"/>
          <p:cNvSpPr/>
          <p:nvPr/>
        </p:nvSpPr>
        <p:spPr>
          <a:xfrm>
            <a:off x="850900" y="1482725"/>
            <a:ext cx="7269162" cy="4618037"/>
          </a:xfrm>
          <a:custGeom>
            <a:rect b="b" l="l" r="r" t="t"/>
            <a:pathLst>
              <a:path extrusionOk="0" h="2204" w="3317">
                <a:moveTo>
                  <a:pt x="0" y="2204"/>
                </a:moveTo>
                <a:lnTo>
                  <a:pt x="3317" y="0"/>
                </a:lnTo>
              </a:path>
            </a:pathLst>
          </a:custGeom>
          <a:noFill/>
          <a:ln cap="flat" cmpd="sng" w="57150">
            <a:solidFill>
              <a:schemeClr val="dk1"/>
            </a:solidFill>
            <a:prstDash val="solid"/>
            <a:miter lim="524288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6" name="Google Shape;976;p118"/>
          <p:cNvSpPr txBox="1"/>
          <p:nvPr/>
        </p:nvSpPr>
        <p:spPr>
          <a:xfrm rot="-5400000">
            <a:off x="-1894681" y="3291681"/>
            <a:ext cx="5080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Комплексност, скалируемост</a:t>
            </a:r>
            <a:endParaRPr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119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Какво е ADO.NET?</a:t>
            </a:r>
            <a:endParaRPr/>
          </a:p>
        </p:txBody>
      </p:sp>
      <p:sp>
        <p:nvSpPr>
          <p:cNvPr id="982" name="Google Shape;982;p119"/>
          <p:cNvSpPr txBox="1"/>
          <p:nvPr>
            <p:ph idx="1" type="body"/>
          </p:nvPr>
        </p:nvSpPr>
        <p:spPr>
          <a:xfrm>
            <a:off x="381000" y="1414462"/>
            <a:ext cx="8399462" cy="511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Набор от класове за работа с данни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Набор от класове, интерфейси, структури и други типове за достъп до данни през изцяло .NET базирана реализация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Програмен модел за работа с данни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Осигурява възможност за работа в несвързана среда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Осигурява връзка с XML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Наследник на ADO (Windows технология за достъп до бази от данни)</a:t>
            </a:r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120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Namespace-и на ADO.NET</a:t>
            </a:r>
            <a:endParaRPr/>
          </a:p>
        </p:txBody>
      </p:sp>
      <p:sp>
        <p:nvSpPr>
          <p:cNvPr id="988" name="Google Shape;988;p120"/>
          <p:cNvSpPr txBox="1"/>
          <p:nvPr>
            <p:ph idx="1" type="body"/>
          </p:nvPr>
        </p:nvSpPr>
        <p:spPr>
          <a:xfrm>
            <a:off x="381000" y="1331912"/>
            <a:ext cx="8372475" cy="5199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Пространства от имена от ADO.NET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System.Data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основни архитектурни класове на ADO.NET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System.Data.Common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общи класове за всички data Provider-и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System.Data.SqlClient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System.Data.SqlTypes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Data Provider класове за достъп до SQL Server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System.Data.OleDb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връзка с OleDB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System.Data.Odbc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връзка с ODBC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System.Xml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връзка с XML</a:t>
            </a:r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121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Еволюция на ADO към ADO.NET</a:t>
            </a:r>
            <a:endParaRPr/>
          </a:p>
        </p:txBody>
      </p:sp>
      <p:sp>
        <p:nvSpPr>
          <p:cNvPr id="994" name="Google Shape;994;p121"/>
          <p:cNvSpPr/>
          <p:nvPr/>
        </p:nvSpPr>
        <p:spPr>
          <a:xfrm>
            <a:off x="609600" y="1281112"/>
            <a:ext cx="3270250" cy="501015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5" name="Google Shape;995;p121"/>
          <p:cNvSpPr txBox="1"/>
          <p:nvPr>
            <p:ph idx="1" type="body"/>
          </p:nvPr>
        </p:nvSpPr>
        <p:spPr>
          <a:xfrm>
            <a:off x="1606550" y="1446212"/>
            <a:ext cx="1195387" cy="51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ADO</a:t>
            </a:r>
            <a:endParaRPr/>
          </a:p>
        </p:txBody>
      </p:sp>
      <p:sp>
        <p:nvSpPr>
          <p:cNvPr id="996" name="Google Shape;996;p121"/>
          <p:cNvSpPr/>
          <p:nvPr/>
        </p:nvSpPr>
        <p:spPr>
          <a:xfrm>
            <a:off x="1003300" y="2365375"/>
            <a:ext cx="2427287" cy="50323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Connection</a:t>
            </a:r>
            <a:endParaRPr/>
          </a:p>
        </p:txBody>
      </p:sp>
      <p:sp>
        <p:nvSpPr>
          <p:cNvPr id="997" name="Google Shape;997;p121"/>
          <p:cNvSpPr/>
          <p:nvPr/>
        </p:nvSpPr>
        <p:spPr>
          <a:xfrm>
            <a:off x="993775" y="3492500"/>
            <a:ext cx="2427287" cy="50323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endParaRPr/>
          </a:p>
        </p:txBody>
      </p:sp>
      <p:sp>
        <p:nvSpPr>
          <p:cNvPr id="998" name="Google Shape;998;p121"/>
          <p:cNvSpPr/>
          <p:nvPr/>
        </p:nvSpPr>
        <p:spPr>
          <a:xfrm>
            <a:off x="993775" y="4333875"/>
            <a:ext cx="2427287" cy="176212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Recordset</a:t>
            </a:r>
            <a:endParaRPr/>
          </a:p>
        </p:txBody>
      </p:sp>
      <p:sp>
        <p:nvSpPr>
          <p:cNvPr id="999" name="Google Shape;999;p121"/>
          <p:cNvSpPr/>
          <p:nvPr/>
        </p:nvSpPr>
        <p:spPr>
          <a:xfrm>
            <a:off x="4692650" y="1271587"/>
            <a:ext cx="3887787" cy="5024437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0" name="Google Shape;1000;p121"/>
          <p:cNvSpPr txBox="1"/>
          <p:nvPr/>
        </p:nvSpPr>
        <p:spPr>
          <a:xfrm>
            <a:off x="5354637" y="1436687"/>
            <a:ext cx="2206625" cy="51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ADO.NET</a:t>
            </a:r>
            <a:endParaRPr/>
          </a:p>
        </p:txBody>
      </p:sp>
      <p:sp>
        <p:nvSpPr>
          <p:cNvPr id="1001" name="Google Shape;1001;p121"/>
          <p:cNvSpPr/>
          <p:nvPr/>
        </p:nvSpPr>
        <p:spPr>
          <a:xfrm>
            <a:off x="5213350" y="2039937"/>
            <a:ext cx="2917825" cy="50323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XxxConnection</a:t>
            </a:r>
            <a:endParaRPr/>
          </a:p>
        </p:txBody>
      </p:sp>
      <p:sp>
        <p:nvSpPr>
          <p:cNvPr id="1002" name="Google Shape;1002;p121"/>
          <p:cNvSpPr/>
          <p:nvPr/>
        </p:nvSpPr>
        <p:spPr>
          <a:xfrm>
            <a:off x="5213350" y="3482975"/>
            <a:ext cx="2917825" cy="50323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XxxCommand</a:t>
            </a:r>
            <a:endParaRPr/>
          </a:p>
        </p:txBody>
      </p:sp>
      <p:sp>
        <p:nvSpPr>
          <p:cNvPr id="1003" name="Google Shape;1003;p121"/>
          <p:cNvSpPr/>
          <p:nvPr/>
        </p:nvSpPr>
        <p:spPr>
          <a:xfrm>
            <a:off x="5213350" y="4940300"/>
            <a:ext cx="2917825" cy="50323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XxxDataReader</a:t>
            </a:r>
            <a:endParaRPr/>
          </a:p>
        </p:txBody>
      </p:sp>
      <p:sp>
        <p:nvSpPr>
          <p:cNvPr id="1004" name="Google Shape;1004;p121"/>
          <p:cNvSpPr/>
          <p:nvPr/>
        </p:nvSpPr>
        <p:spPr>
          <a:xfrm>
            <a:off x="5213350" y="2690812"/>
            <a:ext cx="2917825" cy="50323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XxxTransaction</a:t>
            </a:r>
            <a:endParaRPr/>
          </a:p>
        </p:txBody>
      </p:sp>
      <p:cxnSp>
        <p:nvCxnSpPr>
          <p:cNvPr id="1005" name="Google Shape;1005;p121"/>
          <p:cNvCxnSpPr/>
          <p:nvPr/>
        </p:nvCxnSpPr>
        <p:spPr>
          <a:xfrm>
            <a:off x="3513137" y="2474912"/>
            <a:ext cx="1619250" cy="0"/>
          </a:xfrm>
          <a:prstGeom prst="straightConnector1">
            <a:avLst/>
          </a:prstGeom>
          <a:noFill/>
          <a:ln cap="flat" cmpd="sng" w="635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06" name="Google Shape;1006;p121"/>
          <p:cNvCxnSpPr/>
          <p:nvPr/>
        </p:nvCxnSpPr>
        <p:spPr>
          <a:xfrm>
            <a:off x="3513137" y="2774950"/>
            <a:ext cx="1619250" cy="0"/>
          </a:xfrm>
          <a:prstGeom prst="straightConnector1">
            <a:avLst/>
          </a:prstGeom>
          <a:noFill/>
          <a:ln cap="flat" cmpd="sng" w="635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07" name="Google Shape;1007;p121"/>
          <p:cNvCxnSpPr/>
          <p:nvPr/>
        </p:nvCxnSpPr>
        <p:spPr>
          <a:xfrm>
            <a:off x="3513137" y="3749675"/>
            <a:ext cx="1619250" cy="0"/>
          </a:xfrm>
          <a:prstGeom prst="straightConnector1">
            <a:avLst/>
          </a:prstGeom>
          <a:noFill/>
          <a:ln cap="flat" cmpd="sng" w="635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08" name="Google Shape;1008;p121"/>
          <p:cNvSpPr/>
          <p:nvPr/>
        </p:nvSpPr>
        <p:spPr>
          <a:xfrm>
            <a:off x="5213350" y="4330700"/>
            <a:ext cx="2917825" cy="50323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DataSet</a:t>
            </a:r>
            <a:endParaRPr/>
          </a:p>
        </p:txBody>
      </p:sp>
      <p:sp>
        <p:nvSpPr>
          <p:cNvPr id="1009" name="Google Shape;1009;p121"/>
          <p:cNvSpPr/>
          <p:nvPr/>
        </p:nvSpPr>
        <p:spPr>
          <a:xfrm>
            <a:off x="5213350" y="5546725"/>
            <a:ext cx="2917825" cy="50323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XxxDataAdapter</a:t>
            </a:r>
            <a:endParaRPr/>
          </a:p>
        </p:txBody>
      </p:sp>
      <p:cxnSp>
        <p:nvCxnSpPr>
          <p:cNvPr id="1010" name="Google Shape;1010;p121"/>
          <p:cNvCxnSpPr/>
          <p:nvPr/>
        </p:nvCxnSpPr>
        <p:spPr>
          <a:xfrm>
            <a:off x="3513137" y="4592637"/>
            <a:ext cx="1619250" cy="0"/>
          </a:xfrm>
          <a:prstGeom prst="straightConnector1">
            <a:avLst/>
          </a:prstGeom>
          <a:noFill/>
          <a:ln cap="flat" cmpd="sng" w="635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11" name="Google Shape;1011;p121"/>
          <p:cNvCxnSpPr/>
          <p:nvPr/>
        </p:nvCxnSpPr>
        <p:spPr>
          <a:xfrm>
            <a:off x="3513137" y="5200650"/>
            <a:ext cx="1619250" cy="0"/>
          </a:xfrm>
          <a:prstGeom prst="straightConnector1">
            <a:avLst/>
          </a:prstGeom>
          <a:noFill/>
          <a:ln cap="flat" cmpd="sng" w="635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12" name="Google Shape;1012;p121"/>
          <p:cNvCxnSpPr/>
          <p:nvPr/>
        </p:nvCxnSpPr>
        <p:spPr>
          <a:xfrm>
            <a:off x="3513137" y="5791200"/>
            <a:ext cx="1619250" cy="0"/>
          </a:xfrm>
          <a:prstGeom prst="straightConnector1">
            <a:avLst/>
          </a:prstGeom>
          <a:noFill/>
          <a:ln cap="flat" cmpd="sng" w="635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122"/>
          <p:cNvSpPr txBox="1"/>
          <p:nvPr>
            <p:ph idx="4294967295"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Компоненти на ADO.NET</a:t>
            </a:r>
            <a:endParaRPr/>
          </a:p>
        </p:txBody>
      </p:sp>
      <p:sp>
        <p:nvSpPr>
          <p:cNvPr id="1018" name="Google Shape;1018;p122"/>
          <p:cNvSpPr/>
          <p:nvPr/>
        </p:nvSpPr>
        <p:spPr>
          <a:xfrm>
            <a:off x="477837" y="3543300"/>
            <a:ext cx="2124075" cy="788987"/>
          </a:xfrm>
          <a:prstGeom prst="roundRect">
            <a:avLst>
              <a:gd fmla="val 16667" name="adj"/>
            </a:avLst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 Server .NET </a:t>
            </a:r>
            <a:b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Provider</a:t>
            </a:r>
            <a:endParaRPr/>
          </a:p>
        </p:txBody>
      </p:sp>
      <p:sp>
        <p:nvSpPr>
          <p:cNvPr id="1019" name="Google Shape;1019;p122"/>
          <p:cNvSpPr/>
          <p:nvPr/>
        </p:nvSpPr>
        <p:spPr>
          <a:xfrm>
            <a:off x="2841625" y="3546475"/>
            <a:ext cx="1781175" cy="788987"/>
          </a:xfrm>
          <a:prstGeom prst="roundRect">
            <a:avLst>
              <a:gd fmla="val 16667" name="adj"/>
            </a:avLst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OleDb .NET </a:t>
            </a:r>
            <a:b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Provider</a:t>
            </a:r>
            <a:endParaRPr/>
          </a:p>
        </p:txBody>
      </p:sp>
      <p:sp>
        <p:nvSpPr>
          <p:cNvPr id="1020" name="Google Shape;1020;p122"/>
          <p:cNvSpPr/>
          <p:nvPr/>
        </p:nvSpPr>
        <p:spPr>
          <a:xfrm>
            <a:off x="4873625" y="3548062"/>
            <a:ext cx="1752600" cy="788987"/>
          </a:xfrm>
          <a:prstGeom prst="roundRect">
            <a:avLst>
              <a:gd fmla="val 16667" name="adj"/>
            </a:avLst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Oracle .NET </a:t>
            </a:r>
            <a:b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Provider</a:t>
            </a:r>
            <a:endParaRPr/>
          </a:p>
        </p:txBody>
      </p:sp>
      <p:sp>
        <p:nvSpPr>
          <p:cNvPr id="1021" name="Google Shape;1021;p122"/>
          <p:cNvSpPr/>
          <p:nvPr/>
        </p:nvSpPr>
        <p:spPr>
          <a:xfrm>
            <a:off x="6861175" y="3538537"/>
            <a:ext cx="1744662" cy="788987"/>
          </a:xfrm>
          <a:prstGeom prst="roundRect">
            <a:avLst>
              <a:gd fmla="val 16667" name="adj"/>
            </a:avLst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ODBC .NET </a:t>
            </a:r>
            <a:b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Provider</a:t>
            </a:r>
            <a:endParaRPr/>
          </a:p>
        </p:txBody>
      </p:sp>
      <p:pic>
        <p:nvPicPr>
          <p:cNvPr id="1022" name="Google Shape;1022;p1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187" y="4865687"/>
            <a:ext cx="1590675" cy="161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3" name="Google Shape;1023;p1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43225" y="4867275"/>
            <a:ext cx="1590675" cy="161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" name="Google Shape;1024;p1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56175" y="4868862"/>
            <a:ext cx="1590675" cy="161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" name="Google Shape;1025;p1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940550" y="4868862"/>
            <a:ext cx="1590675" cy="1616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6" name="Google Shape;1026;p122"/>
          <p:cNvCxnSpPr/>
          <p:nvPr/>
        </p:nvCxnSpPr>
        <p:spPr>
          <a:xfrm rot="10800000">
            <a:off x="1539875" y="4344987"/>
            <a:ext cx="1587" cy="560387"/>
          </a:xfrm>
          <a:prstGeom prst="straightConnector1">
            <a:avLst/>
          </a:prstGeom>
          <a:noFill/>
          <a:ln cap="flat" cmpd="sng" w="635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027" name="Google Shape;1027;p122"/>
          <p:cNvCxnSpPr/>
          <p:nvPr/>
        </p:nvCxnSpPr>
        <p:spPr>
          <a:xfrm rot="10800000">
            <a:off x="3736975" y="4343400"/>
            <a:ext cx="1587" cy="560387"/>
          </a:xfrm>
          <a:prstGeom prst="straightConnector1">
            <a:avLst/>
          </a:prstGeom>
          <a:noFill/>
          <a:ln cap="flat" cmpd="sng" w="635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028" name="Google Shape;1028;p122"/>
          <p:cNvCxnSpPr/>
          <p:nvPr/>
        </p:nvCxnSpPr>
        <p:spPr>
          <a:xfrm rot="10800000">
            <a:off x="5749925" y="4343400"/>
            <a:ext cx="1587" cy="560387"/>
          </a:xfrm>
          <a:prstGeom prst="straightConnector1">
            <a:avLst/>
          </a:prstGeom>
          <a:noFill/>
          <a:ln cap="flat" cmpd="sng" w="635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029" name="Google Shape;1029;p122"/>
          <p:cNvCxnSpPr/>
          <p:nvPr/>
        </p:nvCxnSpPr>
        <p:spPr>
          <a:xfrm rot="10800000">
            <a:off x="7737475" y="4346575"/>
            <a:ext cx="1587" cy="560387"/>
          </a:xfrm>
          <a:prstGeom prst="straightConnector1">
            <a:avLst/>
          </a:prstGeom>
          <a:noFill/>
          <a:ln cap="flat" cmpd="sng" w="635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030" name="Google Shape;1030;p122"/>
          <p:cNvCxnSpPr/>
          <p:nvPr/>
        </p:nvCxnSpPr>
        <p:spPr>
          <a:xfrm>
            <a:off x="1352550" y="2971800"/>
            <a:ext cx="6524625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31" name="Google Shape;1031;p122"/>
          <p:cNvCxnSpPr/>
          <p:nvPr/>
        </p:nvCxnSpPr>
        <p:spPr>
          <a:xfrm rot="10800000">
            <a:off x="1546225" y="2987675"/>
            <a:ext cx="1587" cy="560387"/>
          </a:xfrm>
          <a:prstGeom prst="straightConnector1">
            <a:avLst/>
          </a:prstGeom>
          <a:noFill/>
          <a:ln cap="flat" cmpd="sng" w="635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032" name="Google Shape;1032;p122"/>
          <p:cNvCxnSpPr/>
          <p:nvPr/>
        </p:nvCxnSpPr>
        <p:spPr>
          <a:xfrm rot="10800000">
            <a:off x="3732212" y="2987675"/>
            <a:ext cx="1587" cy="560387"/>
          </a:xfrm>
          <a:prstGeom prst="straightConnector1">
            <a:avLst/>
          </a:prstGeom>
          <a:noFill/>
          <a:ln cap="flat" cmpd="sng" w="635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033" name="Google Shape;1033;p122"/>
          <p:cNvCxnSpPr/>
          <p:nvPr/>
        </p:nvCxnSpPr>
        <p:spPr>
          <a:xfrm rot="10800000">
            <a:off x="2051050" y="2395537"/>
            <a:ext cx="1587" cy="560387"/>
          </a:xfrm>
          <a:prstGeom prst="straightConnector1">
            <a:avLst/>
          </a:prstGeom>
          <a:noFill/>
          <a:ln cap="flat" cmpd="sng" w="635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034" name="Google Shape;1034;p122"/>
          <p:cNvCxnSpPr/>
          <p:nvPr/>
        </p:nvCxnSpPr>
        <p:spPr>
          <a:xfrm rot="10800000">
            <a:off x="6154737" y="2395537"/>
            <a:ext cx="1587" cy="560387"/>
          </a:xfrm>
          <a:prstGeom prst="straightConnector1">
            <a:avLst/>
          </a:prstGeom>
          <a:noFill/>
          <a:ln cap="flat" cmpd="sng" w="635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035" name="Google Shape;1035;p122"/>
          <p:cNvCxnSpPr/>
          <p:nvPr/>
        </p:nvCxnSpPr>
        <p:spPr>
          <a:xfrm rot="10800000">
            <a:off x="5751512" y="2987675"/>
            <a:ext cx="1587" cy="560387"/>
          </a:xfrm>
          <a:prstGeom prst="straightConnector1">
            <a:avLst/>
          </a:prstGeom>
          <a:noFill/>
          <a:ln cap="flat" cmpd="sng" w="635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036" name="Google Shape;1036;p122"/>
          <p:cNvCxnSpPr/>
          <p:nvPr/>
        </p:nvCxnSpPr>
        <p:spPr>
          <a:xfrm rot="10800000">
            <a:off x="7735887" y="2987675"/>
            <a:ext cx="1587" cy="560387"/>
          </a:xfrm>
          <a:prstGeom prst="straightConnector1">
            <a:avLst/>
          </a:prstGeom>
          <a:noFill/>
          <a:ln cap="flat" cmpd="sng" w="635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037" name="Google Shape;1037;p122"/>
          <p:cNvSpPr/>
          <p:nvPr/>
        </p:nvSpPr>
        <p:spPr>
          <a:xfrm>
            <a:off x="539750" y="1087437"/>
            <a:ext cx="3887787" cy="1295400"/>
          </a:xfrm>
          <a:prstGeom prst="roundRect">
            <a:avLst>
              <a:gd fmla="val 16667" name="adj"/>
            </a:avLst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8" name="Google Shape;1038;p122"/>
          <p:cNvSpPr txBox="1"/>
          <p:nvPr/>
        </p:nvSpPr>
        <p:spPr>
          <a:xfrm>
            <a:off x="719137" y="1701800"/>
            <a:ext cx="1366837" cy="43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DataSet</a:t>
            </a:r>
            <a:endParaRPr/>
          </a:p>
        </p:txBody>
      </p:sp>
      <p:sp>
        <p:nvSpPr>
          <p:cNvPr id="1039" name="Google Shape;1039;p122"/>
          <p:cNvSpPr txBox="1"/>
          <p:nvPr/>
        </p:nvSpPr>
        <p:spPr>
          <a:xfrm>
            <a:off x="638175" y="1116012"/>
            <a:ext cx="2922587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Disconnected model</a:t>
            </a:r>
            <a:endParaRPr/>
          </a:p>
        </p:txBody>
      </p:sp>
      <p:sp>
        <p:nvSpPr>
          <p:cNvPr id="1040" name="Google Shape;1040;p122"/>
          <p:cNvSpPr/>
          <p:nvPr/>
        </p:nvSpPr>
        <p:spPr>
          <a:xfrm>
            <a:off x="4716462" y="1087437"/>
            <a:ext cx="3816350" cy="1295400"/>
          </a:xfrm>
          <a:prstGeom prst="roundRect">
            <a:avLst>
              <a:gd fmla="val 16667" name="adj"/>
            </a:avLst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1" name="Google Shape;1041;p122"/>
          <p:cNvSpPr txBox="1"/>
          <p:nvPr/>
        </p:nvSpPr>
        <p:spPr>
          <a:xfrm>
            <a:off x="4895850" y="1701800"/>
            <a:ext cx="1798637" cy="43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DataReader</a:t>
            </a:r>
            <a:endParaRPr/>
          </a:p>
        </p:txBody>
      </p:sp>
      <p:sp>
        <p:nvSpPr>
          <p:cNvPr id="1042" name="Google Shape;1042;p122"/>
          <p:cNvSpPr txBox="1"/>
          <p:nvPr/>
        </p:nvSpPr>
        <p:spPr>
          <a:xfrm>
            <a:off x="6864350" y="1701800"/>
            <a:ext cx="1511300" cy="43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endParaRPr/>
          </a:p>
        </p:txBody>
      </p:sp>
      <p:sp>
        <p:nvSpPr>
          <p:cNvPr id="1043" name="Google Shape;1043;p122"/>
          <p:cNvSpPr txBox="1"/>
          <p:nvPr/>
        </p:nvSpPr>
        <p:spPr>
          <a:xfrm>
            <a:off x="4803775" y="1116012"/>
            <a:ext cx="2533650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Connected model</a:t>
            </a:r>
            <a:endParaRPr/>
          </a:p>
        </p:txBody>
      </p:sp>
      <p:sp>
        <p:nvSpPr>
          <p:cNvPr id="1044" name="Google Shape;1044;p122"/>
          <p:cNvSpPr txBox="1"/>
          <p:nvPr/>
        </p:nvSpPr>
        <p:spPr>
          <a:xfrm>
            <a:off x="2230437" y="1701800"/>
            <a:ext cx="2016125" cy="43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DataAdapter</a:t>
            </a:r>
            <a:endParaRPr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123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Provider-и в ADO.NET</a:t>
            </a:r>
            <a:endParaRPr/>
          </a:p>
        </p:txBody>
      </p:sp>
      <p:sp>
        <p:nvSpPr>
          <p:cNvPr id="1050" name="Google Shape;1050;p123"/>
          <p:cNvSpPr txBox="1"/>
          <p:nvPr>
            <p:ph idx="1" type="body"/>
          </p:nvPr>
        </p:nvSpPr>
        <p:spPr>
          <a:xfrm>
            <a:off x="381000" y="1333500"/>
            <a:ext cx="8401050" cy="5197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Provider-ите са съвкупности от класове, които осигуряват връзка с различни бази от данни</a:t>
            </a:r>
            <a:endParaRPr/>
          </a:p>
          <a:p>
            <a:pPr indent="-460374" lvl="1" marL="1027112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 различните RDBMS системи се използват различни Data Provider-и </a:t>
            </a:r>
            <a:endParaRPr/>
          </a:p>
          <a:p>
            <a:pPr indent="-430212" lvl="2" marL="1458912" marR="0" rtl="0" algn="l">
              <a:lnSpc>
                <a:spcPct val="85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Различните производители използват различни протоколи за връзка със сървърите за данни</a:t>
            </a:r>
            <a:endParaRPr/>
          </a:p>
          <a:p>
            <a:pPr indent="-460374" lvl="1" marL="1027112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Дефинират се от 4 основни обекта:</a:t>
            </a:r>
            <a:endParaRPr/>
          </a:p>
          <a:p>
            <a:pPr indent="-430212" lvl="2" marL="1458912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Connection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за връзка с базата</a:t>
            </a:r>
            <a:endParaRPr/>
          </a:p>
          <a:p>
            <a:pPr indent="-430212" lvl="2" marL="1458912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за изпълнение на SQL</a:t>
            </a:r>
            <a:endParaRPr/>
          </a:p>
          <a:p>
            <a:pPr indent="-430212" lvl="2" marL="1458912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DataReader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за извличане на данни</a:t>
            </a:r>
            <a:endParaRPr/>
          </a:p>
          <a:p>
            <a:pPr indent="-430212" lvl="2" marL="1458912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DataAdapter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за връзка с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DataSet</a:t>
            </a:r>
            <a:endParaRPr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124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Provider-и в ADO.NET</a:t>
            </a:r>
            <a:endParaRPr/>
          </a:p>
        </p:txBody>
      </p:sp>
      <p:sp>
        <p:nvSpPr>
          <p:cNvPr id="1056" name="Google Shape;1056;p124"/>
          <p:cNvSpPr txBox="1"/>
          <p:nvPr>
            <p:ph idx="1" type="body"/>
          </p:nvPr>
        </p:nvSpPr>
        <p:spPr>
          <a:xfrm>
            <a:off x="381000" y="1073150"/>
            <a:ext cx="8401050" cy="545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Noto Sans Symbols"/>
              <a:buChar char="◆"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ADO.NET има няколко стандартни Data Provider-a</a:t>
            </a:r>
            <a:endParaRPr/>
          </a:p>
          <a:p>
            <a:pPr indent="-460374" lvl="1" marL="1027112" marR="0" rtl="0" algn="l">
              <a:lnSpc>
                <a:spcPct val="85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SqlClient</a:t>
            </a: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за връзка със SQL Server</a:t>
            </a:r>
            <a:endParaRPr/>
          </a:p>
          <a:p>
            <a:pPr indent="-460374" lvl="1" marL="1027112" marR="0" rtl="0" algn="l">
              <a:lnSpc>
                <a:spcPct val="85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OleDB</a:t>
            </a: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за връзка със стандарта OleDB</a:t>
            </a:r>
            <a:endParaRPr/>
          </a:p>
          <a:p>
            <a:pPr indent="-460374" lvl="1" marL="1027112" marR="0" rtl="0" algn="l">
              <a:lnSpc>
                <a:spcPct val="85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Odbc</a:t>
            </a: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за връзка със стандарта ODBC</a:t>
            </a:r>
            <a:endParaRPr/>
          </a:p>
          <a:p>
            <a:pPr indent="-460374" lvl="1" marL="1027112" marR="0" rtl="0" algn="l">
              <a:lnSpc>
                <a:spcPct val="85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Oracle</a:t>
            </a: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за връзка с Oracle</a:t>
            </a:r>
            <a:endParaRPr/>
          </a:p>
          <a:p>
            <a:pPr indent="-565150" lvl="0" marL="565150" marR="0" rtl="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Noto Sans Symbols"/>
              <a:buChar char="◆"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Трети доставчици предлагат Data Provider-и за връзки с други RDBMS:</a:t>
            </a:r>
            <a:endParaRPr/>
          </a:p>
          <a:p>
            <a:pPr indent="-460374" lvl="1" marL="1027112" marR="0" rtl="0" algn="l">
              <a:lnSpc>
                <a:spcPct val="85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IBM DB2</a:t>
            </a:r>
            <a:endParaRPr/>
          </a:p>
          <a:p>
            <a:pPr indent="-460374" lvl="1" marL="1027112" marR="0" rtl="0" algn="l">
              <a:lnSpc>
                <a:spcPct val="85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MySQL</a:t>
            </a:r>
            <a:endParaRPr/>
          </a:p>
          <a:p>
            <a:pPr indent="-460374" lvl="1" marL="1027112" marR="0" rtl="0" algn="l">
              <a:lnSpc>
                <a:spcPct val="85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PostgreSQL</a:t>
            </a:r>
            <a:endParaRPr/>
          </a:p>
          <a:p>
            <a:pPr indent="-460374" lvl="1" marL="1027112" marR="0" rtl="0" algn="l">
              <a:lnSpc>
                <a:spcPct val="85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Borland Interbase / Firebird</a:t>
            </a:r>
            <a:endParaRPr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125"/>
          <p:cNvSpPr txBox="1"/>
          <p:nvPr>
            <p:ph idx="4294967295"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ADO.NET в свързана среда</a:t>
            </a:r>
            <a:endParaRPr/>
          </a:p>
        </p:txBody>
      </p:sp>
      <p:sp>
        <p:nvSpPr>
          <p:cNvPr id="1062" name="Google Shape;1062;p125"/>
          <p:cNvSpPr txBox="1"/>
          <p:nvPr>
            <p:ph idx="4294967295" type="body"/>
          </p:nvPr>
        </p:nvSpPr>
        <p:spPr>
          <a:xfrm>
            <a:off x="381000" y="1414462"/>
            <a:ext cx="5383212" cy="511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◆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Данните са на сървъра до затваряне на връзката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AutoNum type="arabicPeriod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Отваряне на връзка (</a:t>
            </a:r>
            <a:r>
              <a:rPr b="1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SqlConnection</a:t>
            </a: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AutoNum type="arabicPeriod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Изпълнение на команда / команди (</a:t>
            </a:r>
            <a:r>
              <a:rPr b="1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SqlCommand</a:t>
            </a: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AutoNum type="arabicPeriod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Обработка на редовете получени като резултат от заявката чрез четец (</a:t>
            </a:r>
            <a:r>
              <a:rPr b="1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SqlDataReader</a:t>
            </a: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AutoNum type="arabicPeriod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Затваряне на четеца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AutoNum type="arabicPeriod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Затваряне на връзката</a:t>
            </a:r>
            <a:endParaRPr/>
          </a:p>
        </p:txBody>
      </p:sp>
      <p:pic>
        <p:nvPicPr>
          <p:cNvPr id="1063" name="Google Shape;1063;p125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40475" y="4514850"/>
            <a:ext cx="1876425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4" name="Google Shape;1064;p125"/>
          <p:cNvSpPr/>
          <p:nvPr/>
        </p:nvSpPr>
        <p:spPr>
          <a:xfrm>
            <a:off x="6103937" y="3513137"/>
            <a:ext cx="2427287" cy="50323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SqlConnection</a:t>
            </a:r>
            <a:endParaRPr/>
          </a:p>
        </p:txBody>
      </p:sp>
      <p:sp>
        <p:nvSpPr>
          <p:cNvPr id="1065" name="Google Shape;1065;p125"/>
          <p:cNvSpPr/>
          <p:nvPr/>
        </p:nvSpPr>
        <p:spPr>
          <a:xfrm>
            <a:off x="6092825" y="2435225"/>
            <a:ext cx="2427287" cy="50323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SqlCommand</a:t>
            </a:r>
            <a:endParaRPr/>
          </a:p>
        </p:txBody>
      </p:sp>
      <p:sp>
        <p:nvSpPr>
          <p:cNvPr id="1066" name="Google Shape;1066;p125"/>
          <p:cNvSpPr/>
          <p:nvPr/>
        </p:nvSpPr>
        <p:spPr>
          <a:xfrm>
            <a:off x="6069012" y="1357312"/>
            <a:ext cx="2427287" cy="50323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SqlDataReader</a:t>
            </a:r>
            <a:endParaRPr/>
          </a:p>
        </p:txBody>
      </p:sp>
      <p:cxnSp>
        <p:nvCxnSpPr>
          <p:cNvPr id="1067" name="Google Shape;1067;p125"/>
          <p:cNvCxnSpPr/>
          <p:nvPr/>
        </p:nvCxnSpPr>
        <p:spPr>
          <a:xfrm rot="10800000">
            <a:off x="7277100" y="4064000"/>
            <a:ext cx="0" cy="457200"/>
          </a:xfrm>
          <a:prstGeom prst="straightConnector1">
            <a:avLst/>
          </a:prstGeom>
          <a:noFill/>
          <a:ln cap="flat" cmpd="sng" w="635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068" name="Google Shape;1068;p125"/>
          <p:cNvCxnSpPr/>
          <p:nvPr/>
        </p:nvCxnSpPr>
        <p:spPr>
          <a:xfrm rot="10800000">
            <a:off x="7264400" y="2997200"/>
            <a:ext cx="0" cy="457200"/>
          </a:xfrm>
          <a:prstGeom prst="straightConnector1">
            <a:avLst/>
          </a:prstGeom>
          <a:noFill/>
          <a:ln cap="flat" cmpd="sng" w="635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069" name="Google Shape;1069;p125"/>
          <p:cNvCxnSpPr/>
          <p:nvPr/>
        </p:nvCxnSpPr>
        <p:spPr>
          <a:xfrm rot="10800000">
            <a:off x="7251700" y="1905000"/>
            <a:ext cx="0" cy="457200"/>
          </a:xfrm>
          <a:prstGeom prst="straightConnector1">
            <a:avLst/>
          </a:prstGeom>
          <a:noFill/>
          <a:ln cap="flat" cmpd="sng" w="635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126"/>
          <p:cNvSpPr txBox="1"/>
          <p:nvPr>
            <p:ph idx="4294967295"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ADO.NET в несвързана среда</a:t>
            </a:r>
            <a:endParaRPr/>
          </a:p>
        </p:txBody>
      </p:sp>
      <p:sp>
        <p:nvSpPr>
          <p:cNvPr id="1075" name="Google Shape;1075;p126"/>
          <p:cNvSpPr txBox="1"/>
          <p:nvPr>
            <p:ph idx="4294967295" type="body"/>
          </p:nvPr>
        </p:nvSpPr>
        <p:spPr>
          <a:xfrm>
            <a:off x="381000" y="1414462"/>
            <a:ext cx="5365750" cy="511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◆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Данните се кешират в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DataSet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обект и връзката се преустановява</a:t>
            </a:r>
            <a:endParaRPr/>
          </a:p>
          <a:p>
            <a:pPr indent="-460374" lvl="1" marL="1027112" marR="0" rtl="0" algn="l">
              <a:lnSpc>
                <a:spcPct val="85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AutoNum type="arabi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Отваряне на връзка (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SqlConnection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460374" lvl="1" marL="1027112" marR="0" rtl="0" algn="l">
              <a:lnSpc>
                <a:spcPct val="85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AutoNum type="arabi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Пълнене на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DataSet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(чрез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SqlDataAdapter)</a:t>
            </a:r>
            <a:endParaRPr/>
          </a:p>
          <a:p>
            <a:pPr indent="-460374" lvl="1" marL="1027112" marR="0" rtl="0" algn="l">
              <a:lnSpc>
                <a:spcPct val="85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AutoNum type="arabi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Затваряне на връзката</a:t>
            </a:r>
            <a:endParaRPr/>
          </a:p>
          <a:p>
            <a:pPr indent="-460374" lvl="1" marL="1027112" marR="0" rtl="0" algn="l">
              <a:lnSpc>
                <a:spcPct val="85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AutoNum type="arabi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Работа със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DataSet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-a</a:t>
            </a:r>
            <a:endParaRPr/>
          </a:p>
          <a:p>
            <a:pPr indent="-460374" lvl="1" marL="1027112" marR="0" rtl="0" algn="l">
              <a:lnSpc>
                <a:spcPct val="85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AutoNum type="arabi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Отваряне на връзка</a:t>
            </a:r>
            <a:endParaRPr/>
          </a:p>
          <a:p>
            <a:pPr indent="-460374" lvl="1" marL="1027112" marR="0" rtl="0" algn="l">
              <a:lnSpc>
                <a:spcPct val="85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AutoNum type="arabi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Нанасяне на промени по данните по сървъра</a:t>
            </a:r>
            <a:endParaRPr/>
          </a:p>
          <a:p>
            <a:pPr indent="-460374" lvl="1" marL="1027112" marR="0" rtl="0" algn="l">
              <a:lnSpc>
                <a:spcPct val="85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AutoNum type="arabi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Затваряне на връзката</a:t>
            </a:r>
            <a:endParaRPr/>
          </a:p>
        </p:txBody>
      </p:sp>
      <p:sp>
        <p:nvSpPr>
          <p:cNvPr id="1076" name="Google Shape;1076;p126"/>
          <p:cNvSpPr/>
          <p:nvPr/>
        </p:nvSpPr>
        <p:spPr>
          <a:xfrm>
            <a:off x="5989637" y="3656012"/>
            <a:ext cx="2698750" cy="50323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SqlConnection</a:t>
            </a:r>
            <a:endParaRPr/>
          </a:p>
        </p:txBody>
      </p:sp>
      <p:sp>
        <p:nvSpPr>
          <p:cNvPr id="1077" name="Google Shape;1077;p126"/>
          <p:cNvSpPr/>
          <p:nvPr/>
        </p:nvSpPr>
        <p:spPr>
          <a:xfrm>
            <a:off x="5978525" y="2578100"/>
            <a:ext cx="2698750" cy="50323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SqlDataAdapter</a:t>
            </a:r>
            <a:endParaRPr/>
          </a:p>
        </p:txBody>
      </p:sp>
      <p:sp>
        <p:nvSpPr>
          <p:cNvPr id="1078" name="Google Shape;1078;p126"/>
          <p:cNvSpPr/>
          <p:nvPr/>
        </p:nvSpPr>
        <p:spPr>
          <a:xfrm>
            <a:off x="5954712" y="1500187"/>
            <a:ext cx="2698750" cy="50323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DataSet</a:t>
            </a:r>
            <a:endParaRPr/>
          </a:p>
        </p:txBody>
      </p:sp>
      <p:cxnSp>
        <p:nvCxnSpPr>
          <p:cNvPr id="1079" name="Google Shape;1079;p126"/>
          <p:cNvCxnSpPr/>
          <p:nvPr/>
        </p:nvCxnSpPr>
        <p:spPr>
          <a:xfrm rot="10800000">
            <a:off x="7348537" y="4206875"/>
            <a:ext cx="0" cy="457200"/>
          </a:xfrm>
          <a:prstGeom prst="straightConnector1">
            <a:avLst/>
          </a:prstGeom>
          <a:noFill/>
          <a:ln cap="flat" cmpd="sng" w="635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080" name="Google Shape;1080;p126"/>
          <p:cNvCxnSpPr/>
          <p:nvPr/>
        </p:nvCxnSpPr>
        <p:spPr>
          <a:xfrm rot="10800000">
            <a:off x="7335837" y="3140075"/>
            <a:ext cx="0" cy="457200"/>
          </a:xfrm>
          <a:prstGeom prst="straightConnector1">
            <a:avLst/>
          </a:prstGeom>
          <a:noFill/>
          <a:ln cap="flat" cmpd="sng" w="635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081" name="Google Shape;1081;p126"/>
          <p:cNvCxnSpPr/>
          <p:nvPr/>
        </p:nvCxnSpPr>
        <p:spPr>
          <a:xfrm rot="10800000">
            <a:off x="7323137" y="2047875"/>
            <a:ext cx="0" cy="457200"/>
          </a:xfrm>
          <a:prstGeom prst="straightConnector1">
            <a:avLst/>
          </a:prstGeom>
          <a:noFill/>
          <a:ln cap="flat" cmpd="sng" w="635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pic>
        <p:nvPicPr>
          <p:cNvPr id="1082" name="Google Shape;1082;p126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53200" y="4651375"/>
            <a:ext cx="1573212" cy="1598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127"/>
          <p:cNvSpPr txBox="1"/>
          <p:nvPr>
            <p:ph idx="4294967295"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Arial"/>
              <a:buNone/>
            </a:pPr>
            <a:r>
              <a:rPr b="1" i="0" lang="en-US" sz="4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ADO.NET, XML и Web услуги</a:t>
            </a:r>
            <a:endParaRPr/>
          </a:p>
        </p:txBody>
      </p:sp>
      <p:sp>
        <p:nvSpPr>
          <p:cNvPr id="1088" name="Google Shape;1088;p127"/>
          <p:cNvSpPr txBox="1"/>
          <p:nvPr/>
        </p:nvSpPr>
        <p:spPr>
          <a:xfrm>
            <a:off x="441325" y="955675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9" name="Google Shape;1089;p127"/>
          <p:cNvSpPr txBox="1"/>
          <p:nvPr/>
        </p:nvSpPr>
        <p:spPr>
          <a:xfrm>
            <a:off x="381000" y="1257300"/>
            <a:ext cx="8356600" cy="2790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ADO.NET е тясно интегрирано с XML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Често се използва в несвързан сценарий посредством Web услуги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Web-услугата реализира бизнес слоя на трислойните приложения</a:t>
            </a:r>
            <a:endParaRPr/>
          </a:p>
          <a:p>
            <a:pPr indent="-430212" lvl="2" marL="1458912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Извършва бизнес операциите над данните</a:t>
            </a:r>
            <a:endParaRPr/>
          </a:p>
        </p:txBody>
      </p:sp>
      <p:grpSp>
        <p:nvGrpSpPr>
          <p:cNvPr id="1090" name="Google Shape;1090;p127"/>
          <p:cNvGrpSpPr/>
          <p:nvPr/>
        </p:nvGrpSpPr>
        <p:grpSpPr>
          <a:xfrm>
            <a:off x="314325" y="4283075"/>
            <a:ext cx="8534400" cy="2305050"/>
            <a:chOff x="198" y="2761"/>
            <a:chExt cx="5376" cy="1452"/>
          </a:xfrm>
        </p:grpSpPr>
        <p:sp>
          <p:nvSpPr>
            <p:cNvPr id="1091" name="Google Shape;1091;p127"/>
            <p:cNvSpPr txBox="1"/>
            <p:nvPr/>
          </p:nvSpPr>
          <p:spPr>
            <a:xfrm>
              <a:off x="198" y="2761"/>
              <a:ext cx="5370" cy="1354"/>
            </a:xfrm>
            <a:prstGeom prst="rect">
              <a:avLst/>
            </a:prstGeom>
            <a:solidFill>
              <a:schemeClr val="lt1">
                <a:alpha val="39607"/>
              </a:schemeClr>
            </a:solidFill>
            <a:ln cap="flat" cmpd="sng" w="9525">
              <a:solidFill>
                <a:srgbClr val="CCEC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09725" lIns="144000" spcFirstLastPara="1" rIns="144000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092" name="Google Shape;1092;p127"/>
            <p:cNvGrpSpPr/>
            <p:nvPr/>
          </p:nvGrpSpPr>
          <p:grpSpPr>
            <a:xfrm>
              <a:off x="2117" y="2807"/>
              <a:ext cx="1221" cy="1406"/>
              <a:chOff x="2081" y="2405"/>
              <a:chExt cx="1221" cy="1406"/>
            </a:xfrm>
          </p:grpSpPr>
          <p:pic>
            <p:nvPicPr>
              <p:cNvPr id="1093" name="Google Shape;1093;p12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081" y="2405"/>
                <a:ext cx="1221" cy="140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94" name="Google Shape;1094;p127"/>
              <p:cNvSpPr txBox="1"/>
              <p:nvPr/>
            </p:nvSpPr>
            <p:spPr>
              <a:xfrm>
                <a:off x="2294" y="3451"/>
                <a:ext cx="840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1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Web услуга</a:t>
                </a:r>
                <a:endParaRPr/>
              </a:p>
            </p:txBody>
          </p:sp>
        </p:grpSp>
        <p:cxnSp>
          <p:nvCxnSpPr>
            <p:cNvPr id="1095" name="Google Shape;1095;p127"/>
            <p:cNvCxnSpPr/>
            <p:nvPr/>
          </p:nvCxnSpPr>
          <p:spPr>
            <a:xfrm>
              <a:off x="860" y="3130"/>
              <a:ext cx="1528" cy="0"/>
            </a:xfrm>
            <a:prstGeom prst="straightConnector1">
              <a:avLst/>
            </a:prstGeom>
            <a:noFill/>
            <a:ln cap="flat" cmpd="sng" w="635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096" name="Google Shape;1096;p127"/>
            <p:cNvSpPr txBox="1"/>
            <p:nvPr/>
          </p:nvSpPr>
          <p:spPr>
            <a:xfrm>
              <a:off x="804" y="2905"/>
              <a:ext cx="1533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Извикване на Web услуга</a:t>
              </a:r>
              <a:endParaRPr/>
            </a:p>
          </p:txBody>
        </p:sp>
        <p:cxnSp>
          <p:nvCxnSpPr>
            <p:cNvPr id="1097" name="Google Shape;1097;p127"/>
            <p:cNvCxnSpPr/>
            <p:nvPr/>
          </p:nvCxnSpPr>
          <p:spPr>
            <a:xfrm>
              <a:off x="3141" y="3123"/>
              <a:ext cx="1528" cy="0"/>
            </a:xfrm>
            <a:prstGeom prst="straightConnector1">
              <a:avLst/>
            </a:prstGeom>
            <a:noFill/>
            <a:ln cap="flat" cmpd="sng" w="635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098" name="Google Shape;1098;p127"/>
            <p:cNvSpPr txBox="1"/>
            <p:nvPr/>
          </p:nvSpPr>
          <p:spPr>
            <a:xfrm>
              <a:off x="3044" y="2898"/>
              <a:ext cx="162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Изпълнение на SQL заявка</a:t>
              </a:r>
              <a:endParaRPr/>
            </a:p>
          </p:txBody>
        </p:sp>
        <p:cxnSp>
          <p:nvCxnSpPr>
            <p:cNvPr id="1099" name="Google Shape;1099;p127"/>
            <p:cNvCxnSpPr/>
            <p:nvPr/>
          </p:nvCxnSpPr>
          <p:spPr>
            <a:xfrm>
              <a:off x="3118" y="3404"/>
              <a:ext cx="1528" cy="0"/>
            </a:xfrm>
            <a:prstGeom prst="straightConnector1">
              <a:avLst/>
            </a:prstGeom>
            <a:noFill/>
            <a:ln cap="flat" cmpd="sng" w="635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sp>
          <p:nvSpPr>
            <p:cNvPr id="1100" name="Google Shape;1100;p127"/>
            <p:cNvSpPr txBox="1"/>
            <p:nvPr/>
          </p:nvSpPr>
          <p:spPr>
            <a:xfrm>
              <a:off x="3213" y="3203"/>
              <a:ext cx="1430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Резултат от SQL заявка</a:t>
              </a:r>
              <a:endParaRPr/>
            </a:p>
          </p:txBody>
        </p:sp>
        <p:sp>
          <p:nvSpPr>
            <p:cNvPr id="1101" name="Google Shape;1101;p127"/>
            <p:cNvSpPr txBox="1"/>
            <p:nvPr/>
          </p:nvSpPr>
          <p:spPr>
            <a:xfrm>
              <a:off x="1452" y="3212"/>
              <a:ext cx="352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XML</a:t>
              </a:r>
              <a:endParaRPr/>
            </a:p>
          </p:txBody>
        </p:sp>
        <p:sp>
          <p:nvSpPr>
            <p:cNvPr id="1102" name="Google Shape;1102;p127"/>
            <p:cNvSpPr txBox="1"/>
            <p:nvPr/>
          </p:nvSpPr>
          <p:spPr>
            <a:xfrm>
              <a:off x="2449" y="3287"/>
              <a:ext cx="614" cy="212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DataSet</a:t>
              </a:r>
              <a:endParaRPr/>
            </a:p>
          </p:txBody>
        </p:sp>
        <p:sp>
          <p:nvSpPr>
            <p:cNvPr id="1103" name="Google Shape;1103;p127"/>
            <p:cNvSpPr txBox="1"/>
            <p:nvPr/>
          </p:nvSpPr>
          <p:spPr>
            <a:xfrm>
              <a:off x="1022" y="3495"/>
              <a:ext cx="1141" cy="3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Промяна на данни</a:t>
              </a:r>
              <a:b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през XML</a:t>
              </a:r>
              <a:endParaRPr/>
            </a:p>
          </p:txBody>
        </p:sp>
        <p:sp>
          <p:nvSpPr>
            <p:cNvPr id="1104" name="Google Shape;1104;p127"/>
            <p:cNvSpPr txBox="1"/>
            <p:nvPr/>
          </p:nvSpPr>
          <p:spPr>
            <a:xfrm>
              <a:off x="2450" y="3590"/>
              <a:ext cx="614" cy="192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DataSet</a:t>
              </a:r>
              <a:endParaRPr/>
            </a:p>
          </p:txBody>
        </p:sp>
        <p:cxnSp>
          <p:nvCxnSpPr>
            <p:cNvPr id="1105" name="Google Shape;1105;p127"/>
            <p:cNvCxnSpPr/>
            <p:nvPr/>
          </p:nvCxnSpPr>
          <p:spPr>
            <a:xfrm>
              <a:off x="3134" y="3692"/>
              <a:ext cx="1528" cy="0"/>
            </a:xfrm>
            <a:prstGeom prst="straightConnector1">
              <a:avLst/>
            </a:prstGeom>
            <a:noFill/>
            <a:ln cap="flat" cmpd="sng" w="635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106" name="Google Shape;1106;p127"/>
            <p:cNvSpPr txBox="1"/>
            <p:nvPr/>
          </p:nvSpPr>
          <p:spPr>
            <a:xfrm>
              <a:off x="3255" y="3485"/>
              <a:ext cx="1204" cy="3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Заявки за нанасяне</a:t>
              </a:r>
              <a:b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на промените</a:t>
              </a:r>
              <a:endParaRPr/>
            </a:p>
          </p:txBody>
        </p:sp>
        <p:grpSp>
          <p:nvGrpSpPr>
            <p:cNvPr id="1107" name="Google Shape;1107;p127"/>
            <p:cNvGrpSpPr/>
            <p:nvPr/>
          </p:nvGrpSpPr>
          <p:grpSpPr>
            <a:xfrm>
              <a:off x="241" y="3056"/>
              <a:ext cx="565" cy="787"/>
              <a:chOff x="241" y="3047"/>
              <a:chExt cx="565" cy="787"/>
            </a:xfrm>
          </p:grpSpPr>
          <p:pic>
            <p:nvPicPr>
              <p:cNvPr id="1108" name="Google Shape;1108;p127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51" y="3047"/>
                <a:ext cx="553" cy="73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09" name="Google Shape;1109;p127"/>
              <p:cNvSpPr txBox="1"/>
              <p:nvPr/>
            </p:nvSpPr>
            <p:spPr>
              <a:xfrm>
                <a:off x="241" y="3622"/>
                <a:ext cx="565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1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Клиент</a:t>
                </a:r>
                <a:endParaRPr/>
              </a:p>
            </p:txBody>
          </p:sp>
        </p:grpSp>
        <p:cxnSp>
          <p:nvCxnSpPr>
            <p:cNvPr id="1110" name="Google Shape;1110;p127"/>
            <p:cNvCxnSpPr/>
            <p:nvPr/>
          </p:nvCxnSpPr>
          <p:spPr>
            <a:xfrm>
              <a:off x="862" y="3692"/>
              <a:ext cx="1528" cy="0"/>
            </a:xfrm>
            <a:prstGeom prst="straightConnector1">
              <a:avLst/>
            </a:prstGeom>
            <a:noFill/>
            <a:ln cap="flat" cmpd="sng" w="635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111" name="Google Shape;1111;p127"/>
            <p:cNvCxnSpPr/>
            <p:nvPr/>
          </p:nvCxnSpPr>
          <p:spPr>
            <a:xfrm>
              <a:off x="852" y="3410"/>
              <a:ext cx="1528" cy="0"/>
            </a:xfrm>
            <a:prstGeom prst="straightConnector1">
              <a:avLst/>
            </a:prstGeom>
            <a:noFill/>
            <a:ln cap="flat" cmpd="sng" w="635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grpSp>
          <p:nvGrpSpPr>
            <p:cNvPr id="1112" name="Google Shape;1112;p127"/>
            <p:cNvGrpSpPr/>
            <p:nvPr/>
          </p:nvGrpSpPr>
          <p:grpSpPr>
            <a:xfrm>
              <a:off x="4562" y="2969"/>
              <a:ext cx="1012" cy="1037"/>
              <a:chOff x="4526" y="2567"/>
              <a:chExt cx="1012" cy="1037"/>
            </a:xfrm>
          </p:grpSpPr>
          <p:pic>
            <p:nvPicPr>
              <p:cNvPr id="1113" name="Google Shape;1113;p127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4661" y="2567"/>
                <a:ext cx="778" cy="83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14" name="Google Shape;1114;p127"/>
              <p:cNvSpPr txBox="1"/>
              <p:nvPr/>
            </p:nvSpPr>
            <p:spPr>
              <a:xfrm>
                <a:off x="4526" y="3392"/>
                <a:ext cx="1012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1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База от данни</a:t>
                </a:r>
                <a:endParaRPr/>
              </a:p>
            </p:txBody>
          </p:sp>
          <p:sp>
            <p:nvSpPr>
              <p:cNvPr id="1115" name="Google Shape;1115;p127"/>
              <p:cNvSpPr txBox="1"/>
              <p:nvPr/>
            </p:nvSpPr>
            <p:spPr>
              <a:xfrm>
                <a:off x="4905" y="2949"/>
                <a:ext cx="300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600"/>
                  <a:buFont typeface="Arial"/>
                  <a:buNone/>
                </a:pPr>
                <a:r>
                  <a:rPr b="1" i="0" lang="en-US" sz="1600" u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rPr>
                  <a:t>DB</a:t>
                </a:r>
                <a:endParaRPr/>
              </a:p>
            </p:txBody>
          </p:sp>
        </p:grpSp>
        <p:sp>
          <p:nvSpPr>
            <p:cNvPr id="1116" name="Google Shape;1116;p127"/>
            <p:cNvSpPr txBox="1"/>
            <p:nvPr/>
          </p:nvSpPr>
          <p:spPr>
            <a:xfrm>
              <a:off x="355" y="3452"/>
              <a:ext cx="502" cy="18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DataSet</a:t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idx="4294967295"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Първичен ключ</a:t>
            </a:r>
            <a:endParaRPr/>
          </a:p>
        </p:txBody>
      </p:sp>
      <p:sp>
        <p:nvSpPr>
          <p:cNvPr id="151" name="Google Shape;151;p20"/>
          <p:cNvSpPr txBox="1"/>
          <p:nvPr>
            <p:ph idx="4294967295" type="body"/>
          </p:nvPr>
        </p:nvSpPr>
        <p:spPr>
          <a:xfrm>
            <a:off x="381000" y="1414462"/>
            <a:ext cx="8382000" cy="5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◆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Първичният ключ (primary key) е колона от таблицата, която уникално идентифицира даден неин ред</a:t>
            </a:r>
            <a:endParaRPr/>
          </a:p>
          <a:p>
            <a:pPr indent="-431800" lvl="0" marL="565150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565150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565150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565150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5150" lvl="0" marL="565150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◆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Два записа (реда) са различни когато са различни първичните им ключове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◆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Първичният ключ може да е съвкупност от няколко колони</a:t>
            </a:r>
            <a:endParaRPr/>
          </a:p>
        </p:txBody>
      </p:sp>
      <p:grpSp>
        <p:nvGrpSpPr>
          <p:cNvPr id="152" name="Google Shape;152;p20"/>
          <p:cNvGrpSpPr/>
          <p:nvPr/>
        </p:nvGrpSpPr>
        <p:grpSpPr>
          <a:xfrm>
            <a:off x="2228850" y="2857500"/>
            <a:ext cx="5997575" cy="1789112"/>
            <a:chOff x="684" y="1566"/>
            <a:chExt cx="3778" cy="1187"/>
          </a:xfrm>
        </p:grpSpPr>
        <p:sp>
          <p:nvSpPr>
            <p:cNvPr id="153" name="Google Shape;153;p20"/>
            <p:cNvSpPr txBox="1"/>
            <p:nvPr/>
          </p:nvSpPr>
          <p:spPr>
            <a:xfrm>
              <a:off x="2321" y="2465"/>
              <a:ext cx="92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Кулов</a:t>
              </a:r>
              <a:endParaRPr/>
            </a:p>
          </p:txBody>
        </p:sp>
        <p:sp>
          <p:nvSpPr>
            <p:cNvPr id="154" name="Google Shape;154;p20"/>
            <p:cNvSpPr txBox="1"/>
            <p:nvPr/>
          </p:nvSpPr>
          <p:spPr>
            <a:xfrm>
              <a:off x="2321" y="2178"/>
              <a:ext cx="920" cy="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Гюров</a:t>
              </a:r>
              <a:endParaRPr/>
            </a:p>
          </p:txBody>
        </p:sp>
        <p:sp>
          <p:nvSpPr>
            <p:cNvPr id="155" name="Google Shape;155;p20"/>
            <p:cNvSpPr txBox="1"/>
            <p:nvPr/>
          </p:nvSpPr>
          <p:spPr>
            <a:xfrm>
              <a:off x="2321" y="1889"/>
              <a:ext cx="920" cy="2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Наков</a:t>
              </a:r>
              <a:endParaRPr/>
            </a:p>
          </p:txBody>
        </p:sp>
        <p:sp>
          <p:nvSpPr>
            <p:cNvPr id="156" name="Google Shape;156;p20"/>
            <p:cNvSpPr txBox="1"/>
            <p:nvPr/>
          </p:nvSpPr>
          <p:spPr>
            <a:xfrm>
              <a:off x="2321" y="1566"/>
              <a:ext cx="920" cy="323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family</a:t>
              </a:r>
              <a:endParaRPr/>
            </a:p>
          </p:txBody>
        </p:sp>
        <p:sp>
          <p:nvSpPr>
            <p:cNvPr id="157" name="Google Shape;157;p20"/>
            <p:cNvSpPr txBox="1"/>
            <p:nvPr/>
          </p:nvSpPr>
          <p:spPr>
            <a:xfrm>
              <a:off x="3241" y="2465"/>
              <a:ext cx="122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CodeAttest</a:t>
              </a:r>
              <a:endParaRPr/>
            </a:p>
          </p:txBody>
        </p:sp>
        <p:sp>
          <p:nvSpPr>
            <p:cNvPr id="158" name="Google Shape;158;p20"/>
            <p:cNvSpPr txBox="1"/>
            <p:nvPr/>
          </p:nvSpPr>
          <p:spPr>
            <a:xfrm>
              <a:off x="1169" y="2465"/>
              <a:ext cx="115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Мартин</a:t>
              </a:r>
              <a:endParaRPr/>
            </a:p>
          </p:txBody>
        </p:sp>
        <p:sp>
          <p:nvSpPr>
            <p:cNvPr id="159" name="Google Shape;159;p20"/>
            <p:cNvSpPr txBox="1"/>
            <p:nvPr/>
          </p:nvSpPr>
          <p:spPr>
            <a:xfrm>
              <a:off x="684" y="2465"/>
              <a:ext cx="485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60" name="Google Shape;160;p20"/>
            <p:cNvSpPr txBox="1"/>
            <p:nvPr/>
          </p:nvSpPr>
          <p:spPr>
            <a:xfrm>
              <a:off x="3241" y="2178"/>
              <a:ext cx="1221" cy="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BSH</a:t>
              </a:r>
              <a:endParaRPr/>
            </a:p>
          </p:txBody>
        </p:sp>
        <p:sp>
          <p:nvSpPr>
            <p:cNvPr id="161" name="Google Shape;161;p20"/>
            <p:cNvSpPr txBox="1"/>
            <p:nvPr/>
          </p:nvSpPr>
          <p:spPr>
            <a:xfrm>
              <a:off x="1169" y="2178"/>
              <a:ext cx="1152" cy="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Бранимир</a:t>
              </a:r>
              <a:endParaRPr/>
            </a:p>
          </p:txBody>
        </p:sp>
        <p:sp>
          <p:nvSpPr>
            <p:cNvPr id="162" name="Google Shape;162;p20"/>
            <p:cNvSpPr txBox="1"/>
            <p:nvPr/>
          </p:nvSpPr>
          <p:spPr>
            <a:xfrm>
              <a:off x="684" y="2178"/>
              <a:ext cx="485" cy="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63" name="Google Shape;163;p20"/>
            <p:cNvSpPr txBox="1"/>
            <p:nvPr/>
          </p:nvSpPr>
          <p:spPr>
            <a:xfrm>
              <a:off x="3241" y="1889"/>
              <a:ext cx="1221" cy="2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БАРС</a:t>
              </a:r>
              <a:endParaRPr/>
            </a:p>
          </p:txBody>
        </p:sp>
        <p:sp>
          <p:nvSpPr>
            <p:cNvPr id="164" name="Google Shape;164;p20"/>
            <p:cNvSpPr txBox="1"/>
            <p:nvPr/>
          </p:nvSpPr>
          <p:spPr>
            <a:xfrm>
              <a:off x="1169" y="1889"/>
              <a:ext cx="1152" cy="2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Светлин</a:t>
              </a:r>
              <a:endParaRPr/>
            </a:p>
          </p:txBody>
        </p:sp>
        <p:sp>
          <p:nvSpPr>
            <p:cNvPr id="165" name="Google Shape;165;p20"/>
            <p:cNvSpPr txBox="1"/>
            <p:nvPr/>
          </p:nvSpPr>
          <p:spPr>
            <a:xfrm>
              <a:off x="684" y="1889"/>
              <a:ext cx="485" cy="2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66" name="Google Shape;166;p20"/>
            <p:cNvSpPr txBox="1"/>
            <p:nvPr/>
          </p:nvSpPr>
          <p:spPr>
            <a:xfrm>
              <a:off x="3241" y="1566"/>
              <a:ext cx="1221" cy="323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employer</a:t>
              </a:r>
              <a:endParaRPr/>
            </a:p>
          </p:txBody>
        </p:sp>
        <p:sp>
          <p:nvSpPr>
            <p:cNvPr id="167" name="Google Shape;167;p20"/>
            <p:cNvSpPr txBox="1"/>
            <p:nvPr/>
          </p:nvSpPr>
          <p:spPr>
            <a:xfrm>
              <a:off x="1169" y="1566"/>
              <a:ext cx="1152" cy="323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name</a:t>
              </a:r>
              <a:endParaRPr/>
            </a:p>
          </p:txBody>
        </p:sp>
        <p:sp>
          <p:nvSpPr>
            <p:cNvPr id="168" name="Google Shape;168;p20"/>
            <p:cNvSpPr txBox="1"/>
            <p:nvPr/>
          </p:nvSpPr>
          <p:spPr>
            <a:xfrm>
              <a:off x="684" y="1566"/>
              <a:ext cx="485" cy="323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id</a:t>
              </a:r>
              <a:endParaRPr/>
            </a:p>
          </p:txBody>
        </p:sp>
        <p:cxnSp>
          <p:nvCxnSpPr>
            <p:cNvPr id="169" name="Google Shape;169;p20"/>
            <p:cNvCxnSpPr/>
            <p:nvPr/>
          </p:nvCxnSpPr>
          <p:spPr>
            <a:xfrm>
              <a:off x="684" y="1566"/>
              <a:ext cx="3778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0" name="Google Shape;170;p20"/>
            <p:cNvCxnSpPr/>
            <p:nvPr/>
          </p:nvCxnSpPr>
          <p:spPr>
            <a:xfrm>
              <a:off x="684" y="1889"/>
              <a:ext cx="377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1" name="Google Shape;171;p20"/>
            <p:cNvCxnSpPr/>
            <p:nvPr/>
          </p:nvCxnSpPr>
          <p:spPr>
            <a:xfrm>
              <a:off x="684" y="2178"/>
              <a:ext cx="377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2" name="Google Shape;172;p20"/>
            <p:cNvCxnSpPr/>
            <p:nvPr/>
          </p:nvCxnSpPr>
          <p:spPr>
            <a:xfrm>
              <a:off x="684" y="2465"/>
              <a:ext cx="377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3" name="Google Shape;173;p20"/>
            <p:cNvCxnSpPr/>
            <p:nvPr/>
          </p:nvCxnSpPr>
          <p:spPr>
            <a:xfrm>
              <a:off x="684" y="2753"/>
              <a:ext cx="3778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4" name="Google Shape;174;p20"/>
            <p:cNvCxnSpPr/>
            <p:nvPr/>
          </p:nvCxnSpPr>
          <p:spPr>
            <a:xfrm>
              <a:off x="684" y="1566"/>
              <a:ext cx="0" cy="1187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5" name="Google Shape;175;p20"/>
            <p:cNvCxnSpPr/>
            <p:nvPr/>
          </p:nvCxnSpPr>
          <p:spPr>
            <a:xfrm>
              <a:off x="1169" y="1566"/>
              <a:ext cx="0" cy="118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6" name="Google Shape;176;p20"/>
            <p:cNvCxnSpPr/>
            <p:nvPr/>
          </p:nvCxnSpPr>
          <p:spPr>
            <a:xfrm>
              <a:off x="2321" y="1566"/>
              <a:ext cx="0" cy="118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7" name="Google Shape;177;p20"/>
            <p:cNvCxnSpPr/>
            <p:nvPr/>
          </p:nvCxnSpPr>
          <p:spPr>
            <a:xfrm>
              <a:off x="4462" y="1566"/>
              <a:ext cx="0" cy="1187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8" name="Google Shape;178;p20"/>
            <p:cNvCxnSpPr/>
            <p:nvPr/>
          </p:nvCxnSpPr>
          <p:spPr>
            <a:xfrm>
              <a:off x="3241" y="1566"/>
              <a:ext cx="0" cy="118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79" name="Google Shape;179;p20"/>
          <p:cNvSpPr/>
          <p:nvPr/>
        </p:nvSpPr>
        <p:spPr>
          <a:xfrm flipH="1" rot="10800000">
            <a:off x="549275" y="2900362"/>
            <a:ext cx="1404937" cy="693737"/>
          </a:xfrm>
          <a:prstGeom prst="wedgeRoundRectCallout">
            <a:avLst>
              <a:gd fmla="val 29141" name="adj1"/>
              <a:gd fmla="val -11814" name="adj2"/>
              <a:gd fmla="val 0" name="adj3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54000" spcFirstLastPara="1" rIns="54000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Primary key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128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SqlClient Data Provider</a:t>
            </a:r>
            <a:endParaRPr/>
          </a:p>
        </p:txBody>
      </p:sp>
      <p:sp>
        <p:nvSpPr>
          <p:cNvPr id="1122" name="Google Shape;1122;p128"/>
          <p:cNvSpPr txBox="1"/>
          <p:nvPr>
            <p:ph idx="1" type="body"/>
          </p:nvPr>
        </p:nvSpPr>
        <p:spPr>
          <a:xfrm>
            <a:off x="381000" y="1155700"/>
            <a:ext cx="8399462" cy="537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◆"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SqlConnection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осъществява връзката с MS SQL Server </a:t>
            </a:r>
            <a:endParaRPr/>
          </a:p>
          <a:p>
            <a:pPr indent="-565150" lvl="0" marL="565150" marR="0" rtl="0" algn="l">
              <a:lnSpc>
                <a:spcPct val="85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◆"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SqlCommand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изпълнява команди върху SQL Server-а през вече установена връзка</a:t>
            </a:r>
            <a:endParaRPr/>
          </a:p>
          <a:p>
            <a:pPr indent="-565150" lvl="0" marL="565150" marR="0" rtl="0" algn="l">
              <a:lnSpc>
                <a:spcPct val="85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◆"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SqlDataReader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служи за извличане на данни от SQL Server-а</a:t>
            </a:r>
            <a:endParaRPr/>
          </a:p>
          <a:p>
            <a:pPr indent="-460374" lvl="1" marL="1027112" marR="0" rtl="0" algn="l">
              <a:lnSpc>
                <a:spcPct val="85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Данните са резултат от изпълнена команда</a:t>
            </a:r>
            <a:endParaRPr/>
          </a:p>
          <a:p>
            <a:pPr indent="-565150" lvl="0" marL="565150" marR="0" rtl="0" algn="l">
              <a:lnSpc>
                <a:spcPct val="85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◆"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SqlDataAdapter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обменя данни между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DataSet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обекти и SQL Server</a:t>
            </a:r>
            <a:endParaRPr/>
          </a:p>
          <a:p>
            <a:pPr indent="-460374" lvl="1" marL="1027112" marR="0" rtl="0" algn="l">
              <a:lnSpc>
                <a:spcPct val="85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Осигурява зареждане на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DataSet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с данни и обновяване на променени данни</a:t>
            </a:r>
            <a:endParaRPr/>
          </a:p>
          <a:p>
            <a:pPr indent="-460374" lvl="1" marL="1027112" marR="0" rtl="0" algn="l">
              <a:lnSpc>
                <a:spcPct val="85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Може да се грижи сам за състоянието на връзката с базата данни</a:t>
            </a:r>
            <a:endParaRPr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129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Система за сигурност в SQL Server 2000</a:t>
            </a:r>
            <a:endParaRPr/>
          </a:p>
        </p:txBody>
      </p:sp>
      <p:sp>
        <p:nvSpPr>
          <p:cNvPr id="1128" name="Google Shape;1128;p129"/>
          <p:cNvSpPr txBox="1"/>
          <p:nvPr>
            <p:ph idx="1" type="body"/>
          </p:nvPr>
        </p:nvSpPr>
        <p:spPr>
          <a:xfrm>
            <a:off x="381000" y="1700212"/>
            <a:ext cx="8440737" cy="4830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Видове автентикация</a:t>
            </a:r>
            <a:endParaRPr/>
          </a:p>
          <a:p>
            <a:pPr indent="-460374" lvl="1" marL="1027112" marR="0" rtl="0" algn="l">
              <a:lnSpc>
                <a:spcPct val="85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Windows (чрез потребител в ОС)</a:t>
            </a:r>
            <a:endParaRPr/>
          </a:p>
          <a:p>
            <a:pPr indent="-430212" lvl="2" marL="1458912" marR="0" rtl="0" algn="l">
              <a:lnSpc>
                <a:spcPct val="85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Сигурна валидация и криптиране</a:t>
            </a:r>
            <a:endParaRPr/>
          </a:p>
          <a:p>
            <a:pPr indent="-430212" lvl="2" marL="1458912" marR="0" rtl="0" algn="l">
              <a:lnSpc>
                <a:spcPct val="85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Одитиране на достъп</a:t>
            </a:r>
            <a:endParaRPr/>
          </a:p>
          <a:p>
            <a:pPr indent="-430212" lvl="2" marL="1458912" marR="0" rtl="0" algn="l">
              <a:lnSpc>
                <a:spcPct val="85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Политики за пароли</a:t>
            </a:r>
            <a:endParaRPr/>
          </a:p>
          <a:p>
            <a:pPr indent="-430212" lvl="2" marL="1458912" marR="0" rtl="0" algn="l">
              <a:lnSpc>
                <a:spcPct val="85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Заключване на акаунти</a:t>
            </a:r>
            <a:endParaRPr/>
          </a:p>
          <a:p>
            <a:pPr indent="-460374" lvl="1" marL="1027112" marR="0" rtl="0" algn="l">
              <a:lnSpc>
                <a:spcPct val="85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Смесена (Windows и SQL Server)</a:t>
            </a:r>
            <a:endParaRPr/>
          </a:p>
          <a:p>
            <a:pPr indent="-430212" lvl="2" marL="1458912" marR="0" rtl="0" algn="l">
              <a:lnSpc>
                <a:spcPct val="85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Основно за съвместимост с предишни версии</a:t>
            </a:r>
            <a:endParaRPr/>
          </a:p>
          <a:p>
            <a:pPr indent="-430212" lvl="2" marL="1458912" marR="0" rtl="0" algn="l">
              <a:lnSpc>
                <a:spcPct val="85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Малка разлика в скоростта</a:t>
            </a:r>
            <a:endParaRPr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130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Символен низ за връзка с база от данни (Connection String)</a:t>
            </a:r>
            <a:endParaRPr/>
          </a:p>
        </p:txBody>
      </p:sp>
      <p:sp>
        <p:nvSpPr>
          <p:cNvPr id="1134" name="Google Shape;1134;p130"/>
          <p:cNvSpPr txBox="1"/>
          <p:nvPr>
            <p:ph idx="1" type="body"/>
          </p:nvPr>
        </p:nvSpPr>
        <p:spPr>
          <a:xfrm>
            <a:off x="381000" y="1577975"/>
            <a:ext cx="8386762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◆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Дефинира параметрите, необходими за осъществяване на връзка с базата данни</a:t>
            </a:r>
            <a:endParaRPr/>
          </a:p>
          <a:p>
            <a:pPr indent="-565150" lvl="0" marL="565150" marR="0" rtl="0" algn="l">
              <a:lnSpc>
                <a:spcPct val="85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◆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Основни параметри</a:t>
            </a:r>
            <a:endParaRPr/>
          </a:p>
          <a:p>
            <a:pPr indent="-460374" lvl="1" marL="1027112" marR="0" rtl="0" algn="l">
              <a:lnSpc>
                <a:spcPct val="85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Provider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име на драйвера за достъп</a:t>
            </a:r>
            <a:endParaRPr/>
          </a:p>
          <a:p>
            <a:pPr indent="-460374" lvl="1" marL="1027112" marR="0" rtl="0" algn="l">
              <a:lnSpc>
                <a:spcPct val="85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 Source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идентификатор на базата</a:t>
            </a:r>
            <a:endParaRPr/>
          </a:p>
          <a:p>
            <a:pPr indent="-460374" lvl="1" marL="1027112" marR="0" rtl="0" algn="l">
              <a:lnSpc>
                <a:spcPct val="85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 ID/Password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60374" lvl="1" marL="1027112" marR="0" rtl="0" algn="l">
              <a:lnSpc>
                <a:spcPct val="85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Integrated Security</a:t>
            </a:r>
            <a:endParaRPr/>
          </a:p>
          <a:p>
            <a:pPr indent="-460374" lvl="1" marL="1027112" marR="0" rtl="0" algn="l">
              <a:lnSpc>
                <a:spcPct val="85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Persist Security Info (False)</a:t>
            </a:r>
            <a:endParaRPr/>
          </a:p>
          <a:p>
            <a:pPr indent="-565150" lvl="0" marL="565150" marR="0" rtl="0" algn="l">
              <a:lnSpc>
                <a:spcPct val="85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◆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endParaRPr/>
          </a:p>
        </p:txBody>
      </p:sp>
      <p:sp>
        <p:nvSpPr>
          <p:cNvPr id="1135" name="Google Shape;1135;p130"/>
          <p:cNvSpPr txBox="1"/>
          <p:nvPr/>
        </p:nvSpPr>
        <p:spPr>
          <a:xfrm>
            <a:off x="1076325" y="5445125"/>
            <a:ext cx="7023100" cy="1109662"/>
          </a:xfrm>
          <a:prstGeom prst="rect">
            <a:avLst/>
          </a:prstGeom>
          <a:solidFill>
            <a:schemeClr val="lt1">
              <a:alpha val="39607"/>
            </a:schemeClr>
          </a:solidFill>
          <a:ln cap="flat" cmpd="sng" w="9525">
            <a:solidFill>
              <a:srgbClr val="CCE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09725" lIns="144000" spcFirstLastPara="1" rIns="144000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Server=localhost; Database=Pubs; Integrated Security=true; Persist Security Info=false</a:t>
            </a:r>
            <a:endParaRPr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131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urier New"/>
              <a:buNone/>
            </a:pPr>
            <a:r>
              <a:rPr b="1" i="0" lang="en-US" sz="44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SqlConnection</a:t>
            </a: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– пример</a:t>
            </a:r>
            <a:endParaRPr/>
          </a:p>
        </p:txBody>
      </p:sp>
      <p:sp>
        <p:nvSpPr>
          <p:cNvPr id="1141" name="Google Shape;1141;p131"/>
          <p:cNvSpPr txBox="1"/>
          <p:nvPr/>
        </p:nvSpPr>
        <p:spPr>
          <a:xfrm>
            <a:off x="604837" y="1211262"/>
            <a:ext cx="7951787" cy="5203825"/>
          </a:xfrm>
          <a:prstGeom prst="rect">
            <a:avLst/>
          </a:prstGeom>
          <a:solidFill>
            <a:schemeClr val="lt1">
              <a:alpha val="39607"/>
            </a:schemeClr>
          </a:solidFill>
          <a:ln cap="flat" cmpd="sng" w="9525">
            <a:solidFill>
              <a:srgbClr val="CCE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80000" lIns="144000" spcFirstLastPara="1" rIns="144000" wrap="square" tIns="144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 string CONNECTION_STRING 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"Server=localhost; Database=Northwind; " 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"Integrated Security=true; " 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"Persist Security Info=false";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Create the connection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SqlConnection con =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new SqlConnection(CONNECTION_STRING);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using (con)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1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// Open connection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con.Open();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1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// Use the connection here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1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//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132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Connection Pooling</a:t>
            </a:r>
            <a:endParaRPr/>
          </a:p>
        </p:txBody>
      </p:sp>
      <p:sp>
        <p:nvSpPr>
          <p:cNvPr id="1147" name="Google Shape;1147;p132"/>
          <p:cNvSpPr txBox="1"/>
          <p:nvPr>
            <p:ph idx="1" type="body"/>
          </p:nvPr>
        </p:nvSpPr>
        <p:spPr>
          <a:xfrm>
            <a:off x="381000" y="1127125"/>
            <a:ext cx="8399462" cy="540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◆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"Database Connection Pooling" е програмна техника, която: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Осигурява по-ефективно използване на връзките към базата от данни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Подобрява производителността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◆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Пулингът работи така: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 отваряне на връзка тя се взима готова от т. нар. "пул" (connection pool)</a:t>
            </a:r>
            <a:endParaRPr/>
          </a:p>
          <a:p>
            <a:pPr indent="-430212" lvl="2" marL="1458912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Ако там няма свободна се отваря нова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 затваряне на връзка тя се връща в пула без да се прекъсва физически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Noto Sans Symbols"/>
              <a:buChar char="◆"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 подразбиране SqlClient ползва пул</a:t>
            </a:r>
            <a:endParaRPr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133"/>
          <p:cNvSpPr txBox="1"/>
          <p:nvPr>
            <p:ph type="title"/>
          </p:nvPr>
        </p:nvSpPr>
        <p:spPr>
          <a:xfrm>
            <a:off x="381000" y="228600"/>
            <a:ext cx="8480425" cy="1258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Още за работата със </a:t>
            </a:r>
            <a:r>
              <a:rPr b="1" i="0" lang="en-US" sz="44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SqlConnection</a:t>
            </a:r>
            <a:endParaRPr/>
          </a:p>
        </p:txBody>
      </p:sp>
      <p:sp>
        <p:nvSpPr>
          <p:cNvPr id="1153" name="Google Shape;1153;p133"/>
          <p:cNvSpPr txBox="1"/>
          <p:nvPr>
            <p:ph idx="1" type="body"/>
          </p:nvPr>
        </p:nvSpPr>
        <p:spPr>
          <a:xfrm>
            <a:off x="381000" y="1501775"/>
            <a:ext cx="8386762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Експлицитно отваряне и затваряне на връзката (работи с пула)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Open()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Close()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методите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Имплицитно отваряне и затваряне на връзката (работи с пула)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Възможно е само при работа с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DataAdapter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-и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Използване на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Dispose()</a:t>
            </a: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метода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Извиква се ако ползваме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using (con)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Връща връзката в connection pool-а</a:t>
            </a:r>
            <a:endParaRPr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134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Arial"/>
              <a:buNone/>
            </a:pPr>
            <a:r>
              <a:rPr b="1" i="0" lang="en-US" sz="4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Събитията на </a:t>
            </a:r>
            <a:r>
              <a:rPr b="1" i="0" lang="en-US" sz="43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SqlConnection</a:t>
            </a:r>
            <a:endParaRPr/>
          </a:p>
        </p:txBody>
      </p:sp>
      <p:sp>
        <p:nvSpPr>
          <p:cNvPr id="1159" name="Google Shape;1159;p134"/>
          <p:cNvSpPr txBox="1"/>
          <p:nvPr>
            <p:ph idx="1" type="body"/>
          </p:nvPr>
        </p:nvSpPr>
        <p:spPr>
          <a:xfrm>
            <a:off x="381000" y="1089025"/>
            <a:ext cx="8428037" cy="544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Noto Sans Symbols"/>
              <a:buChar char="◆"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Събития възникващи от връзката: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75"/>
              <a:buFont typeface="Noto Sans Symbols"/>
              <a:buChar char="❖"/>
            </a:pPr>
            <a:r>
              <a:rPr b="1" i="0" lang="en-US" sz="2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StateChange</a:t>
            </a:r>
            <a:r>
              <a:rPr b="1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b="1" i="0" lang="en-US" sz="2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InfoMessage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Noto Sans Symbols"/>
              <a:buChar char="◆"/>
            </a:pPr>
            <a:r>
              <a:rPr b="1" i="0" lang="en-US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StateChangeEventArgs</a:t>
            </a: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класът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75"/>
              <a:buFont typeface="Noto Sans Symbols"/>
              <a:buChar char="❖"/>
            </a:pPr>
            <a:r>
              <a:rPr b="1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Дава информация за това какво се е случило с връзката към базата данни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75"/>
              <a:buFont typeface="Noto Sans Symbols"/>
              <a:buChar char="❖"/>
            </a:pPr>
            <a:r>
              <a:rPr b="1" i="0" lang="en-US" sz="2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CurrentState</a:t>
            </a:r>
            <a:r>
              <a:rPr b="1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b="1" i="0" lang="en-US" sz="2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OriginalState</a:t>
            </a:r>
            <a:endParaRPr b="1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5150" lvl="0" marL="56515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Noto Sans Symbols"/>
              <a:buChar char="◆"/>
            </a:pPr>
            <a:r>
              <a:rPr b="1" i="0" lang="en-US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SqlInfoMessageEventArgs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75"/>
              <a:buFont typeface="Noto Sans Symbols"/>
              <a:buChar char="❖"/>
            </a:pPr>
            <a:r>
              <a:rPr b="1" i="0" lang="en-US" sz="2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Errors</a:t>
            </a:r>
            <a:r>
              <a:rPr b="1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b="1" i="0" lang="en-US" sz="2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SqlErrorCollection</a:t>
            </a:r>
            <a:r>
              <a:rPr b="1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колекция от съобщения за грешки и предупреждения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75"/>
              <a:buFont typeface="Noto Sans Symbols"/>
              <a:buChar char="❖"/>
            </a:pPr>
            <a:r>
              <a:rPr b="1" i="0" lang="en-US" sz="2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b="1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съобщението за грешка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75"/>
              <a:buFont typeface="Noto Sans Symbols"/>
              <a:buChar char="❖"/>
            </a:pPr>
            <a:r>
              <a:rPr b="1" i="0" lang="en-US" sz="2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Source</a:t>
            </a:r>
            <a:r>
              <a:rPr b="1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къде е възникнала грешката/предупреждението</a:t>
            </a:r>
            <a:endParaRPr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135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ourier New"/>
              <a:buNone/>
            </a:pPr>
            <a:r>
              <a:rPr b="1" i="0" lang="en-US" sz="48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StateChange</a:t>
            </a: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– пример</a:t>
            </a:r>
            <a:endParaRPr/>
          </a:p>
        </p:txBody>
      </p:sp>
      <p:sp>
        <p:nvSpPr>
          <p:cNvPr id="1165" name="Google Shape;1165;p135"/>
          <p:cNvSpPr txBox="1"/>
          <p:nvPr/>
        </p:nvSpPr>
        <p:spPr>
          <a:xfrm>
            <a:off x="677862" y="1147762"/>
            <a:ext cx="7815262" cy="5410200"/>
          </a:xfrm>
          <a:prstGeom prst="rect">
            <a:avLst/>
          </a:prstGeom>
          <a:solidFill>
            <a:schemeClr val="lt1">
              <a:alpha val="39607"/>
            </a:schemeClr>
          </a:solidFill>
          <a:ln cap="flat" cmpd="sng" w="9525">
            <a:solidFill>
              <a:srgbClr val="CCE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80000" lIns="144000" spcFirstLastPara="1" rIns="144000" wrap="square" tIns="144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private const string CONNECTION_STRING = "Server=.;" 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" Database=Pubs; Integrated Security=true";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private SqlConnection mConn;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private void InitConnection()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mConn = new SqlConnection(CONNECTION_STRING);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mConn.StateChange +=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new StateChangeEventHandler(ConnStateChange);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mConn.Open();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private void ConnStateChange(object sender,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StateChangeEventArgs 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Debug.WriteLine("SQL Server connection: " 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e.OriginalState.ToString() + " --&gt; " 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e.CurrentState.ToString());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136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ourier New"/>
              <a:buNone/>
            </a:pPr>
            <a:r>
              <a:rPr b="1" i="0" lang="en-US" sz="48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InfoMessage</a:t>
            </a: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– пример</a:t>
            </a:r>
            <a:endParaRPr/>
          </a:p>
        </p:txBody>
      </p:sp>
      <p:sp>
        <p:nvSpPr>
          <p:cNvPr id="1171" name="Google Shape;1171;p136"/>
          <p:cNvSpPr txBox="1"/>
          <p:nvPr/>
        </p:nvSpPr>
        <p:spPr>
          <a:xfrm>
            <a:off x="620712" y="1147762"/>
            <a:ext cx="7951787" cy="5297487"/>
          </a:xfrm>
          <a:prstGeom prst="rect">
            <a:avLst/>
          </a:prstGeom>
          <a:solidFill>
            <a:schemeClr val="lt1">
              <a:alpha val="39607"/>
            </a:schemeClr>
          </a:solidFill>
          <a:ln cap="flat" cmpd="sng" w="9525">
            <a:solidFill>
              <a:srgbClr val="CCE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80000" lIns="144000" spcFirstLastPara="1" rIns="144000" wrap="square" tIns="144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private const string CONNECTION_STRING = "Server=.; " 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"Database=Pubs; Integrated Security=true";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private SqlConnection mConn;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private void InitConnection()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mConn = new SqlConnection(CONNECTION_STRING);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mConn.InfoMessage +=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new SqlInfoMessageEventHandler(ConnInfoMessage);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mConn.Open();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private void ConnInfoMessage(object sender,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SqlInfoMessageEventArgs 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Debug.WriteLine("SQL Server message: " +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e.Message + "   Source: " + e.Source);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137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b="1" i="0" lang="en-US" sz="5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Демонстрация #10</a:t>
            </a:r>
            <a:endParaRPr/>
          </a:p>
        </p:txBody>
      </p:sp>
      <p:sp>
        <p:nvSpPr>
          <p:cNvPr id="1177" name="Google Shape;1177;p137"/>
          <p:cNvSpPr txBox="1"/>
          <p:nvPr>
            <p:ph idx="1" type="body"/>
          </p:nvPr>
        </p:nvSpPr>
        <p:spPr>
          <a:xfrm>
            <a:off x="381000" y="1182687"/>
            <a:ext cx="8329612" cy="534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Проследяване на събитията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StateChange</a:t>
            </a: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InfoMessage</a:t>
            </a:r>
            <a:endParaRPr/>
          </a:p>
        </p:txBody>
      </p:sp>
      <p:pic>
        <p:nvPicPr>
          <p:cNvPr id="1178" name="Google Shape;1178;p1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03350" y="2174875"/>
            <a:ext cx="6092825" cy="43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idx="4294967295"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Връзки (релации)</a:t>
            </a:r>
            <a:endParaRPr/>
          </a:p>
        </p:txBody>
      </p:sp>
      <p:sp>
        <p:nvSpPr>
          <p:cNvPr id="185" name="Google Shape;185;p21"/>
          <p:cNvSpPr txBox="1"/>
          <p:nvPr>
            <p:ph idx="4294967295" type="body"/>
          </p:nvPr>
        </p:nvSpPr>
        <p:spPr>
          <a:xfrm>
            <a:off x="381000" y="1414462"/>
            <a:ext cx="8421687" cy="511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◆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Връзките между таблиците се базират на взаимоотношения primary key / foreign key</a:t>
            </a:r>
            <a:endParaRPr/>
          </a:p>
        </p:txBody>
      </p:sp>
      <p:grpSp>
        <p:nvGrpSpPr>
          <p:cNvPr id="186" name="Google Shape;186;p21"/>
          <p:cNvGrpSpPr/>
          <p:nvPr/>
        </p:nvGrpSpPr>
        <p:grpSpPr>
          <a:xfrm>
            <a:off x="903287" y="3624262"/>
            <a:ext cx="4254500" cy="2611437"/>
            <a:chOff x="569" y="2283"/>
            <a:chExt cx="2680" cy="1645"/>
          </a:xfrm>
        </p:grpSpPr>
        <p:sp>
          <p:nvSpPr>
            <p:cNvPr id="187" name="Google Shape;187;p21"/>
            <p:cNvSpPr txBox="1"/>
            <p:nvPr/>
          </p:nvSpPr>
          <p:spPr>
            <a:xfrm>
              <a:off x="1959" y="3392"/>
              <a:ext cx="1290" cy="2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88" name="Google Shape;188;p21"/>
            <p:cNvSpPr txBox="1"/>
            <p:nvPr/>
          </p:nvSpPr>
          <p:spPr>
            <a:xfrm>
              <a:off x="936" y="3392"/>
              <a:ext cx="1023" cy="2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Берлин</a:t>
              </a:r>
              <a:endParaRPr/>
            </a:p>
          </p:txBody>
        </p:sp>
        <p:sp>
          <p:nvSpPr>
            <p:cNvPr id="189" name="Google Shape;189;p21"/>
            <p:cNvSpPr txBox="1"/>
            <p:nvPr/>
          </p:nvSpPr>
          <p:spPr>
            <a:xfrm>
              <a:off x="569" y="3392"/>
              <a:ext cx="367" cy="2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90" name="Google Shape;190;p21"/>
            <p:cNvSpPr txBox="1"/>
            <p:nvPr/>
          </p:nvSpPr>
          <p:spPr>
            <a:xfrm>
              <a:off x="936" y="3660"/>
              <a:ext cx="1023" cy="2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Москва</a:t>
              </a:r>
              <a:endParaRPr/>
            </a:p>
          </p:txBody>
        </p:sp>
        <p:sp>
          <p:nvSpPr>
            <p:cNvPr id="191" name="Google Shape;191;p21"/>
            <p:cNvSpPr txBox="1"/>
            <p:nvPr/>
          </p:nvSpPr>
          <p:spPr>
            <a:xfrm>
              <a:off x="936" y="3123"/>
              <a:ext cx="1023" cy="2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Мюнхен</a:t>
              </a:r>
              <a:endParaRPr/>
            </a:p>
          </p:txBody>
        </p:sp>
        <p:sp>
          <p:nvSpPr>
            <p:cNvPr id="192" name="Google Shape;192;p21"/>
            <p:cNvSpPr txBox="1"/>
            <p:nvPr/>
          </p:nvSpPr>
          <p:spPr>
            <a:xfrm>
              <a:off x="936" y="2855"/>
              <a:ext cx="1023" cy="2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Пловдив</a:t>
              </a:r>
              <a:endParaRPr/>
            </a:p>
          </p:txBody>
        </p:sp>
        <p:sp>
          <p:nvSpPr>
            <p:cNvPr id="193" name="Google Shape;193;p21"/>
            <p:cNvSpPr txBox="1"/>
            <p:nvPr/>
          </p:nvSpPr>
          <p:spPr>
            <a:xfrm>
              <a:off x="936" y="2587"/>
              <a:ext cx="1023" cy="2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София</a:t>
              </a:r>
              <a:endParaRPr/>
            </a:p>
          </p:txBody>
        </p:sp>
        <p:sp>
          <p:nvSpPr>
            <p:cNvPr id="194" name="Google Shape;194;p21"/>
            <p:cNvSpPr txBox="1"/>
            <p:nvPr/>
          </p:nvSpPr>
          <p:spPr>
            <a:xfrm>
              <a:off x="936" y="2283"/>
              <a:ext cx="1023" cy="304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name</a:t>
              </a:r>
              <a:endParaRPr/>
            </a:p>
          </p:txBody>
        </p:sp>
        <p:sp>
          <p:nvSpPr>
            <p:cNvPr id="195" name="Google Shape;195;p21"/>
            <p:cNvSpPr txBox="1"/>
            <p:nvPr/>
          </p:nvSpPr>
          <p:spPr>
            <a:xfrm>
              <a:off x="1959" y="3123"/>
              <a:ext cx="1290" cy="2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96" name="Google Shape;196;p21"/>
            <p:cNvSpPr txBox="1"/>
            <p:nvPr/>
          </p:nvSpPr>
          <p:spPr>
            <a:xfrm>
              <a:off x="569" y="3123"/>
              <a:ext cx="367" cy="2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97" name="Google Shape;197;p21"/>
            <p:cNvSpPr txBox="1"/>
            <p:nvPr/>
          </p:nvSpPr>
          <p:spPr>
            <a:xfrm>
              <a:off x="1959" y="3660"/>
              <a:ext cx="1290" cy="2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98" name="Google Shape;198;p21"/>
            <p:cNvSpPr txBox="1"/>
            <p:nvPr/>
          </p:nvSpPr>
          <p:spPr>
            <a:xfrm>
              <a:off x="569" y="3660"/>
              <a:ext cx="367" cy="2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199" name="Google Shape;199;p21"/>
            <p:cNvSpPr txBox="1"/>
            <p:nvPr/>
          </p:nvSpPr>
          <p:spPr>
            <a:xfrm>
              <a:off x="1959" y="2855"/>
              <a:ext cx="1290" cy="2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00" name="Google Shape;200;p21"/>
            <p:cNvSpPr txBox="1"/>
            <p:nvPr/>
          </p:nvSpPr>
          <p:spPr>
            <a:xfrm>
              <a:off x="569" y="2855"/>
              <a:ext cx="367" cy="2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01" name="Google Shape;201;p21"/>
            <p:cNvSpPr txBox="1"/>
            <p:nvPr/>
          </p:nvSpPr>
          <p:spPr>
            <a:xfrm>
              <a:off x="1959" y="2587"/>
              <a:ext cx="1290" cy="2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02" name="Google Shape;202;p21"/>
            <p:cNvSpPr txBox="1"/>
            <p:nvPr/>
          </p:nvSpPr>
          <p:spPr>
            <a:xfrm>
              <a:off x="569" y="2587"/>
              <a:ext cx="367" cy="2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03" name="Google Shape;203;p21"/>
            <p:cNvSpPr txBox="1"/>
            <p:nvPr/>
          </p:nvSpPr>
          <p:spPr>
            <a:xfrm>
              <a:off x="1959" y="2283"/>
              <a:ext cx="1290" cy="304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country_id</a:t>
              </a:r>
              <a:endParaRPr/>
            </a:p>
          </p:txBody>
        </p:sp>
        <p:sp>
          <p:nvSpPr>
            <p:cNvPr id="204" name="Google Shape;204;p21"/>
            <p:cNvSpPr txBox="1"/>
            <p:nvPr/>
          </p:nvSpPr>
          <p:spPr>
            <a:xfrm>
              <a:off x="569" y="2283"/>
              <a:ext cx="367" cy="304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id</a:t>
              </a:r>
              <a:endParaRPr/>
            </a:p>
          </p:txBody>
        </p:sp>
        <p:cxnSp>
          <p:nvCxnSpPr>
            <p:cNvPr id="205" name="Google Shape;205;p21"/>
            <p:cNvCxnSpPr/>
            <p:nvPr/>
          </p:nvCxnSpPr>
          <p:spPr>
            <a:xfrm>
              <a:off x="569" y="2283"/>
              <a:ext cx="268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6" name="Google Shape;206;p21"/>
            <p:cNvCxnSpPr/>
            <p:nvPr/>
          </p:nvCxnSpPr>
          <p:spPr>
            <a:xfrm>
              <a:off x="569" y="2587"/>
              <a:ext cx="268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7" name="Google Shape;207;p21"/>
            <p:cNvCxnSpPr/>
            <p:nvPr/>
          </p:nvCxnSpPr>
          <p:spPr>
            <a:xfrm>
              <a:off x="569" y="2855"/>
              <a:ext cx="268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8" name="Google Shape;208;p21"/>
            <p:cNvCxnSpPr/>
            <p:nvPr/>
          </p:nvCxnSpPr>
          <p:spPr>
            <a:xfrm>
              <a:off x="569" y="3123"/>
              <a:ext cx="268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9" name="Google Shape;209;p21"/>
            <p:cNvCxnSpPr/>
            <p:nvPr/>
          </p:nvCxnSpPr>
          <p:spPr>
            <a:xfrm>
              <a:off x="569" y="3928"/>
              <a:ext cx="268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0" name="Google Shape;210;p21"/>
            <p:cNvCxnSpPr/>
            <p:nvPr/>
          </p:nvCxnSpPr>
          <p:spPr>
            <a:xfrm>
              <a:off x="569" y="2283"/>
              <a:ext cx="0" cy="1645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1" name="Google Shape;211;p21"/>
            <p:cNvCxnSpPr/>
            <p:nvPr/>
          </p:nvCxnSpPr>
          <p:spPr>
            <a:xfrm>
              <a:off x="936" y="2283"/>
              <a:ext cx="0" cy="164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2" name="Google Shape;212;p21"/>
            <p:cNvCxnSpPr/>
            <p:nvPr/>
          </p:nvCxnSpPr>
          <p:spPr>
            <a:xfrm>
              <a:off x="3249" y="2283"/>
              <a:ext cx="0" cy="1645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3" name="Google Shape;213;p21"/>
            <p:cNvCxnSpPr/>
            <p:nvPr/>
          </p:nvCxnSpPr>
          <p:spPr>
            <a:xfrm>
              <a:off x="569" y="3392"/>
              <a:ext cx="268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4" name="Google Shape;214;p21"/>
            <p:cNvCxnSpPr/>
            <p:nvPr/>
          </p:nvCxnSpPr>
          <p:spPr>
            <a:xfrm>
              <a:off x="1959" y="2283"/>
              <a:ext cx="0" cy="164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5" name="Google Shape;215;p21"/>
            <p:cNvCxnSpPr/>
            <p:nvPr/>
          </p:nvCxnSpPr>
          <p:spPr>
            <a:xfrm>
              <a:off x="569" y="3660"/>
              <a:ext cx="268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216" name="Google Shape;216;p21"/>
          <p:cNvGrpSpPr/>
          <p:nvPr/>
        </p:nvGrpSpPr>
        <p:grpSpPr>
          <a:xfrm>
            <a:off x="6118225" y="4192587"/>
            <a:ext cx="2444750" cy="1731962"/>
            <a:chOff x="621" y="3452"/>
            <a:chExt cx="2400" cy="1091"/>
          </a:xfrm>
        </p:grpSpPr>
        <p:sp>
          <p:nvSpPr>
            <p:cNvPr id="217" name="Google Shape;217;p21"/>
            <p:cNvSpPr txBox="1"/>
            <p:nvPr/>
          </p:nvSpPr>
          <p:spPr>
            <a:xfrm>
              <a:off x="1332" y="4279"/>
              <a:ext cx="1689" cy="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Русия</a:t>
              </a:r>
              <a:endParaRPr/>
            </a:p>
          </p:txBody>
        </p:sp>
        <p:sp>
          <p:nvSpPr>
            <p:cNvPr id="218" name="Google Shape;218;p21"/>
            <p:cNvSpPr txBox="1"/>
            <p:nvPr/>
          </p:nvSpPr>
          <p:spPr>
            <a:xfrm>
              <a:off x="621" y="4279"/>
              <a:ext cx="711" cy="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219" name="Google Shape;219;p21"/>
            <p:cNvSpPr txBox="1"/>
            <p:nvPr/>
          </p:nvSpPr>
          <p:spPr>
            <a:xfrm>
              <a:off x="1332" y="4015"/>
              <a:ext cx="1689" cy="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Германия</a:t>
              </a:r>
              <a:endParaRPr/>
            </a:p>
          </p:txBody>
        </p:sp>
        <p:sp>
          <p:nvSpPr>
            <p:cNvPr id="220" name="Google Shape;220;p21"/>
            <p:cNvSpPr txBox="1"/>
            <p:nvPr/>
          </p:nvSpPr>
          <p:spPr>
            <a:xfrm>
              <a:off x="621" y="4015"/>
              <a:ext cx="711" cy="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21" name="Google Shape;221;p21"/>
            <p:cNvSpPr txBox="1"/>
            <p:nvPr/>
          </p:nvSpPr>
          <p:spPr>
            <a:xfrm>
              <a:off x="1332" y="3751"/>
              <a:ext cx="1689" cy="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България</a:t>
              </a:r>
              <a:endParaRPr/>
            </a:p>
          </p:txBody>
        </p:sp>
        <p:sp>
          <p:nvSpPr>
            <p:cNvPr id="222" name="Google Shape;222;p21"/>
            <p:cNvSpPr txBox="1"/>
            <p:nvPr/>
          </p:nvSpPr>
          <p:spPr>
            <a:xfrm>
              <a:off x="621" y="3751"/>
              <a:ext cx="711" cy="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23" name="Google Shape;223;p21"/>
            <p:cNvSpPr txBox="1"/>
            <p:nvPr/>
          </p:nvSpPr>
          <p:spPr>
            <a:xfrm>
              <a:off x="1332" y="3452"/>
              <a:ext cx="1689" cy="299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name</a:t>
              </a:r>
              <a:endParaRPr/>
            </a:p>
          </p:txBody>
        </p:sp>
        <p:sp>
          <p:nvSpPr>
            <p:cNvPr id="224" name="Google Shape;224;p21"/>
            <p:cNvSpPr txBox="1"/>
            <p:nvPr/>
          </p:nvSpPr>
          <p:spPr>
            <a:xfrm>
              <a:off x="621" y="3452"/>
              <a:ext cx="711" cy="299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id</a:t>
              </a:r>
              <a:endParaRPr/>
            </a:p>
          </p:txBody>
        </p:sp>
        <p:cxnSp>
          <p:nvCxnSpPr>
            <p:cNvPr id="225" name="Google Shape;225;p21"/>
            <p:cNvCxnSpPr/>
            <p:nvPr/>
          </p:nvCxnSpPr>
          <p:spPr>
            <a:xfrm>
              <a:off x="621" y="3452"/>
              <a:ext cx="240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6" name="Google Shape;226;p21"/>
            <p:cNvCxnSpPr/>
            <p:nvPr/>
          </p:nvCxnSpPr>
          <p:spPr>
            <a:xfrm>
              <a:off x="621" y="3751"/>
              <a:ext cx="24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7" name="Google Shape;227;p21"/>
            <p:cNvCxnSpPr/>
            <p:nvPr/>
          </p:nvCxnSpPr>
          <p:spPr>
            <a:xfrm>
              <a:off x="621" y="4015"/>
              <a:ext cx="24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8" name="Google Shape;228;p21"/>
            <p:cNvCxnSpPr/>
            <p:nvPr/>
          </p:nvCxnSpPr>
          <p:spPr>
            <a:xfrm>
              <a:off x="621" y="4279"/>
              <a:ext cx="24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9" name="Google Shape;229;p21"/>
            <p:cNvCxnSpPr/>
            <p:nvPr/>
          </p:nvCxnSpPr>
          <p:spPr>
            <a:xfrm>
              <a:off x="621" y="4543"/>
              <a:ext cx="240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0" name="Google Shape;230;p21"/>
            <p:cNvCxnSpPr/>
            <p:nvPr/>
          </p:nvCxnSpPr>
          <p:spPr>
            <a:xfrm>
              <a:off x="621" y="3452"/>
              <a:ext cx="0" cy="1091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1" name="Google Shape;231;p21"/>
            <p:cNvCxnSpPr/>
            <p:nvPr/>
          </p:nvCxnSpPr>
          <p:spPr>
            <a:xfrm>
              <a:off x="1332" y="3452"/>
              <a:ext cx="0" cy="109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2" name="Google Shape;232;p21"/>
            <p:cNvCxnSpPr/>
            <p:nvPr/>
          </p:nvCxnSpPr>
          <p:spPr>
            <a:xfrm>
              <a:off x="3021" y="3452"/>
              <a:ext cx="0" cy="1091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233" name="Google Shape;233;p21"/>
          <p:cNvSpPr txBox="1"/>
          <p:nvPr/>
        </p:nvSpPr>
        <p:spPr>
          <a:xfrm>
            <a:off x="2447925" y="3181350"/>
            <a:ext cx="914400" cy="420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TOWN</a:t>
            </a:r>
            <a:endParaRPr/>
          </a:p>
        </p:txBody>
      </p:sp>
      <p:sp>
        <p:nvSpPr>
          <p:cNvPr id="234" name="Google Shape;234;p21"/>
          <p:cNvSpPr txBox="1"/>
          <p:nvPr/>
        </p:nvSpPr>
        <p:spPr>
          <a:xfrm>
            <a:off x="6640512" y="3752850"/>
            <a:ext cx="1462087" cy="420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endParaRPr/>
          </a:p>
        </p:txBody>
      </p:sp>
      <p:sp>
        <p:nvSpPr>
          <p:cNvPr id="235" name="Google Shape;235;p21"/>
          <p:cNvSpPr/>
          <p:nvPr/>
        </p:nvSpPr>
        <p:spPr>
          <a:xfrm flipH="1" rot="10800000">
            <a:off x="501650" y="2524125"/>
            <a:ext cx="1295400" cy="749300"/>
          </a:xfrm>
          <a:prstGeom prst="wedgeRoundRectCallout">
            <a:avLst>
              <a:gd fmla="val 11223" name="adj1"/>
              <a:gd fmla="val -13089" name="adj2"/>
              <a:gd fmla="val 0" name="adj3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54000" spcFirstLastPara="1" rIns="54000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Primary key</a:t>
            </a:r>
            <a:endParaRPr/>
          </a:p>
        </p:txBody>
      </p:sp>
      <p:sp>
        <p:nvSpPr>
          <p:cNvPr id="236" name="Google Shape;236;p21"/>
          <p:cNvSpPr/>
          <p:nvPr/>
        </p:nvSpPr>
        <p:spPr>
          <a:xfrm flipH="1" rot="10800000">
            <a:off x="5670550" y="2967037"/>
            <a:ext cx="1295400" cy="749300"/>
          </a:xfrm>
          <a:prstGeom prst="wedgeRoundRectCallout">
            <a:avLst>
              <a:gd fmla="val 13182" name="adj1"/>
              <a:gd fmla="val -16246" name="adj2"/>
              <a:gd fmla="val 0" name="adj3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54000" spcFirstLastPara="1" rIns="54000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Primary key</a:t>
            </a:r>
            <a:endParaRPr/>
          </a:p>
        </p:txBody>
      </p:sp>
      <p:sp>
        <p:nvSpPr>
          <p:cNvPr id="237" name="Google Shape;237;p21"/>
          <p:cNvSpPr/>
          <p:nvPr/>
        </p:nvSpPr>
        <p:spPr>
          <a:xfrm flipH="1" rot="10800000">
            <a:off x="3536950" y="2509837"/>
            <a:ext cx="1295400" cy="749300"/>
          </a:xfrm>
          <a:prstGeom prst="wedgeRoundRectCallout">
            <a:avLst>
              <a:gd fmla="val 18105" name="adj1"/>
              <a:gd fmla="val -15148" name="adj2"/>
              <a:gd fmla="val 0" name="adj3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54000" spcFirstLastPara="1" rIns="54000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Foreign key</a:t>
            </a:r>
            <a:endParaRPr/>
          </a:p>
        </p:txBody>
      </p:sp>
      <p:cxnSp>
        <p:nvCxnSpPr>
          <p:cNvPr id="238" name="Google Shape;238;p21"/>
          <p:cNvCxnSpPr/>
          <p:nvPr/>
        </p:nvCxnSpPr>
        <p:spPr>
          <a:xfrm>
            <a:off x="4972050" y="4313237"/>
            <a:ext cx="1331912" cy="49212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  <p:cxnSp>
        <p:nvCxnSpPr>
          <p:cNvPr id="239" name="Google Shape;239;p21"/>
          <p:cNvCxnSpPr/>
          <p:nvPr/>
        </p:nvCxnSpPr>
        <p:spPr>
          <a:xfrm>
            <a:off x="4968875" y="4752975"/>
            <a:ext cx="1323975" cy="18891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  <p:cxnSp>
        <p:nvCxnSpPr>
          <p:cNvPr id="240" name="Google Shape;240;p21"/>
          <p:cNvCxnSpPr/>
          <p:nvPr/>
        </p:nvCxnSpPr>
        <p:spPr>
          <a:xfrm>
            <a:off x="4970462" y="5173662"/>
            <a:ext cx="1311275" cy="6191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  <p:cxnSp>
        <p:nvCxnSpPr>
          <p:cNvPr id="241" name="Google Shape;241;p21"/>
          <p:cNvCxnSpPr/>
          <p:nvPr/>
        </p:nvCxnSpPr>
        <p:spPr>
          <a:xfrm flipH="1" rot="10800000">
            <a:off x="4959350" y="5351462"/>
            <a:ext cx="1323975" cy="25558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  <p:cxnSp>
        <p:nvCxnSpPr>
          <p:cNvPr id="242" name="Google Shape;242;p21"/>
          <p:cNvCxnSpPr/>
          <p:nvPr/>
        </p:nvCxnSpPr>
        <p:spPr>
          <a:xfrm flipH="1" rot="10800000">
            <a:off x="4960937" y="5708650"/>
            <a:ext cx="1349375" cy="33178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138"/>
          <p:cNvSpPr txBox="1"/>
          <p:nvPr>
            <p:ph idx="4294967295"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b="1" i="0" lang="en-US" sz="4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Реализация на свързан модел</a:t>
            </a:r>
            <a:endParaRPr/>
          </a:p>
        </p:txBody>
      </p:sp>
      <p:sp>
        <p:nvSpPr>
          <p:cNvPr id="1184" name="Google Shape;1184;p138"/>
          <p:cNvSpPr txBox="1"/>
          <p:nvPr>
            <p:ph idx="4294967295" type="body"/>
          </p:nvPr>
        </p:nvSpPr>
        <p:spPr>
          <a:xfrm>
            <a:off x="381000" y="1328737"/>
            <a:ext cx="5383212" cy="511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◆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Данните са на сървъра до затваряне на връзката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AutoNum type="arabicPeriod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Отваряне на връзка (</a:t>
            </a:r>
            <a:r>
              <a:rPr b="1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SqlConnection</a:t>
            </a: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AutoNum type="arabicPeriod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Изпълнение на команда / команди (</a:t>
            </a:r>
            <a:r>
              <a:rPr b="1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SqlCommand</a:t>
            </a: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AutoNum type="arabicPeriod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Обработка на редовете получени като резултат от заявката чрез четец (</a:t>
            </a:r>
            <a:r>
              <a:rPr b="1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SqlDataReader</a:t>
            </a: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AutoNum type="arabicPeriod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Затваряне на четеца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AutoNum type="arabicPeriod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Затваряне на връзката</a:t>
            </a:r>
            <a:endParaRPr/>
          </a:p>
        </p:txBody>
      </p:sp>
      <p:pic>
        <p:nvPicPr>
          <p:cNvPr id="1185" name="Google Shape;1185;p1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88100" y="4341812"/>
            <a:ext cx="216535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6" name="Google Shape;1186;p138"/>
          <p:cNvSpPr/>
          <p:nvPr/>
        </p:nvSpPr>
        <p:spPr>
          <a:xfrm>
            <a:off x="6269037" y="3290887"/>
            <a:ext cx="2427287" cy="50323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SqlConnection</a:t>
            </a:r>
            <a:endParaRPr/>
          </a:p>
        </p:txBody>
      </p:sp>
      <p:sp>
        <p:nvSpPr>
          <p:cNvPr id="1187" name="Google Shape;1187;p138"/>
          <p:cNvSpPr/>
          <p:nvPr/>
        </p:nvSpPr>
        <p:spPr>
          <a:xfrm>
            <a:off x="6257925" y="2163762"/>
            <a:ext cx="2427287" cy="50323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SqlCommand</a:t>
            </a:r>
            <a:endParaRPr/>
          </a:p>
        </p:txBody>
      </p:sp>
      <p:sp>
        <p:nvSpPr>
          <p:cNvPr id="1188" name="Google Shape;1188;p138"/>
          <p:cNvSpPr/>
          <p:nvPr/>
        </p:nvSpPr>
        <p:spPr>
          <a:xfrm>
            <a:off x="6256337" y="1079500"/>
            <a:ext cx="2427287" cy="50323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SqlDataReader</a:t>
            </a:r>
            <a:endParaRPr/>
          </a:p>
        </p:txBody>
      </p:sp>
      <p:cxnSp>
        <p:nvCxnSpPr>
          <p:cNvPr id="1189" name="Google Shape;1189;p138"/>
          <p:cNvCxnSpPr/>
          <p:nvPr/>
        </p:nvCxnSpPr>
        <p:spPr>
          <a:xfrm rot="10800000">
            <a:off x="7480300" y="3806825"/>
            <a:ext cx="0" cy="576262"/>
          </a:xfrm>
          <a:prstGeom prst="straightConnector1">
            <a:avLst/>
          </a:prstGeom>
          <a:noFill/>
          <a:ln cap="flat" cmpd="sng" w="635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190" name="Google Shape;1190;p138"/>
          <p:cNvCxnSpPr/>
          <p:nvPr/>
        </p:nvCxnSpPr>
        <p:spPr>
          <a:xfrm flipH="1" rot="10800000">
            <a:off x="7467600" y="2679700"/>
            <a:ext cx="12700" cy="596900"/>
          </a:xfrm>
          <a:prstGeom prst="straightConnector1">
            <a:avLst/>
          </a:prstGeom>
          <a:noFill/>
          <a:ln cap="flat" cmpd="sng" w="635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191" name="Google Shape;1191;p138"/>
          <p:cNvCxnSpPr/>
          <p:nvPr/>
        </p:nvCxnSpPr>
        <p:spPr>
          <a:xfrm flipH="1" rot="10800000">
            <a:off x="7454900" y="1600200"/>
            <a:ext cx="25400" cy="584200"/>
          </a:xfrm>
          <a:prstGeom prst="straightConnector1">
            <a:avLst/>
          </a:prstGeom>
          <a:noFill/>
          <a:ln cap="flat" cmpd="sng" w="635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139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Класовете в свързана среда</a:t>
            </a:r>
            <a:endParaRPr/>
          </a:p>
        </p:txBody>
      </p:sp>
      <p:grpSp>
        <p:nvGrpSpPr>
          <p:cNvPr id="1197" name="Google Shape;1197;p139"/>
          <p:cNvGrpSpPr/>
          <p:nvPr/>
        </p:nvGrpSpPr>
        <p:grpSpPr>
          <a:xfrm>
            <a:off x="795337" y="1000125"/>
            <a:ext cx="7610475" cy="5575300"/>
            <a:chOff x="501" y="630"/>
            <a:chExt cx="4794" cy="3512"/>
          </a:xfrm>
        </p:grpSpPr>
        <p:sp>
          <p:nvSpPr>
            <p:cNvPr id="1198" name="Google Shape;1198;p139"/>
            <p:cNvSpPr txBox="1"/>
            <p:nvPr/>
          </p:nvSpPr>
          <p:spPr>
            <a:xfrm>
              <a:off x="501" y="630"/>
              <a:ext cx="4794" cy="3512"/>
            </a:xfrm>
            <a:prstGeom prst="rect">
              <a:avLst/>
            </a:prstGeom>
            <a:solidFill>
              <a:schemeClr val="lt1">
                <a:alpha val="39607"/>
              </a:schemeClr>
            </a:solidFill>
            <a:ln cap="flat" cmpd="sng" w="9525">
              <a:solidFill>
                <a:srgbClr val="CCEC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80000" lIns="144000" spcFirstLastPara="1" rIns="144000" wrap="square" tIns="144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99" name="Google Shape;1199;p139"/>
            <p:cNvCxnSpPr/>
            <p:nvPr/>
          </p:nvCxnSpPr>
          <p:spPr>
            <a:xfrm rot="10800000">
              <a:off x="2840" y="1830"/>
              <a:ext cx="0" cy="317"/>
            </a:xfrm>
            <a:prstGeom prst="straightConnector1">
              <a:avLst/>
            </a:prstGeom>
            <a:noFill/>
            <a:ln cap="flat" cmpd="sng" w="635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pic>
          <p:nvPicPr>
            <p:cNvPr id="1200" name="Google Shape;1200;p13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82" y="3062"/>
              <a:ext cx="995" cy="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1" name="Google Shape;1201;p139"/>
            <p:cNvSpPr/>
            <p:nvPr/>
          </p:nvSpPr>
          <p:spPr>
            <a:xfrm>
              <a:off x="1614" y="2354"/>
              <a:ext cx="1529" cy="317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urier New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SqlConnection</a:t>
              </a:r>
              <a:endParaRPr/>
            </a:p>
          </p:txBody>
        </p:sp>
        <p:sp>
          <p:nvSpPr>
            <p:cNvPr id="1202" name="Google Shape;1202;p139"/>
            <p:cNvSpPr/>
            <p:nvPr/>
          </p:nvSpPr>
          <p:spPr>
            <a:xfrm>
              <a:off x="697" y="783"/>
              <a:ext cx="1529" cy="317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urier New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SqlDataReader</a:t>
              </a:r>
              <a:endParaRPr/>
            </a:p>
          </p:txBody>
        </p:sp>
        <p:sp>
          <p:nvSpPr>
            <p:cNvPr id="1203" name="Google Shape;1203;p139"/>
            <p:cNvSpPr/>
            <p:nvPr/>
          </p:nvSpPr>
          <p:spPr>
            <a:xfrm>
              <a:off x="2502" y="783"/>
              <a:ext cx="1529" cy="317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urier New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XmlReader</a:t>
              </a:r>
              <a:endParaRPr/>
            </a:p>
          </p:txBody>
        </p:sp>
        <p:sp>
          <p:nvSpPr>
            <p:cNvPr id="1204" name="Google Shape;1204;p139"/>
            <p:cNvSpPr/>
            <p:nvPr/>
          </p:nvSpPr>
          <p:spPr>
            <a:xfrm>
              <a:off x="3316" y="1953"/>
              <a:ext cx="1529" cy="317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urier New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SqlParameter</a:t>
              </a:r>
              <a:endParaRPr/>
            </a:p>
          </p:txBody>
        </p:sp>
        <p:sp>
          <p:nvSpPr>
            <p:cNvPr id="1205" name="Google Shape;1205;p139"/>
            <p:cNvSpPr/>
            <p:nvPr/>
          </p:nvSpPr>
          <p:spPr>
            <a:xfrm>
              <a:off x="3447" y="2084"/>
              <a:ext cx="1529" cy="317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urier New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SqlParameter</a:t>
              </a:r>
              <a:endParaRPr/>
            </a:p>
          </p:txBody>
        </p:sp>
        <p:sp>
          <p:nvSpPr>
            <p:cNvPr id="1206" name="Google Shape;1206;p139"/>
            <p:cNvSpPr/>
            <p:nvPr/>
          </p:nvSpPr>
          <p:spPr>
            <a:xfrm>
              <a:off x="3578" y="2215"/>
              <a:ext cx="1529" cy="317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urier New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SqlParameter</a:t>
              </a:r>
              <a:endParaRPr/>
            </a:p>
          </p:txBody>
        </p:sp>
        <p:cxnSp>
          <p:nvCxnSpPr>
            <p:cNvPr id="1207" name="Google Shape;1207;p139"/>
            <p:cNvCxnSpPr/>
            <p:nvPr/>
          </p:nvCxnSpPr>
          <p:spPr>
            <a:xfrm rot="10800000">
              <a:off x="2832" y="2131"/>
              <a:ext cx="478" cy="0"/>
            </a:xfrm>
            <a:prstGeom prst="straightConnector1">
              <a:avLst/>
            </a:prstGeom>
            <a:noFill/>
            <a:ln cap="flat" cmpd="sng" w="635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08" name="Google Shape;1208;p139"/>
            <p:cNvCxnSpPr/>
            <p:nvPr/>
          </p:nvCxnSpPr>
          <p:spPr>
            <a:xfrm rot="10800000">
              <a:off x="1900" y="1115"/>
              <a:ext cx="2" cy="367"/>
            </a:xfrm>
            <a:prstGeom prst="straightConnector1">
              <a:avLst/>
            </a:prstGeom>
            <a:noFill/>
            <a:ln cap="flat" cmpd="sng" w="635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cxnSp>
          <p:nvCxnSpPr>
            <p:cNvPr id="1209" name="Google Shape;1209;p139"/>
            <p:cNvCxnSpPr/>
            <p:nvPr/>
          </p:nvCxnSpPr>
          <p:spPr>
            <a:xfrm rot="10800000">
              <a:off x="2823" y="1120"/>
              <a:ext cx="2" cy="367"/>
            </a:xfrm>
            <a:prstGeom prst="straightConnector1">
              <a:avLst/>
            </a:prstGeom>
            <a:noFill/>
            <a:ln cap="flat" cmpd="sng" w="635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1210" name="Google Shape;1210;p139"/>
            <p:cNvSpPr/>
            <p:nvPr/>
          </p:nvSpPr>
          <p:spPr>
            <a:xfrm>
              <a:off x="1613" y="1509"/>
              <a:ext cx="1529" cy="317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urier New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SqlCommand</a:t>
              </a:r>
              <a:endParaRPr/>
            </a:p>
          </p:txBody>
        </p:sp>
        <p:cxnSp>
          <p:nvCxnSpPr>
            <p:cNvPr id="1211" name="Google Shape;1211;p139"/>
            <p:cNvCxnSpPr/>
            <p:nvPr/>
          </p:nvCxnSpPr>
          <p:spPr>
            <a:xfrm rot="10800000">
              <a:off x="2376" y="1844"/>
              <a:ext cx="2" cy="494"/>
            </a:xfrm>
            <a:prstGeom prst="straightConnector1">
              <a:avLst/>
            </a:prstGeom>
            <a:noFill/>
            <a:ln cap="flat" cmpd="sng" w="635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cxnSp>
          <p:nvCxnSpPr>
            <p:cNvPr id="1212" name="Google Shape;1212;p139"/>
            <p:cNvCxnSpPr/>
            <p:nvPr/>
          </p:nvCxnSpPr>
          <p:spPr>
            <a:xfrm rot="10800000">
              <a:off x="2382" y="2690"/>
              <a:ext cx="1" cy="384"/>
            </a:xfrm>
            <a:prstGeom prst="straightConnector1">
              <a:avLst/>
            </a:prstGeom>
            <a:noFill/>
            <a:ln cap="flat" cmpd="sng" w="635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</p:grp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140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Класът </a:t>
            </a:r>
            <a:r>
              <a:rPr b="1" i="0" lang="en-US" sz="48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SqlCommand</a:t>
            </a:r>
            <a:endParaRPr/>
          </a:p>
        </p:txBody>
      </p:sp>
      <p:sp>
        <p:nvSpPr>
          <p:cNvPr id="1218" name="Google Shape;1218;p140"/>
          <p:cNvSpPr txBox="1"/>
          <p:nvPr>
            <p:ph idx="1" type="body"/>
          </p:nvPr>
        </p:nvSpPr>
        <p:spPr>
          <a:xfrm>
            <a:off x="381000" y="1143000"/>
            <a:ext cx="8399462" cy="538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Изпълнява обръщение към SQL заявка или съхранена процедура</a:t>
            </a:r>
            <a:endParaRPr/>
          </a:p>
          <a:p>
            <a:pPr indent="-460374" lvl="1" marL="1027112" marR="0" rtl="0" algn="l">
              <a:lnSpc>
                <a:spcPct val="85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По-важни свойства</a:t>
            </a:r>
            <a:endParaRPr/>
          </a:p>
          <a:p>
            <a:pPr indent="-430212" lvl="2" marL="1458912" marR="0" rtl="0" algn="l">
              <a:lnSpc>
                <a:spcPct val="85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Connection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връща / задава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SqlConnection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-а на командата</a:t>
            </a:r>
            <a:endParaRPr/>
          </a:p>
          <a:p>
            <a:pPr indent="-430212" lvl="2" marL="1458912" marR="0" rtl="0" algn="l">
              <a:lnSpc>
                <a:spcPct val="85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CommandType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тип команда</a:t>
            </a:r>
            <a:endParaRPr/>
          </a:p>
          <a:p>
            <a:pPr indent="-401636" lvl="3" marL="2005011" marR="0" rtl="0" algn="l">
              <a:lnSpc>
                <a:spcPct val="85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CommandType.StoredProcedure</a:t>
            </a:r>
            <a:endParaRPr/>
          </a:p>
          <a:p>
            <a:pPr indent="-401636" lvl="3" marL="2005011" marR="0" rtl="0" algn="l">
              <a:lnSpc>
                <a:spcPct val="85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CommandType.TableDirect</a:t>
            </a:r>
            <a:endParaRPr/>
          </a:p>
          <a:p>
            <a:pPr indent="-401636" lvl="3" marL="2005011" marR="0" rtl="0" algn="l">
              <a:lnSpc>
                <a:spcPct val="85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CommandType.Text</a:t>
            </a:r>
            <a:endParaRPr/>
          </a:p>
          <a:p>
            <a:pPr indent="-430212" lvl="2" marL="1458912" marR="0" rtl="0" algn="l">
              <a:lnSpc>
                <a:spcPct val="85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CommandText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SQL заявка или име на съхранена процедура</a:t>
            </a:r>
            <a:endParaRPr/>
          </a:p>
          <a:p>
            <a:pPr indent="-430212" lvl="2" marL="1458912" marR="0" rtl="0" algn="l">
              <a:lnSpc>
                <a:spcPct val="85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Parameters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параметри</a:t>
            </a:r>
            <a:endParaRPr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141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Класът </a:t>
            </a:r>
            <a:r>
              <a:rPr b="1" i="0" lang="en-US" sz="48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SqlCommand</a:t>
            </a:r>
            <a:endParaRPr/>
          </a:p>
        </p:txBody>
      </p:sp>
      <p:sp>
        <p:nvSpPr>
          <p:cNvPr id="1224" name="Google Shape;1224;p141"/>
          <p:cNvSpPr txBox="1"/>
          <p:nvPr>
            <p:ph idx="1" type="body"/>
          </p:nvPr>
        </p:nvSpPr>
        <p:spPr>
          <a:xfrm>
            <a:off x="381000" y="1046162"/>
            <a:ext cx="8386762" cy="548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По-важни методи</a:t>
            </a:r>
            <a:endParaRPr/>
          </a:p>
          <a:p>
            <a:pPr indent="-460374" lvl="1" marL="1027112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ExecuteScalar()</a:t>
            </a:r>
            <a:endParaRPr/>
          </a:p>
          <a:p>
            <a:pPr indent="-430212" lvl="2" marL="1458912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75"/>
              <a:buFont typeface="Noto Sans Symbols"/>
              <a:buChar char="❖"/>
            </a:pPr>
            <a:r>
              <a:rPr b="1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Връща единична стойност (първата колона от първия ред от резултата)</a:t>
            </a:r>
            <a:endParaRPr/>
          </a:p>
          <a:p>
            <a:pPr indent="-430212" lvl="2" marL="1458912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75"/>
              <a:buFont typeface="Noto Sans Symbols"/>
              <a:buChar char="❖"/>
            </a:pPr>
            <a:r>
              <a:rPr b="1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Върнатата стойност е </a:t>
            </a:r>
            <a:r>
              <a:rPr b="1" i="0" lang="en-US" sz="2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System.Object</a:t>
            </a:r>
            <a:endParaRPr/>
          </a:p>
          <a:p>
            <a:pPr indent="-460374" lvl="1" marL="1027112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ExecuteReader()</a:t>
            </a:r>
            <a:endParaRPr/>
          </a:p>
          <a:p>
            <a:pPr indent="-430212" lvl="2" marL="1458912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75"/>
              <a:buFont typeface="Noto Sans Symbols"/>
              <a:buChar char="❖"/>
            </a:pPr>
            <a:r>
              <a:rPr b="1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Връща курсор (</a:t>
            </a:r>
            <a:r>
              <a:rPr b="1" i="0" lang="en-US" sz="2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SqlDataReader)</a:t>
            </a:r>
            <a:endParaRPr/>
          </a:p>
          <a:p>
            <a:pPr indent="-430212" lvl="2" marL="1458912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75"/>
              <a:buFont typeface="Noto Sans Symbols"/>
              <a:buChar char="❖"/>
            </a:pPr>
            <a:r>
              <a:rPr b="1" i="0" lang="en-US" sz="2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CommandBehavior</a:t>
            </a:r>
            <a:r>
              <a:rPr b="1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задава настройки</a:t>
            </a:r>
            <a:endParaRPr/>
          </a:p>
          <a:p>
            <a:pPr indent="-460374" lvl="1" marL="1027112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ExecuteNonQuery()</a:t>
            </a:r>
            <a:endParaRPr/>
          </a:p>
          <a:p>
            <a:pPr indent="-430212" lvl="2" marL="1458912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75"/>
              <a:buFont typeface="Noto Sans Symbols"/>
              <a:buChar char="❖"/>
            </a:pPr>
            <a:r>
              <a:rPr b="1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Връща броя на засегнатите записи (</a:t>
            </a:r>
            <a:r>
              <a:rPr b="1" i="0" lang="en-US" sz="2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460374" lvl="1" marL="1027112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ExecuteXmlReader()</a:t>
            </a:r>
            <a:endParaRPr/>
          </a:p>
          <a:p>
            <a:pPr indent="-430212" lvl="2" marL="1458912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75"/>
              <a:buFont typeface="Noto Sans Symbols"/>
              <a:buChar char="❖"/>
            </a:pPr>
            <a:r>
              <a:rPr b="1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Връща </a:t>
            </a:r>
            <a:r>
              <a:rPr b="1" i="0" lang="en-US" sz="2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XmlReader</a:t>
            </a:r>
            <a:r>
              <a:rPr b="1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по резултата</a:t>
            </a:r>
            <a:endParaRPr/>
          </a:p>
          <a:p>
            <a:pPr indent="-430212" lvl="2" marL="1458912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75"/>
              <a:buFont typeface="Noto Sans Symbols"/>
              <a:buChar char="❖"/>
            </a:pPr>
            <a:r>
              <a:rPr b="1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Поддържа се само в SqlClient</a:t>
            </a:r>
            <a:endParaRPr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p142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Класът </a:t>
            </a:r>
            <a:r>
              <a:rPr b="1" i="0" lang="en-US" sz="48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SqlDataReader</a:t>
            </a:r>
            <a:endParaRPr/>
          </a:p>
        </p:txBody>
      </p:sp>
      <p:sp>
        <p:nvSpPr>
          <p:cNvPr id="1230" name="Google Shape;1230;p142"/>
          <p:cNvSpPr txBox="1"/>
          <p:nvPr>
            <p:ph idx="1" type="body"/>
          </p:nvPr>
        </p:nvSpPr>
        <p:spPr>
          <a:xfrm>
            <a:off x="381000" y="1100137"/>
            <a:ext cx="8386762" cy="543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Noto Sans Symbols"/>
              <a:buChar char="◆"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Извлича последователност от записи (курсор) – резултат от изпълнена команда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Достъпът е само за четене (read-only)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Достъпът е еднопосочен (forward-only)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Noto Sans Symbols"/>
              <a:buChar char="◆"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По-важни методи и свойства: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Read()</a:t>
            </a: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придвижва курсора напред и връща </a:t>
            </a:r>
            <a:r>
              <a:rPr b="1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ако няма следващ запис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(индексатор) – извлича стойността на колона по име или индекс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Close()</a:t>
            </a: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затваря курсора – трябва задължително да се вика!</a:t>
            </a:r>
            <a:endParaRPr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143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Свързан модел – пример</a:t>
            </a:r>
            <a:endParaRPr/>
          </a:p>
        </p:txBody>
      </p:sp>
      <p:sp>
        <p:nvSpPr>
          <p:cNvPr id="1236" name="Google Shape;1236;p143"/>
          <p:cNvSpPr txBox="1"/>
          <p:nvPr/>
        </p:nvSpPr>
        <p:spPr>
          <a:xfrm>
            <a:off x="549275" y="1147762"/>
            <a:ext cx="8074025" cy="5407025"/>
          </a:xfrm>
          <a:prstGeom prst="rect">
            <a:avLst/>
          </a:prstGeom>
          <a:solidFill>
            <a:schemeClr val="lt1">
              <a:alpha val="39607"/>
            </a:schemeClr>
          </a:solidFill>
          <a:ln cap="flat" cmpd="sng" w="9525">
            <a:solidFill>
              <a:srgbClr val="CCE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using System;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using System.Data;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using System.Data.SqlClient;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TestSqlCommand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private const string CONNECTION_STRING = "Server=.;" 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" Database=pubs; Integrated Security=true";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private const string COMMAND_SELECT_AUTHORS 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"SELECT au_fname, au_lname, phone FROM authors";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static void Main()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SqlConnection con =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new SqlConnection(CONNECTION_STRING);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con.Open();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try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(примерът продължава)</a:t>
            </a:r>
            <a:endParaRPr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144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Свързан модел – пример</a:t>
            </a:r>
            <a:endParaRPr/>
          </a:p>
        </p:txBody>
      </p:sp>
      <p:sp>
        <p:nvSpPr>
          <p:cNvPr id="1242" name="Google Shape;1242;p144"/>
          <p:cNvSpPr txBox="1"/>
          <p:nvPr/>
        </p:nvSpPr>
        <p:spPr>
          <a:xfrm>
            <a:off x="549275" y="1119187"/>
            <a:ext cx="8074025" cy="5443537"/>
          </a:xfrm>
          <a:prstGeom prst="rect">
            <a:avLst/>
          </a:prstGeom>
          <a:solidFill>
            <a:schemeClr val="lt1">
              <a:alpha val="39607"/>
            </a:schemeClr>
          </a:solidFill>
          <a:ln cap="flat" cmpd="sng" w="9525">
            <a:solidFill>
              <a:srgbClr val="CCE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SqlCommand command =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new SqlCommand(COMMAND_SELECT_AUTHORS, con);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SqlDataReader reader = command.ExecuteReader();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using (reader)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{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while (reader.Read())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string firstName = (String) reader["au_fname"];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string lastName = (String) reader["au_lname"];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string phone = (String) reader["phone"];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Console.WriteLine("{0} {1} - {2}", 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firstName, lastName, phone);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finally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con.Close();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145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b="1" i="0" lang="en-US" sz="5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Демонстрация #11</a:t>
            </a:r>
            <a:endParaRPr/>
          </a:p>
        </p:txBody>
      </p:sp>
      <p:sp>
        <p:nvSpPr>
          <p:cNvPr id="1248" name="Google Shape;1248;p145"/>
          <p:cNvSpPr txBox="1"/>
          <p:nvPr>
            <p:ph idx="1" type="body"/>
          </p:nvPr>
        </p:nvSpPr>
        <p:spPr>
          <a:xfrm>
            <a:off x="381000" y="1182687"/>
            <a:ext cx="8329612" cy="534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Реализация на свързан модел –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SqlCommand</a:t>
            </a: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SqlDataReader</a:t>
            </a:r>
            <a:endParaRPr/>
          </a:p>
        </p:txBody>
      </p:sp>
      <p:pic>
        <p:nvPicPr>
          <p:cNvPr id="1249" name="Google Shape;1249;p1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8637" y="2257425"/>
            <a:ext cx="6007100" cy="429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0" name="Google Shape;1250;p1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59350" y="2532062"/>
            <a:ext cx="3692525" cy="3862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146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Създаване на </a:t>
            </a:r>
            <a:r>
              <a:rPr b="1" i="0" lang="en-US" sz="48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SqlCommand</a:t>
            </a:r>
            <a:endParaRPr/>
          </a:p>
        </p:txBody>
      </p:sp>
      <p:sp>
        <p:nvSpPr>
          <p:cNvPr id="1256" name="Google Shape;1256;p146"/>
          <p:cNvSpPr txBox="1"/>
          <p:nvPr>
            <p:ph idx="1" type="body"/>
          </p:nvPr>
        </p:nvSpPr>
        <p:spPr>
          <a:xfrm>
            <a:off x="381000" y="1101725"/>
            <a:ext cx="8399462" cy="542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Можете да създадете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SqlCommand</a:t>
            </a: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обект по няколко начина:</a:t>
            </a:r>
            <a:endParaRPr/>
          </a:p>
          <a:p>
            <a:pPr indent="-460374" lvl="1" marL="1027112" marR="0" rtl="0" algn="l">
              <a:lnSpc>
                <a:spcPct val="85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Програмно</a:t>
            </a:r>
            <a:endParaRPr/>
          </a:p>
          <a:p>
            <a:pPr indent="-327024" lvl="1" marL="1027112" marR="0" rtl="0" algn="l">
              <a:lnSpc>
                <a:spcPct val="85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024" lvl="1" marL="1027112" marR="0" rtl="0" algn="l">
              <a:lnSpc>
                <a:spcPct val="85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60374" lvl="1" marL="1027112" marR="0" rtl="0" algn="l">
              <a:lnSpc>
                <a:spcPct val="85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 Server Explorer във VS.NET</a:t>
            </a:r>
            <a:endParaRPr/>
          </a:p>
          <a:p>
            <a:pPr indent="-460374" lvl="1" marL="1027112" marR="0" rtl="0" algn="l">
              <a:lnSpc>
                <a:spcPct val="85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 Toolbox във VS.NET</a:t>
            </a:r>
            <a:endParaRPr/>
          </a:p>
        </p:txBody>
      </p:sp>
      <p:sp>
        <p:nvSpPr>
          <p:cNvPr id="1257" name="Google Shape;1257;p146"/>
          <p:cNvSpPr txBox="1"/>
          <p:nvPr/>
        </p:nvSpPr>
        <p:spPr>
          <a:xfrm>
            <a:off x="1535112" y="2590800"/>
            <a:ext cx="6027737" cy="854075"/>
          </a:xfrm>
          <a:prstGeom prst="rect">
            <a:avLst/>
          </a:prstGeom>
          <a:solidFill>
            <a:schemeClr val="lt1">
              <a:alpha val="39607"/>
            </a:schemeClr>
          </a:solidFill>
          <a:ln cap="flat" cmpd="sng" w="9525">
            <a:solidFill>
              <a:srgbClr val="CCE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SqlCommand cmd = new SqlCommand(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"SELECT * FROM Products, con);</a:t>
            </a:r>
            <a:endParaRPr/>
          </a:p>
        </p:txBody>
      </p:sp>
      <p:pic>
        <p:nvPicPr>
          <p:cNvPr id="1258" name="Google Shape;1258;p1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71662" y="4573587"/>
            <a:ext cx="2886075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9" name="Google Shape;1259;p1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97512" y="4627562"/>
            <a:ext cx="2371725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147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b="1" i="0" lang="en-US" sz="5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Демонстрация #12</a:t>
            </a:r>
            <a:endParaRPr/>
          </a:p>
        </p:txBody>
      </p:sp>
      <p:sp>
        <p:nvSpPr>
          <p:cNvPr id="1265" name="Google Shape;1265;p147"/>
          <p:cNvSpPr txBox="1"/>
          <p:nvPr>
            <p:ph idx="1" type="body"/>
          </p:nvPr>
        </p:nvSpPr>
        <p:spPr>
          <a:xfrm>
            <a:off x="381000" y="1304925"/>
            <a:ext cx="8329612" cy="5226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Създаване на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SqlCommand</a:t>
            </a: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във VS.NET чрез Server Explorer и чрез Data компонентите от Toolbox-а</a:t>
            </a:r>
            <a:endParaRPr/>
          </a:p>
        </p:txBody>
      </p:sp>
      <p:pic>
        <p:nvPicPr>
          <p:cNvPr id="1266" name="Google Shape;1266;p1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250" y="3036887"/>
            <a:ext cx="2371725" cy="1914525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1267" name="Google Shape;1267;p1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79650" y="4117975"/>
            <a:ext cx="3894137" cy="2357437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1268" name="Google Shape;1268;p14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18175" y="2944812"/>
            <a:ext cx="2886075" cy="198120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2"/>
          <p:cNvSpPr txBox="1"/>
          <p:nvPr>
            <p:ph idx="4294967295"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Връзки (релации)</a:t>
            </a:r>
            <a:endParaRPr/>
          </a:p>
        </p:txBody>
      </p:sp>
      <p:sp>
        <p:nvSpPr>
          <p:cNvPr id="248" name="Google Shape;248;p22"/>
          <p:cNvSpPr txBox="1"/>
          <p:nvPr>
            <p:ph idx="4294967295" type="body"/>
          </p:nvPr>
        </p:nvSpPr>
        <p:spPr>
          <a:xfrm>
            <a:off x="381000" y="1414462"/>
            <a:ext cx="8421687" cy="511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Noto Sans Symbols"/>
              <a:buChar char="◆"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Външният ключ (foreign key) е номер на запис (primary key) в друга таблица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Noto Sans Symbols"/>
              <a:buChar char="◆"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Връзките спестяват повтарянето на информация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примера името на държавата не се повтаря за всеки град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Noto Sans Symbols"/>
              <a:buChar char="◆"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Връзките имат множественост (multiplicity) :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x 1 – например човек / име на човек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x много – държава / градове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много x много – студент / учебен курс</a:t>
            </a:r>
            <a:endParaRPr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148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Класът </a:t>
            </a:r>
            <a:r>
              <a:rPr b="1" i="0" lang="en-US" sz="48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SqlParameter</a:t>
            </a:r>
            <a:endParaRPr/>
          </a:p>
        </p:txBody>
      </p:sp>
      <p:sp>
        <p:nvSpPr>
          <p:cNvPr id="1274" name="Google Shape;1274;p148"/>
          <p:cNvSpPr txBox="1"/>
          <p:nvPr>
            <p:ph idx="1" type="body"/>
          </p:nvPr>
        </p:nvSpPr>
        <p:spPr>
          <a:xfrm>
            <a:off x="381000" y="1196975"/>
            <a:ext cx="840105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25"/>
              <a:buFont typeface="Noto Sans Symbols"/>
              <a:buChar char="◆"/>
            </a:pPr>
            <a:r>
              <a:rPr b="1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Какво представляват SqlParamer-ите?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 заявките и съхранени процедури могат да имат входящи и изходящи параметри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 се достъпват чрез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Parameters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колекцията на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SqlCommand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класа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2"/>
              </a:buClr>
              <a:buSzPts val="2325"/>
              <a:buFont typeface="Noto Sans Symbols"/>
              <a:buChar char="◆"/>
            </a:pPr>
            <a:r>
              <a:rPr b="1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По-важни свойства: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ParameterName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име на параметъра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DbType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тип (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NVarChar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Timestamp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…)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размер на типа (ако има)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Direction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входен, изходен, ...</a:t>
            </a:r>
            <a:endParaRPr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149"/>
          <p:cNvSpPr txBox="1"/>
          <p:nvPr>
            <p:ph type="title"/>
          </p:nvPr>
        </p:nvSpPr>
        <p:spPr>
          <a:xfrm>
            <a:off x="381000" y="228600"/>
            <a:ext cx="8480425" cy="631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Arial"/>
              <a:buNone/>
            </a:pPr>
            <a:r>
              <a:rPr b="1" i="0" lang="en-US" sz="41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Параметрични заявки – пример</a:t>
            </a:r>
            <a:endParaRPr/>
          </a:p>
        </p:txBody>
      </p:sp>
      <p:sp>
        <p:nvSpPr>
          <p:cNvPr id="1280" name="Google Shape;1280;p149"/>
          <p:cNvSpPr txBox="1"/>
          <p:nvPr/>
        </p:nvSpPr>
        <p:spPr>
          <a:xfrm>
            <a:off x="477837" y="1125537"/>
            <a:ext cx="8237537" cy="5414962"/>
          </a:xfrm>
          <a:prstGeom prst="rect">
            <a:avLst/>
          </a:prstGeom>
          <a:solidFill>
            <a:schemeClr val="lt1">
              <a:alpha val="39607"/>
            </a:schemeClr>
          </a:solidFill>
          <a:ln cap="flat" cmpd="sng" w="9525">
            <a:solidFill>
              <a:srgbClr val="CCE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private void InsertShipper(string aName, string aPhone)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SqlCommand cmdInsertShipper = new SqlCommand(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"INSERT INTO Shippers(CompanyName, Phone) " +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"VALUES (@Name, @Phone)", dbConnection);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9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SqlParameter paramName = 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new SqlParameter("@Name", SqlDbType.NVarChar);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paramName.Value = aName;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cmdInsertShipper.Parameters.Add(paramName);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9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SqlParameter paramPhone = 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new SqlParameter("@Phone", SqlDbType.NVarChar);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paramPhone.Value = aPhone;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cmdInsertShipper.Parameters.Add(paramPhone);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9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cmdInsertShipper.ExecuteNonQuery();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150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Първичен ключ – извличане</a:t>
            </a:r>
            <a:endParaRPr/>
          </a:p>
        </p:txBody>
      </p:sp>
      <p:sp>
        <p:nvSpPr>
          <p:cNvPr id="1286" name="Google Shape;1286;p150"/>
          <p:cNvSpPr txBox="1"/>
          <p:nvPr>
            <p:ph idx="1" type="body"/>
          </p:nvPr>
        </p:nvSpPr>
        <p:spPr>
          <a:xfrm>
            <a:off x="381000" y="1073150"/>
            <a:ext cx="8401050" cy="545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◆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Извличането на автоматично-генериран първичен ключ е специфично за всеки database сървър</a:t>
            </a:r>
            <a:endParaRPr/>
          </a:p>
          <a:p>
            <a:pPr indent="-565150" lvl="0" marL="565150" marR="0" rtl="0" algn="l">
              <a:lnSpc>
                <a:spcPct val="85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◆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 SQL Server и MS Access се използват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Identity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AutoNumber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колони</a:t>
            </a:r>
            <a:endParaRPr/>
          </a:p>
          <a:p>
            <a:pPr indent="-460374" lvl="1" marL="1027112" marR="0" rtl="0" algn="l">
              <a:lnSpc>
                <a:spcPct val="85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Стойността им се излича със заявката:</a:t>
            </a:r>
            <a:endParaRPr/>
          </a:p>
          <a:p>
            <a:pPr indent="-431800" lvl="0" marL="565150" marR="0" rtl="0" algn="l">
              <a:lnSpc>
                <a:spcPct val="85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5150" lvl="0" marL="565150" marR="0" rtl="0" algn="l">
              <a:lnSpc>
                <a:spcPct val="85000"/>
              </a:lnSpc>
              <a:spcBef>
                <a:spcPts val="168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◆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Пример за извличане на автоматично-генерирания първичен ключ от ADO.NET:</a:t>
            </a:r>
            <a:endParaRPr/>
          </a:p>
        </p:txBody>
      </p:sp>
      <p:sp>
        <p:nvSpPr>
          <p:cNvPr id="1287" name="Google Shape;1287;p150"/>
          <p:cNvSpPr txBox="1"/>
          <p:nvPr/>
        </p:nvSpPr>
        <p:spPr>
          <a:xfrm>
            <a:off x="1541462" y="3614737"/>
            <a:ext cx="5891212" cy="520700"/>
          </a:xfrm>
          <a:prstGeom prst="rect">
            <a:avLst/>
          </a:prstGeom>
          <a:solidFill>
            <a:schemeClr val="lt1">
              <a:alpha val="39607"/>
            </a:schemeClr>
          </a:solidFill>
          <a:ln cap="flat" cmpd="sng" w="9525">
            <a:solidFill>
              <a:srgbClr val="CCE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@@Identity</a:t>
            </a:r>
            <a:endParaRPr/>
          </a:p>
        </p:txBody>
      </p:sp>
      <p:sp>
        <p:nvSpPr>
          <p:cNvPr id="1288" name="Google Shape;1288;p150"/>
          <p:cNvSpPr txBox="1"/>
          <p:nvPr/>
        </p:nvSpPr>
        <p:spPr>
          <a:xfrm>
            <a:off x="749300" y="5100637"/>
            <a:ext cx="7678737" cy="1438275"/>
          </a:xfrm>
          <a:prstGeom prst="rect">
            <a:avLst/>
          </a:prstGeom>
          <a:solidFill>
            <a:schemeClr val="lt1">
              <a:alpha val="39607"/>
            </a:schemeClr>
          </a:solidFill>
          <a:ln cap="flat" cmpd="sng" w="9525">
            <a:solidFill>
              <a:srgbClr val="CCE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SqlCommand cmdSelectIdentity =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new SqlCommand("SELECT @@Identity", dbCon);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decimal insertedRecordId =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(decimal) cmdSelectIdentity.ExecuteScalar();</a:t>
            </a:r>
            <a:endParaRPr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151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b="1" i="0" lang="en-US" sz="5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Демонстрация #13</a:t>
            </a:r>
            <a:endParaRPr/>
          </a:p>
        </p:txBody>
      </p:sp>
      <p:sp>
        <p:nvSpPr>
          <p:cNvPr id="1294" name="Google Shape;1294;p151"/>
          <p:cNvSpPr txBox="1"/>
          <p:nvPr>
            <p:ph idx="1" type="body"/>
          </p:nvPr>
        </p:nvSpPr>
        <p:spPr>
          <a:xfrm>
            <a:off x="381000" y="1304925"/>
            <a:ext cx="8329612" cy="5226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Работа с параметрични SQL заявки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Извличане на превозвач по номер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Добавяне на превозвач и извличане на генерирания за него първичен ключ</a:t>
            </a:r>
            <a:endParaRPr/>
          </a:p>
        </p:txBody>
      </p:sp>
      <p:pic>
        <p:nvPicPr>
          <p:cNvPr id="1295" name="Google Shape;1295;p1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6737" y="3381375"/>
            <a:ext cx="4405312" cy="3151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6" name="Google Shape;1296;p1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38650" y="3959225"/>
            <a:ext cx="4186237" cy="225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152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Използване на транзакции</a:t>
            </a:r>
            <a:endParaRPr/>
          </a:p>
        </p:txBody>
      </p:sp>
      <p:sp>
        <p:nvSpPr>
          <p:cNvPr id="1302" name="Google Shape;1302;p152"/>
          <p:cNvSpPr txBox="1"/>
          <p:nvPr>
            <p:ph idx="1" type="body"/>
          </p:nvPr>
        </p:nvSpPr>
        <p:spPr>
          <a:xfrm>
            <a:off x="381000" y="1058862"/>
            <a:ext cx="8401050" cy="5472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Работа с транзакции в SQL Server:</a:t>
            </a:r>
            <a:endParaRPr/>
          </a:p>
        </p:txBody>
      </p:sp>
      <p:sp>
        <p:nvSpPr>
          <p:cNvPr id="1303" name="Google Shape;1303;p152"/>
          <p:cNvSpPr txBox="1"/>
          <p:nvPr/>
        </p:nvSpPr>
        <p:spPr>
          <a:xfrm>
            <a:off x="749300" y="1744662"/>
            <a:ext cx="7705725" cy="4791075"/>
          </a:xfrm>
          <a:prstGeom prst="rect">
            <a:avLst/>
          </a:prstGeom>
          <a:solidFill>
            <a:schemeClr val="lt1">
              <a:alpha val="39607"/>
            </a:schemeClr>
          </a:solidFill>
          <a:ln cap="flat" cmpd="sng" w="9525">
            <a:solidFill>
              <a:srgbClr val="CCE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 TRANSACTION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DECLARE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@orderDetailsError int,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@productError int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DELETE FROM "Order Details"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ProductID=42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@orderDetailsError = @@ERROR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DELETE FROM Products WHERE ProductID=42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@productError = @@ERROR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@orderDetailsError = 0 AND @productError = 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COMMIT TRANS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ROLLBACK TRANS</a:t>
            </a:r>
            <a:endParaRPr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153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Използване на транзакции</a:t>
            </a:r>
            <a:endParaRPr/>
          </a:p>
        </p:txBody>
      </p:sp>
      <p:sp>
        <p:nvSpPr>
          <p:cNvPr id="1309" name="Google Shape;1309;p153"/>
          <p:cNvSpPr txBox="1"/>
          <p:nvPr>
            <p:ph idx="1" type="body"/>
          </p:nvPr>
        </p:nvSpPr>
        <p:spPr>
          <a:xfrm>
            <a:off x="381000" y="1154112"/>
            <a:ext cx="8401050" cy="5376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Работа с транзакции в ADO.NET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Започване на транзакция:</a:t>
            </a:r>
            <a:endParaRPr/>
          </a:p>
          <a:p>
            <a:pPr indent="-32702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02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60374" lvl="1" marL="1027112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Въвличане на команда в дадена транзакция:</a:t>
            </a:r>
            <a:endParaRPr/>
          </a:p>
          <a:p>
            <a:pPr indent="-32702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60374" lvl="1" marL="1027112" marR="0" rtl="0" algn="l">
              <a:lnSpc>
                <a:spcPct val="90000"/>
              </a:lnSpc>
              <a:spcBef>
                <a:spcPts val="168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Потвърждаване / анулиране на транзакция:</a:t>
            </a:r>
            <a:endParaRPr/>
          </a:p>
        </p:txBody>
      </p:sp>
      <p:sp>
        <p:nvSpPr>
          <p:cNvPr id="1310" name="Google Shape;1310;p153"/>
          <p:cNvSpPr txBox="1"/>
          <p:nvPr/>
        </p:nvSpPr>
        <p:spPr>
          <a:xfrm>
            <a:off x="1520825" y="2276475"/>
            <a:ext cx="6137275" cy="828675"/>
          </a:xfrm>
          <a:prstGeom prst="rect">
            <a:avLst/>
          </a:prstGeom>
          <a:solidFill>
            <a:schemeClr val="lt1">
              <a:alpha val="39607"/>
            </a:schemeClr>
          </a:solidFill>
          <a:ln cap="flat" cmpd="sng" w="9525">
            <a:solidFill>
              <a:srgbClr val="CCE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SqlTransaction trans 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dbConnection.BeginTransaction();</a:t>
            </a:r>
            <a:endParaRPr/>
          </a:p>
        </p:txBody>
      </p:sp>
      <p:sp>
        <p:nvSpPr>
          <p:cNvPr id="1311" name="Google Shape;1311;p153"/>
          <p:cNvSpPr txBox="1"/>
          <p:nvPr/>
        </p:nvSpPr>
        <p:spPr>
          <a:xfrm>
            <a:off x="1528762" y="4116387"/>
            <a:ext cx="6137275" cy="523875"/>
          </a:xfrm>
          <a:prstGeom prst="rect">
            <a:avLst/>
          </a:prstGeom>
          <a:solidFill>
            <a:schemeClr val="lt1">
              <a:alpha val="39607"/>
            </a:schemeClr>
          </a:solidFill>
          <a:ln cap="flat" cmpd="sng" w="9525">
            <a:solidFill>
              <a:srgbClr val="CCE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command.Transaction = trans;</a:t>
            </a:r>
            <a:endParaRPr/>
          </a:p>
        </p:txBody>
      </p:sp>
      <p:sp>
        <p:nvSpPr>
          <p:cNvPr id="1312" name="Google Shape;1312;p153"/>
          <p:cNvSpPr txBox="1"/>
          <p:nvPr/>
        </p:nvSpPr>
        <p:spPr>
          <a:xfrm>
            <a:off x="1528762" y="5649912"/>
            <a:ext cx="6137275" cy="889000"/>
          </a:xfrm>
          <a:prstGeom prst="rect">
            <a:avLst/>
          </a:prstGeom>
          <a:solidFill>
            <a:schemeClr val="lt1">
              <a:alpha val="39607"/>
            </a:schemeClr>
          </a:solidFill>
          <a:ln cap="flat" cmpd="sng" w="9525">
            <a:solidFill>
              <a:srgbClr val="CCE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trans.Commit();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trans.Rollback();</a:t>
            </a:r>
            <a:endParaRPr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154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Използване на транзакции</a:t>
            </a:r>
            <a:endParaRPr/>
          </a:p>
        </p:txBody>
      </p:sp>
      <p:sp>
        <p:nvSpPr>
          <p:cNvPr id="1318" name="Google Shape;1318;p154"/>
          <p:cNvSpPr txBox="1"/>
          <p:nvPr>
            <p:ph idx="1" type="body"/>
          </p:nvPr>
        </p:nvSpPr>
        <p:spPr>
          <a:xfrm>
            <a:off x="381000" y="1181100"/>
            <a:ext cx="8386762" cy="5349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Noto Sans Symbols"/>
              <a:buChar char="◆"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Нивото на изолация се дефинира с енумерацията </a:t>
            </a:r>
            <a:r>
              <a:rPr b="1" i="0" lang="en-US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IsolationLevel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Noto Sans Symbols"/>
              <a:buChar char="◆"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Нива на изолация на </a:t>
            </a:r>
            <a:r>
              <a:rPr b="1" i="0" lang="en-US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SqlTransaction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60374" lvl="1" marL="1027112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ReadUncommited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ReadCommited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RepeatableRead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Serializable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Unspecified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Noto Sans Symbols"/>
              <a:buChar char="◆"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endParaRPr/>
          </a:p>
        </p:txBody>
      </p:sp>
      <p:sp>
        <p:nvSpPr>
          <p:cNvPr id="1319" name="Google Shape;1319;p154"/>
          <p:cNvSpPr txBox="1"/>
          <p:nvPr/>
        </p:nvSpPr>
        <p:spPr>
          <a:xfrm>
            <a:off x="620712" y="5697537"/>
            <a:ext cx="7951787" cy="828675"/>
          </a:xfrm>
          <a:prstGeom prst="rect">
            <a:avLst/>
          </a:prstGeom>
          <a:solidFill>
            <a:schemeClr val="lt1">
              <a:alpha val="39607"/>
            </a:schemeClr>
          </a:solidFill>
          <a:ln cap="flat" cmpd="sng" w="9525">
            <a:solidFill>
              <a:srgbClr val="CCE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SqlTransaction trans = dbConnection.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BeginTransaction(IsolationLevel.Serializable);</a:t>
            </a:r>
            <a:endParaRPr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155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b="1" i="0" lang="en-US" sz="5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Демонстрация #14</a:t>
            </a:r>
            <a:endParaRPr/>
          </a:p>
        </p:txBody>
      </p:sp>
      <p:sp>
        <p:nvSpPr>
          <p:cNvPr id="1325" name="Google Shape;1325;p155"/>
          <p:cNvSpPr txBox="1"/>
          <p:nvPr>
            <p:ph idx="1" type="body"/>
          </p:nvPr>
        </p:nvSpPr>
        <p:spPr>
          <a:xfrm>
            <a:off x="381000" y="1250950"/>
            <a:ext cx="8413750" cy="528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Транзакции с ADO.NET</a:t>
            </a:r>
            <a:endParaRPr/>
          </a:p>
        </p:txBody>
      </p:sp>
      <p:pic>
        <p:nvPicPr>
          <p:cNvPr id="1326" name="Google Shape;1326;p1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0762" y="1952625"/>
            <a:ext cx="6405562" cy="4583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7" name="Google Shape;1327;p1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68912" y="3738562"/>
            <a:ext cx="2819400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156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Връзка с други бази от данни</a:t>
            </a:r>
            <a:endParaRPr/>
          </a:p>
        </p:txBody>
      </p:sp>
      <p:sp>
        <p:nvSpPr>
          <p:cNvPr id="1333" name="Google Shape;1333;p156"/>
          <p:cNvSpPr txBox="1"/>
          <p:nvPr>
            <p:ph idx="1" type="body"/>
          </p:nvPr>
        </p:nvSpPr>
        <p:spPr>
          <a:xfrm>
            <a:off x="381000" y="1100137"/>
            <a:ext cx="8385175" cy="543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Noto Sans Symbols"/>
              <a:buChar char="◆"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ADO.NET поддържа връзка с различни бази от данни (освен SQL Server) чрез съответни Data Providers:</a:t>
            </a:r>
            <a:endParaRPr/>
          </a:p>
          <a:p>
            <a:pPr indent="-460374" lvl="1" marL="1027112" marR="0" rtl="0" algn="l">
              <a:lnSpc>
                <a:spcPct val="85000"/>
              </a:lnSpc>
              <a:spcBef>
                <a:spcPts val="728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OLE DB – поддържа се стандартно</a:t>
            </a:r>
            <a:endParaRPr/>
          </a:p>
          <a:p>
            <a:pPr indent="-460374" lvl="1" marL="1027112" marR="0" rtl="0" algn="l">
              <a:lnSpc>
                <a:spcPct val="85000"/>
              </a:lnSpc>
              <a:spcBef>
                <a:spcPts val="728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Oracle – поддържа се стандартно</a:t>
            </a:r>
            <a:endParaRPr/>
          </a:p>
          <a:p>
            <a:pPr indent="-460374" lvl="1" marL="1027112" marR="0" rtl="0" algn="l">
              <a:lnSpc>
                <a:spcPct val="85000"/>
              </a:lnSpc>
              <a:spcBef>
                <a:spcPts val="728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MySQL – инсталира се допълнително</a:t>
            </a:r>
            <a:endParaRPr/>
          </a:p>
          <a:p>
            <a:pPr indent="-460374" lvl="1" marL="1027112" marR="0" rtl="0" algn="l">
              <a:lnSpc>
                <a:spcPct val="85000"/>
              </a:lnSpc>
              <a:spcBef>
                <a:spcPts val="728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PostgreSQL – инсталира се допълнително</a:t>
            </a:r>
            <a:endParaRPr/>
          </a:p>
          <a:p>
            <a:pPr indent="-565150" lvl="0" marL="565150" marR="0" rtl="0" algn="l">
              <a:lnSpc>
                <a:spcPct val="85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Noto Sans Symbols"/>
              <a:buChar char="◆"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Реализирани са интерфейсите:</a:t>
            </a:r>
            <a:endParaRPr/>
          </a:p>
          <a:p>
            <a:pPr indent="-460374" lvl="1" marL="1027112" marR="0" rtl="0" algn="l">
              <a:lnSpc>
                <a:spcPct val="85000"/>
              </a:lnSpc>
              <a:spcBef>
                <a:spcPts val="728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IDbConnection</a:t>
            </a:r>
            <a:endParaRPr/>
          </a:p>
          <a:p>
            <a:pPr indent="-460374" lvl="1" marL="1027112" marR="0" rtl="0" algn="l">
              <a:lnSpc>
                <a:spcPct val="85000"/>
              </a:lnSpc>
              <a:spcBef>
                <a:spcPts val="728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IDbCommand</a:t>
            </a: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IDataParameter</a:t>
            </a:r>
            <a:endParaRPr/>
          </a:p>
          <a:p>
            <a:pPr indent="-460374" lvl="1" marL="1027112" marR="0" rtl="0" algn="l">
              <a:lnSpc>
                <a:spcPct val="85000"/>
              </a:lnSpc>
              <a:spcBef>
                <a:spcPts val="728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IDataReader</a:t>
            </a:r>
            <a:endParaRPr/>
          </a:p>
          <a:p>
            <a:pPr indent="-460374" lvl="1" marL="1027112" marR="0" rtl="0" algn="l">
              <a:lnSpc>
                <a:spcPct val="85000"/>
              </a:lnSpc>
              <a:spcBef>
                <a:spcPts val="728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IDbDataAdapter</a:t>
            </a:r>
            <a:endParaRPr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157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OLE DB Data Provider</a:t>
            </a:r>
            <a:endParaRPr/>
          </a:p>
        </p:txBody>
      </p:sp>
      <p:sp>
        <p:nvSpPr>
          <p:cNvPr id="1339" name="Google Shape;1339;p157"/>
          <p:cNvSpPr txBox="1"/>
          <p:nvPr>
            <p:ph idx="1" type="body"/>
          </p:nvPr>
        </p:nvSpPr>
        <p:spPr>
          <a:xfrm>
            <a:off x="381000" y="1155700"/>
            <a:ext cx="8399462" cy="537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◆"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OleDbConnection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осъществява връзка с OLE DB източник на данни</a:t>
            </a:r>
            <a:endParaRPr/>
          </a:p>
          <a:p>
            <a:pPr indent="-431800" lvl="0" marL="565150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565150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5150" lvl="0" marL="565150" marR="0" rtl="0" algn="l">
              <a:lnSpc>
                <a:spcPct val="90000"/>
              </a:lnSpc>
              <a:spcBef>
                <a:spcPts val="196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◆"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OleDbCommand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изпълнява SQL команди върху OLE DB връзка към база данни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◆"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OleDbParameter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параметър на команда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◆"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OleDbDataReader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за извличане на данни от </a:t>
            </a: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команда, изпълнена през OLE DB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◆"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OleDbDataAdapter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обменя данни между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DataSet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обекти и OLE DB база данни</a:t>
            </a:r>
            <a:endParaRPr/>
          </a:p>
        </p:txBody>
      </p:sp>
      <p:sp>
        <p:nvSpPr>
          <p:cNvPr id="1340" name="Google Shape;1340;p157"/>
          <p:cNvSpPr txBox="1"/>
          <p:nvPr/>
        </p:nvSpPr>
        <p:spPr>
          <a:xfrm>
            <a:off x="820737" y="2109787"/>
            <a:ext cx="7567612" cy="1042987"/>
          </a:xfrm>
          <a:prstGeom prst="rect">
            <a:avLst/>
          </a:prstGeom>
          <a:solidFill>
            <a:schemeClr val="lt1">
              <a:alpha val="39607"/>
            </a:schemeClr>
          </a:solidFill>
          <a:ln cap="flat" cmpd="sng" w="9525">
            <a:solidFill>
              <a:srgbClr val="CCE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OleDbConnection dbConn = new OleDbConnection(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@"Provider=Microsoft.Jet.OLEDB.4.0;Data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Source=C:\MyDB.mdb;Persist Security Info=False");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Множественост на връзките</a:t>
            </a:r>
            <a:endParaRPr/>
          </a:p>
        </p:txBody>
      </p:sp>
      <p:graphicFrame>
        <p:nvGraphicFramePr>
          <p:cNvPr id="254" name="Google Shape;254;p23"/>
          <p:cNvGraphicFramePr/>
          <p:nvPr/>
        </p:nvGraphicFramePr>
        <p:xfrm>
          <a:off x="817562" y="3838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{262DDC77-7E7F-45EF-95C9-56462A5036C2}</a:tableStyleId>
              </a:tblPr>
              <a:tblGrid>
                <a:gridCol w="527050"/>
                <a:gridCol w="1598600"/>
                <a:gridCol w="1857375"/>
              </a:tblGrid>
              <a:tr h="482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popul_id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София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Пловдив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Мюнхен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Берлин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Москва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5" name="Google Shape;255;p23"/>
          <p:cNvSpPr txBox="1"/>
          <p:nvPr>
            <p:ph idx="1" type="body"/>
          </p:nvPr>
        </p:nvSpPr>
        <p:spPr>
          <a:xfrm>
            <a:off x="381000" y="1414462"/>
            <a:ext cx="8386762" cy="511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Връзка 1 x 1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запис от едната таблица съответства на точно 1 запис от другата таблица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Рядко се използва – няма смисъл</a:t>
            </a:r>
            <a:endParaRPr/>
          </a:p>
        </p:txBody>
      </p:sp>
      <p:sp>
        <p:nvSpPr>
          <p:cNvPr id="256" name="Google Shape;256;p23"/>
          <p:cNvSpPr txBox="1"/>
          <p:nvPr/>
        </p:nvSpPr>
        <p:spPr>
          <a:xfrm>
            <a:off x="2262187" y="3367087"/>
            <a:ext cx="914400" cy="420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TOWN</a:t>
            </a:r>
            <a:endParaRPr/>
          </a:p>
        </p:txBody>
      </p:sp>
      <p:graphicFrame>
        <p:nvGraphicFramePr>
          <p:cNvPr id="257" name="Google Shape;257;p23"/>
          <p:cNvGraphicFramePr/>
          <p:nvPr/>
        </p:nvGraphicFramePr>
        <p:xfrm>
          <a:off x="5484812" y="38369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{262DDC77-7E7F-45EF-95C9-56462A5036C2}</a:tableStyleId>
              </a:tblPr>
              <a:tblGrid>
                <a:gridCol w="815975"/>
                <a:gridCol w="2032000"/>
              </a:tblGrid>
              <a:tr h="482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population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1 177 000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720 000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1 260 000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3 400 000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11 800 000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58" name="Google Shape;258;p23"/>
          <p:cNvCxnSpPr/>
          <p:nvPr/>
        </p:nvCxnSpPr>
        <p:spPr>
          <a:xfrm>
            <a:off x="4568825" y="6235700"/>
            <a:ext cx="1130300" cy="952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  <p:cxnSp>
        <p:nvCxnSpPr>
          <p:cNvPr id="259" name="Google Shape;259;p23"/>
          <p:cNvCxnSpPr/>
          <p:nvPr/>
        </p:nvCxnSpPr>
        <p:spPr>
          <a:xfrm>
            <a:off x="4576762" y="5800725"/>
            <a:ext cx="1130300" cy="952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  <p:cxnSp>
        <p:nvCxnSpPr>
          <p:cNvPr id="260" name="Google Shape;260;p23"/>
          <p:cNvCxnSpPr/>
          <p:nvPr/>
        </p:nvCxnSpPr>
        <p:spPr>
          <a:xfrm>
            <a:off x="4576762" y="5372100"/>
            <a:ext cx="1130300" cy="952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  <p:cxnSp>
        <p:nvCxnSpPr>
          <p:cNvPr id="261" name="Google Shape;261;p23"/>
          <p:cNvCxnSpPr/>
          <p:nvPr/>
        </p:nvCxnSpPr>
        <p:spPr>
          <a:xfrm>
            <a:off x="4576762" y="4957762"/>
            <a:ext cx="1130300" cy="952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  <p:cxnSp>
        <p:nvCxnSpPr>
          <p:cNvPr id="262" name="Google Shape;262;p23"/>
          <p:cNvCxnSpPr/>
          <p:nvPr/>
        </p:nvCxnSpPr>
        <p:spPr>
          <a:xfrm>
            <a:off x="4576762" y="4529137"/>
            <a:ext cx="1130300" cy="952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  <p:sp>
        <p:nvSpPr>
          <p:cNvPr id="263" name="Google Shape;263;p23"/>
          <p:cNvSpPr txBox="1"/>
          <p:nvPr/>
        </p:nvSpPr>
        <p:spPr>
          <a:xfrm>
            <a:off x="5946775" y="3411537"/>
            <a:ext cx="2009775" cy="420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POPULATION</a:t>
            </a:r>
            <a:endParaRPr/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p158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Връзка с OLE DB – пример</a:t>
            </a:r>
            <a:endParaRPr/>
          </a:p>
        </p:txBody>
      </p:sp>
      <p:sp>
        <p:nvSpPr>
          <p:cNvPr id="1346" name="Google Shape;1346;p158"/>
          <p:cNvSpPr txBox="1"/>
          <p:nvPr>
            <p:ph idx="1" type="body"/>
          </p:nvPr>
        </p:nvSpPr>
        <p:spPr>
          <a:xfrm>
            <a:off x="381000" y="1141412"/>
            <a:ext cx="8386762" cy="5389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Noto Sans Symbols"/>
              <a:buChar char="◆"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Имаме база данни </a:t>
            </a:r>
            <a:r>
              <a:rPr b="1" i="0" lang="en-US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C:\Library.mdb</a:t>
            </a: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създадена с MS Access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Noto Sans Symbols"/>
              <a:buChar char="◆"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нея има таблица </a:t>
            </a:r>
            <a:r>
              <a:rPr b="1" i="0" lang="en-US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Noto Sans Symbols"/>
              <a:buChar char="◆"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Използваме "Microsoft Jet 4.0 Provider" за връзка от ADO.NET през OLE DB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Noto Sans Symbols"/>
              <a:buChar char="◆"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Създаваме Connection String чрез </a:t>
            </a:r>
            <a:r>
              <a:rPr b="1" i="0" lang="en-US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OleDbConnection</a:t>
            </a: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компонентата от Toolbox-a на VS.NET:</a:t>
            </a:r>
            <a:endParaRPr/>
          </a:p>
        </p:txBody>
      </p:sp>
      <p:pic>
        <p:nvPicPr>
          <p:cNvPr id="1347" name="Google Shape;1347;p1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30925" y="1811337"/>
            <a:ext cx="2457450" cy="1328737"/>
          </a:xfrm>
          <a:prstGeom prst="rect">
            <a:avLst/>
          </a:prstGeom>
          <a:noFill/>
          <a:ln>
            <a:noFill/>
          </a:ln>
        </p:spPr>
      </p:pic>
      <p:sp>
        <p:nvSpPr>
          <p:cNvPr id="1348" name="Google Shape;1348;p158"/>
          <p:cNvSpPr txBox="1"/>
          <p:nvPr/>
        </p:nvSpPr>
        <p:spPr>
          <a:xfrm>
            <a:off x="820737" y="5573712"/>
            <a:ext cx="7635875" cy="828675"/>
          </a:xfrm>
          <a:prstGeom prst="rect">
            <a:avLst/>
          </a:prstGeom>
          <a:solidFill>
            <a:schemeClr val="lt1">
              <a:alpha val="39607"/>
            </a:schemeClr>
          </a:solidFill>
          <a:ln cap="flat" cmpd="sng" w="9525">
            <a:solidFill>
              <a:srgbClr val="CCE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Provider=Microsoft.Jet.OLEDB.4.0;Data Source= C:\Library.mdb;Persist Security Info=False</a:t>
            </a:r>
            <a:endParaRPr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159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Връзка с OLE DB – пример</a:t>
            </a:r>
            <a:endParaRPr/>
          </a:p>
        </p:txBody>
      </p:sp>
      <p:sp>
        <p:nvSpPr>
          <p:cNvPr id="1354" name="Google Shape;1354;p159"/>
          <p:cNvSpPr txBox="1"/>
          <p:nvPr/>
        </p:nvSpPr>
        <p:spPr>
          <a:xfrm>
            <a:off x="398462" y="1182687"/>
            <a:ext cx="8374062" cy="5329237"/>
          </a:xfrm>
          <a:prstGeom prst="rect">
            <a:avLst/>
          </a:prstGeom>
          <a:solidFill>
            <a:schemeClr val="lt1">
              <a:alpha val="39607"/>
            </a:schemeClr>
          </a:solidFill>
          <a:ln cap="flat" cmpd="sng" w="9525">
            <a:solidFill>
              <a:srgbClr val="CCE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OleDbConnection dbConn = new OleDbConnection(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@"Provider=Microsoft.Jet.OLEDB.4.0;Data Source" +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@"=C:\Library.mdb;Persist Security Info=False");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dbConn.Open();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OleDbCommand cmd = new OleDbCommand(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"INSERT INTO Users ([username], [password]) " +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"VALUES (@user, @pass)", dbConn);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cmd.Parameters.Add("@user",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OleDbType.VarChar).Value = "new user name";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cmd.Parameters.Add("@pass",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OleDbType.VarChar).Value = "secret password";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affected = cmd.ExecuteNonQuery();</a:t>
            </a:r>
            <a:b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Console.WriteLine("{0} records were inserted",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affected);</a:t>
            </a:r>
            <a:endParaRPr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160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b="1" i="0" lang="en-US" sz="5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Демонстрация #15</a:t>
            </a:r>
            <a:endParaRPr/>
          </a:p>
        </p:txBody>
      </p:sp>
      <p:sp>
        <p:nvSpPr>
          <p:cNvPr id="1360" name="Google Shape;1360;p160"/>
          <p:cNvSpPr txBox="1"/>
          <p:nvPr>
            <p:ph idx="1" type="body"/>
          </p:nvPr>
        </p:nvSpPr>
        <p:spPr>
          <a:xfrm>
            <a:off x="381000" y="1236662"/>
            <a:ext cx="8386762" cy="529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Връзка с MS Access през OLE DB</a:t>
            </a:r>
            <a:endParaRPr/>
          </a:p>
        </p:txBody>
      </p:sp>
      <p:pic>
        <p:nvPicPr>
          <p:cNvPr id="1361" name="Google Shape;1361;p1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0875" y="1830387"/>
            <a:ext cx="6575425" cy="473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2" name="Google Shape;1362;p1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00725" y="2127250"/>
            <a:ext cx="2457450" cy="1328737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1363" name="Google Shape;1363;p16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29037" y="4632325"/>
            <a:ext cx="4914900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161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Правилна работа с дати</a:t>
            </a:r>
            <a:endParaRPr/>
          </a:p>
        </p:txBody>
      </p:sp>
      <p:sp>
        <p:nvSpPr>
          <p:cNvPr id="1369" name="Google Shape;1369;p161"/>
          <p:cNvSpPr txBox="1"/>
          <p:nvPr>
            <p:ph idx="1" type="body"/>
          </p:nvPr>
        </p:nvSpPr>
        <p:spPr>
          <a:xfrm>
            <a:off x="381000" y="1185862"/>
            <a:ext cx="8382000" cy="534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Препоръки: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Noto Sans Symbols"/>
              <a:buChar char="❖"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Използвайте вградените типове на базата данни, с която работите, а не стринг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Noto Sans Symbols"/>
              <a:buChar char="❖"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Някои бази от данни поддържат повече от един тип за дати</a:t>
            </a:r>
            <a:endParaRPr/>
          </a:p>
          <a:p>
            <a:pPr indent="-430212" lvl="2" marL="14589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MS SQL Server 2000 има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datetime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(8 байта) и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smalldatetime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(4 байта)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Noto Sans Symbols"/>
              <a:buChar char="❖"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 работа с данни от тип дата, използвайте стринг само за визуализация към потребителя</a:t>
            </a:r>
            <a:endParaRPr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73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p162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Правилна работа с дати</a:t>
            </a:r>
            <a:endParaRPr/>
          </a:p>
        </p:txBody>
      </p:sp>
      <p:sp>
        <p:nvSpPr>
          <p:cNvPr id="1375" name="Google Shape;1375;p162"/>
          <p:cNvSpPr txBox="1"/>
          <p:nvPr>
            <p:ph idx="1" type="body"/>
          </p:nvPr>
        </p:nvSpPr>
        <p:spPr>
          <a:xfrm>
            <a:off x="381000" y="1414462"/>
            <a:ext cx="7772400" cy="511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75"/>
              <a:buFont typeface="Noto Sans Symbols"/>
              <a:buChar char="◆"/>
            </a:pPr>
            <a:r>
              <a:rPr b="1" i="0" lang="en-US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Използвайте </a:t>
            </a:r>
            <a:r>
              <a:rPr b="1" i="0" lang="en-US" sz="2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System.DateTime</a:t>
            </a:r>
            <a:r>
              <a:rPr b="1" i="0" lang="en-US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структурата за работа с дати в .NET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870"/>
              </a:spcBef>
              <a:spcAft>
                <a:spcPts val="0"/>
              </a:spcAft>
              <a:buClr>
                <a:schemeClr val="dk2"/>
              </a:buClr>
              <a:buSzPts val="2175"/>
              <a:buFont typeface="Noto Sans Symbols"/>
              <a:buChar char="◆"/>
            </a:pPr>
            <a:r>
              <a:rPr b="1" i="0" lang="en-US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Използвайте параметрични заявки за предаване на дати към базата данни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870"/>
              </a:spcBef>
              <a:spcAft>
                <a:spcPts val="0"/>
              </a:spcAft>
              <a:buClr>
                <a:schemeClr val="dk2"/>
              </a:buClr>
              <a:buSzPts val="2175"/>
              <a:buFont typeface="Noto Sans Symbols"/>
              <a:buChar char="◆"/>
            </a:pPr>
            <a:r>
              <a:rPr b="1" i="0" lang="en-US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 нужда от конвертиране предавайте </a:t>
            </a:r>
            <a:r>
              <a:rPr b="1" i="0" lang="en-US" sz="2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IFormatProvider</a:t>
            </a:r>
            <a:r>
              <a:rPr b="1" i="0" lang="en-US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за дефиниране на правилата за конвертиране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870"/>
              </a:spcBef>
              <a:spcAft>
                <a:spcPts val="0"/>
              </a:spcAft>
              <a:buClr>
                <a:schemeClr val="dk2"/>
              </a:buClr>
              <a:buSzPts val="2175"/>
              <a:buFont typeface="Noto Sans Symbols"/>
              <a:buChar char="◆"/>
            </a:pPr>
            <a:r>
              <a:rPr b="1" i="0" lang="en-US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 необходимост използвайте неутрални културни настройки: </a:t>
            </a:r>
            <a:r>
              <a:rPr b="1" i="0" lang="en-US" sz="2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CultureInfo.InvariantCulture</a:t>
            </a:r>
            <a:endParaRPr/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p163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Работа с дати – пример</a:t>
            </a:r>
            <a:endParaRPr/>
          </a:p>
        </p:txBody>
      </p:sp>
      <p:sp>
        <p:nvSpPr>
          <p:cNvPr id="1381" name="Google Shape;1381;p163"/>
          <p:cNvSpPr txBox="1"/>
          <p:nvPr/>
        </p:nvSpPr>
        <p:spPr>
          <a:xfrm>
            <a:off x="398462" y="1246187"/>
            <a:ext cx="8374062" cy="5165725"/>
          </a:xfrm>
          <a:prstGeom prst="rect">
            <a:avLst/>
          </a:prstGeom>
          <a:solidFill>
            <a:schemeClr val="lt1">
              <a:alpha val="39607"/>
            </a:schemeClr>
          </a:solidFill>
          <a:ln cap="flat" cmpd="sng" w="9525">
            <a:solidFill>
              <a:srgbClr val="CCE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sp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Messages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MsgId int identity not null primary key,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MsgText nvarchar(1000),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MsgDate datetime </a:t>
            </a:r>
            <a:r>
              <a:rPr b="1" i="1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–- Don’t use varchar for dates!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AddMsg(string aText, DateTime aDate)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SqlCommand cmdInsertMsg = new SqlCommand(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"INSERT INTO Messages(MsgText, MsgDate) " +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"VALUES (@MsgText, @MsgDate)", mDbCon);</a:t>
            </a:r>
            <a:endParaRPr/>
          </a:p>
          <a:p>
            <a:pPr indent="0" lvl="0" marL="0" marR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1" i="1" sz="20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1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(примерът продължава)</a:t>
            </a:r>
            <a:endParaRPr/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164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Работа с дати – пример</a:t>
            </a:r>
            <a:endParaRPr/>
          </a:p>
        </p:txBody>
      </p:sp>
      <p:sp>
        <p:nvSpPr>
          <p:cNvPr id="1387" name="Google Shape;1387;p164"/>
          <p:cNvSpPr txBox="1"/>
          <p:nvPr/>
        </p:nvSpPr>
        <p:spPr>
          <a:xfrm>
            <a:off x="398462" y="1246187"/>
            <a:ext cx="8374062" cy="4429125"/>
          </a:xfrm>
          <a:prstGeom prst="rect">
            <a:avLst/>
          </a:prstGeom>
          <a:solidFill>
            <a:schemeClr val="lt1">
              <a:alpha val="39607"/>
            </a:schemeClr>
          </a:solidFill>
          <a:ln cap="flat" cmpd="sng" w="9525">
            <a:solidFill>
              <a:srgbClr val="CCE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SqlParameter paramMsgText = new SqlParameter(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"@MsgText", SqlDbType.NVarChar);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paramMsgText.Value = aText;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cmdInsertMsg.Parameters.Add(paramMsgText);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SqlParameter paramMsgDate = new SqlParameter(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"@MsgDate", SqlDbType.DateTime);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paramMsgDate.Value = aDate;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cmdInsertMsg.Parameters.Add(paramMsgDate);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cmdInsertMsg.ExecuteNonQuery();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165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Демонстрация #16</a:t>
            </a:r>
            <a:endParaRPr/>
          </a:p>
        </p:txBody>
      </p:sp>
      <p:sp>
        <p:nvSpPr>
          <p:cNvPr id="1393" name="Google Shape;1393;p165"/>
          <p:cNvSpPr txBox="1"/>
          <p:nvPr>
            <p:ph idx="1" type="body"/>
          </p:nvPr>
        </p:nvSpPr>
        <p:spPr>
          <a:xfrm>
            <a:off x="381000" y="1128712"/>
            <a:ext cx="8382000" cy="53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Работа с дати в MS SQL Server</a:t>
            </a:r>
            <a:endParaRPr/>
          </a:p>
        </p:txBody>
      </p:sp>
      <p:pic>
        <p:nvPicPr>
          <p:cNvPr id="1394" name="Google Shape;1394;p1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8487" y="1814512"/>
            <a:ext cx="6575425" cy="473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5" name="Google Shape;1395;p1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65637" y="2451100"/>
            <a:ext cx="4152900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p166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Работа с картинки в БД</a:t>
            </a:r>
            <a:endParaRPr/>
          </a:p>
        </p:txBody>
      </p:sp>
      <p:sp>
        <p:nvSpPr>
          <p:cNvPr id="1401" name="Google Shape;1401;p166"/>
          <p:cNvSpPr txBox="1"/>
          <p:nvPr>
            <p:ph idx="1" type="body"/>
          </p:nvPr>
        </p:nvSpPr>
        <p:spPr>
          <a:xfrm>
            <a:off x="381000" y="1155700"/>
            <a:ext cx="8386762" cy="537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 записването на графични изображения в бази от данни се използват бинарни полета: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тип "image" в MS SQL Server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тип "blob" в Oracle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тип "OLE Object" в MS Access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 обемни файлове трябва да се използва работа с потоци</a:t>
            </a:r>
            <a:endParaRPr/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5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p167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b="1" i="0" lang="en-US" sz="5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Демонстрация #22</a:t>
            </a:r>
            <a:endParaRPr/>
          </a:p>
        </p:txBody>
      </p:sp>
      <p:sp>
        <p:nvSpPr>
          <p:cNvPr id="1407" name="Google Shape;1407;p167"/>
          <p:cNvSpPr txBox="1"/>
          <p:nvPr>
            <p:ph idx="1" type="body"/>
          </p:nvPr>
        </p:nvSpPr>
        <p:spPr>
          <a:xfrm>
            <a:off x="381000" y="1176337"/>
            <a:ext cx="8428037" cy="511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Съхранение на графични изображения в база от данни</a:t>
            </a:r>
            <a:endParaRPr/>
          </a:p>
        </p:txBody>
      </p:sp>
      <p:pic>
        <p:nvPicPr>
          <p:cNvPr id="1408" name="Google Shape;1408;p1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0875" y="2251075"/>
            <a:ext cx="5956300" cy="428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9" name="Google Shape;1409;p16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29087" y="2514600"/>
            <a:ext cx="4438650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Множественост на връзките</a:t>
            </a:r>
            <a:endParaRPr/>
          </a:p>
        </p:txBody>
      </p:sp>
      <p:sp>
        <p:nvSpPr>
          <p:cNvPr id="269" name="Google Shape;269;p24"/>
          <p:cNvSpPr txBox="1"/>
          <p:nvPr>
            <p:ph idx="1" type="body"/>
          </p:nvPr>
        </p:nvSpPr>
        <p:spPr>
          <a:xfrm>
            <a:off x="381000" y="1414462"/>
            <a:ext cx="8399462" cy="511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Връзка 1 x много (или много x 1)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запис от първата таблица съответства на много записи от втората таблица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Използва се много често</a:t>
            </a:r>
            <a:endParaRPr/>
          </a:p>
        </p:txBody>
      </p:sp>
      <p:graphicFrame>
        <p:nvGraphicFramePr>
          <p:cNvPr id="270" name="Google Shape;270;p24"/>
          <p:cNvGraphicFramePr/>
          <p:nvPr/>
        </p:nvGraphicFramePr>
        <p:xfrm>
          <a:off x="768350" y="377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{262DDC77-7E7F-45EF-95C9-56462A5036C2}</a:tableStyleId>
              </a:tblPr>
              <a:tblGrid>
                <a:gridCol w="582600"/>
                <a:gridCol w="1624000"/>
                <a:gridCol w="2047875"/>
              </a:tblGrid>
              <a:tr h="482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country_id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София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Пловдив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Мюнхен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Берлин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Москва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1" name="Google Shape;271;p24"/>
          <p:cNvGraphicFramePr/>
          <p:nvPr/>
        </p:nvGraphicFramePr>
        <p:xfrm>
          <a:off x="5983287" y="434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{262DDC77-7E7F-45EF-95C9-56462A5036C2}</a:tableStyleId>
              </a:tblPr>
              <a:tblGrid>
                <a:gridCol w="1128700"/>
                <a:gridCol w="2681275"/>
              </a:tblGrid>
              <a:tr h="47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България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Германия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Русия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2" name="Google Shape;272;p24"/>
          <p:cNvSpPr txBox="1"/>
          <p:nvPr/>
        </p:nvSpPr>
        <p:spPr>
          <a:xfrm>
            <a:off x="2312987" y="3332162"/>
            <a:ext cx="914400" cy="420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TOWN</a:t>
            </a:r>
            <a:endParaRPr/>
          </a:p>
        </p:txBody>
      </p:sp>
      <p:sp>
        <p:nvSpPr>
          <p:cNvPr id="273" name="Google Shape;273;p24"/>
          <p:cNvSpPr txBox="1"/>
          <p:nvPr/>
        </p:nvSpPr>
        <p:spPr>
          <a:xfrm>
            <a:off x="6505575" y="3903662"/>
            <a:ext cx="1462087" cy="420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endParaRPr/>
          </a:p>
        </p:txBody>
      </p:sp>
      <p:cxnSp>
        <p:nvCxnSpPr>
          <p:cNvPr id="274" name="Google Shape;274;p24"/>
          <p:cNvCxnSpPr/>
          <p:nvPr/>
        </p:nvCxnSpPr>
        <p:spPr>
          <a:xfrm>
            <a:off x="4837112" y="4464050"/>
            <a:ext cx="1331912" cy="49212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  <p:cxnSp>
        <p:nvCxnSpPr>
          <p:cNvPr id="275" name="Google Shape;275;p24"/>
          <p:cNvCxnSpPr/>
          <p:nvPr/>
        </p:nvCxnSpPr>
        <p:spPr>
          <a:xfrm>
            <a:off x="4833937" y="4903787"/>
            <a:ext cx="1323975" cy="18891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  <p:cxnSp>
        <p:nvCxnSpPr>
          <p:cNvPr id="276" name="Google Shape;276;p24"/>
          <p:cNvCxnSpPr/>
          <p:nvPr/>
        </p:nvCxnSpPr>
        <p:spPr>
          <a:xfrm>
            <a:off x="4835525" y="5324475"/>
            <a:ext cx="1311275" cy="6191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  <p:cxnSp>
        <p:nvCxnSpPr>
          <p:cNvPr id="277" name="Google Shape;277;p24"/>
          <p:cNvCxnSpPr/>
          <p:nvPr/>
        </p:nvCxnSpPr>
        <p:spPr>
          <a:xfrm flipH="1" rot="10800000">
            <a:off x="4824412" y="5502275"/>
            <a:ext cx="1323975" cy="25558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  <p:cxnSp>
        <p:nvCxnSpPr>
          <p:cNvPr id="278" name="Google Shape;278;p24"/>
          <p:cNvCxnSpPr/>
          <p:nvPr/>
        </p:nvCxnSpPr>
        <p:spPr>
          <a:xfrm flipH="1" rot="10800000">
            <a:off x="4826000" y="5859462"/>
            <a:ext cx="1349375" cy="33178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168"/>
          <p:cNvSpPr txBox="1"/>
          <p:nvPr>
            <p:ph idx="4294967295"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ADO.NET в несвързана среда</a:t>
            </a:r>
            <a:endParaRPr/>
          </a:p>
        </p:txBody>
      </p:sp>
      <p:sp>
        <p:nvSpPr>
          <p:cNvPr id="1415" name="Google Shape;1415;p168"/>
          <p:cNvSpPr txBox="1"/>
          <p:nvPr>
            <p:ph idx="4294967295" type="body"/>
          </p:nvPr>
        </p:nvSpPr>
        <p:spPr>
          <a:xfrm>
            <a:off x="381000" y="1357312"/>
            <a:ext cx="5365750" cy="511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◆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Данните се кешират в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DataSet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обект и връзката се преустановява</a:t>
            </a:r>
            <a:endParaRPr/>
          </a:p>
          <a:p>
            <a:pPr indent="-460374" lvl="1" marL="1027112" marR="0" rtl="0" algn="l">
              <a:lnSpc>
                <a:spcPct val="85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AutoNum type="arabi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Отваряне на връзка (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SqlConnection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460374" lvl="1" marL="1027112" marR="0" rtl="0" algn="l">
              <a:lnSpc>
                <a:spcPct val="85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AutoNum type="arabi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Пълнене на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DataSet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(чрез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SqlDataAdapter)</a:t>
            </a:r>
            <a:endParaRPr/>
          </a:p>
          <a:p>
            <a:pPr indent="-460374" lvl="1" marL="1027112" marR="0" rtl="0" algn="l">
              <a:lnSpc>
                <a:spcPct val="85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AutoNum type="arabi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Затваряне на връзката</a:t>
            </a:r>
            <a:endParaRPr/>
          </a:p>
          <a:p>
            <a:pPr indent="-460374" lvl="1" marL="1027112" marR="0" rtl="0" algn="l">
              <a:lnSpc>
                <a:spcPct val="85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AutoNum type="arabi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Работа със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DataSet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-a</a:t>
            </a:r>
            <a:endParaRPr/>
          </a:p>
          <a:p>
            <a:pPr indent="-460374" lvl="1" marL="1027112" marR="0" rtl="0" algn="l">
              <a:lnSpc>
                <a:spcPct val="85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AutoNum type="arabi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Отваряне на връзка</a:t>
            </a:r>
            <a:endParaRPr/>
          </a:p>
          <a:p>
            <a:pPr indent="-460374" lvl="1" marL="1027112" marR="0" rtl="0" algn="l">
              <a:lnSpc>
                <a:spcPct val="85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AutoNum type="arabi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Нанасяне на промени по данните по сървъра</a:t>
            </a:r>
            <a:endParaRPr/>
          </a:p>
          <a:p>
            <a:pPr indent="-460374" lvl="1" marL="1027112" marR="0" rtl="0" algn="l">
              <a:lnSpc>
                <a:spcPct val="85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AutoNum type="arabi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Затваряне на връзката</a:t>
            </a:r>
            <a:endParaRPr/>
          </a:p>
        </p:txBody>
      </p:sp>
      <p:pic>
        <p:nvPicPr>
          <p:cNvPr id="1416" name="Google Shape;1416;p1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10300" y="4338637"/>
            <a:ext cx="216535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7" name="Google Shape;1417;p168"/>
          <p:cNvSpPr/>
          <p:nvPr/>
        </p:nvSpPr>
        <p:spPr>
          <a:xfrm>
            <a:off x="6030912" y="3287712"/>
            <a:ext cx="2549525" cy="50323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SqlConnection</a:t>
            </a:r>
            <a:endParaRPr/>
          </a:p>
        </p:txBody>
      </p:sp>
      <p:sp>
        <p:nvSpPr>
          <p:cNvPr id="1418" name="Google Shape;1418;p168"/>
          <p:cNvSpPr/>
          <p:nvPr/>
        </p:nvSpPr>
        <p:spPr>
          <a:xfrm>
            <a:off x="5978525" y="2160587"/>
            <a:ext cx="2662237" cy="50323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SqlDataAdapter</a:t>
            </a:r>
            <a:endParaRPr/>
          </a:p>
        </p:txBody>
      </p:sp>
      <p:sp>
        <p:nvSpPr>
          <p:cNvPr id="1419" name="Google Shape;1419;p168"/>
          <p:cNvSpPr/>
          <p:nvPr/>
        </p:nvSpPr>
        <p:spPr>
          <a:xfrm>
            <a:off x="6091237" y="1063625"/>
            <a:ext cx="2427287" cy="50323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DataSet</a:t>
            </a:r>
            <a:endParaRPr/>
          </a:p>
        </p:txBody>
      </p:sp>
      <p:cxnSp>
        <p:nvCxnSpPr>
          <p:cNvPr id="1420" name="Google Shape;1420;p168"/>
          <p:cNvCxnSpPr/>
          <p:nvPr/>
        </p:nvCxnSpPr>
        <p:spPr>
          <a:xfrm rot="10800000">
            <a:off x="7302500" y="3803650"/>
            <a:ext cx="0" cy="576262"/>
          </a:xfrm>
          <a:prstGeom prst="straightConnector1">
            <a:avLst/>
          </a:prstGeom>
          <a:noFill/>
          <a:ln cap="flat" cmpd="sng" w="635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421" name="Google Shape;1421;p168"/>
          <p:cNvCxnSpPr/>
          <p:nvPr/>
        </p:nvCxnSpPr>
        <p:spPr>
          <a:xfrm flipH="1" rot="10800000">
            <a:off x="7302500" y="2676525"/>
            <a:ext cx="12700" cy="596900"/>
          </a:xfrm>
          <a:prstGeom prst="straightConnector1">
            <a:avLst/>
          </a:prstGeom>
          <a:noFill/>
          <a:ln cap="flat" cmpd="sng" w="635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422" name="Google Shape;1422;p168"/>
          <p:cNvCxnSpPr/>
          <p:nvPr/>
        </p:nvCxnSpPr>
        <p:spPr>
          <a:xfrm rot="10800000">
            <a:off x="7315200" y="1571625"/>
            <a:ext cx="0" cy="576262"/>
          </a:xfrm>
          <a:prstGeom prst="straightConnector1">
            <a:avLst/>
          </a:prstGeom>
          <a:noFill/>
          <a:ln cap="flat" cmpd="sng" w="635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169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Работа в несвързана среда </a:t>
            </a:r>
            <a:endParaRPr/>
          </a:p>
        </p:txBody>
      </p:sp>
      <p:sp>
        <p:nvSpPr>
          <p:cNvPr id="1428" name="Google Shape;1428;p169"/>
          <p:cNvSpPr txBox="1"/>
          <p:nvPr>
            <p:ph idx="1" type="body"/>
          </p:nvPr>
        </p:nvSpPr>
        <p:spPr>
          <a:xfrm>
            <a:off x="381000" y="1128712"/>
            <a:ext cx="8413750" cy="5402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Noto Sans Symbols"/>
              <a:buChar char="◆"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Типични сценарии, в които се използва работата в несвързана среда</a:t>
            </a:r>
            <a:endParaRPr/>
          </a:p>
          <a:p>
            <a:pPr indent="-565150" lvl="0" marL="565150" marR="0" rtl="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Noto Sans Symbols"/>
              <a:buChar char="◆"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Класове реализиращи достъпа до данните</a:t>
            </a:r>
            <a:endParaRPr/>
          </a:p>
          <a:p>
            <a:pPr indent="-460374" lvl="1" marL="1027112" marR="0" rtl="0" algn="l">
              <a:lnSpc>
                <a:spcPct val="85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DataSet</a:t>
            </a:r>
            <a:endParaRPr/>
          </a:p>
          <a:p>
            <a:pPr indent="-430212" lvl="2" marL="1458912" marR="0" rtl="0" algn="l">
              <a:lnSpc>
                <a:spcPct val="85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Контейнер клас – съдържа таблици, релации, constraints и други обекти</a:t>
            </a:r>
            <a:endParaRPr/>
          </a:p>
          <a:p>
            <a:pPr indent="-460374" lvl="1" marL="1027112" marR="0" rtl="0" algn="l">
              <a:lnSpc>
                <a:spcPct val="85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DataTable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съдържа таблица</a:t>
            </a:r>
            <a:endParaRPr/>
          </a:p>
          <a:p>
            <a:pPr indent="-460374" lvl="1" marL="1027112" marR="0" rtl="0" algn="l">
              <a:lnSpc>
                <a:spcPct val="85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XxxDataAdapter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осъществява достъпа до данните чрез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XxxCommand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XxxConnection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класове</a:t>
            </a:r>
            <a:endParaRPr/>
          </a:p>
          <a:p>
            <a:pPr indent="-460374" lvl="1" marL="1027112" marR="0" rtl="0" algn="l">
              <a:lnSpc>
                <a:spcPct val="85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DataRelation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връзка между таблици</a:t>
            </a:r>
            <a:endParaRPr/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170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ourier New"/>
              <a:buNone/>
            </a:pPr>
            <a:r>
              <a:rPr b="1" i="0" lang="en-US" sz="48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DataSet</a:t>
            </a: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– обектен модел</a:t>
            </a:r>
            <a:endParaRPr/>
          </a:p>
        </p:txBody>
      </p:sp>
      <p:sp>
        <p:nvSpPr>
          <p:cNvPr id="1434" name="Google Shape;1434;p170"/>
          <p:cNvSpPr txBox="1"/>
          <p:nvPr>
            <p:ph idx="1" type="body"/>
          </p:nvPr>
        </p:nvSpPr>
        <p:spPr>
          <a:xfrm>
            <a:off x="381000" y="1112837"/>
            <a:ext cx="8372475" cy="541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Колекции в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DataSet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Tables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съдържа таблиците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Relations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съдържа релациите между таблиците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Поддръжка на автоматично свързване (data binding)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Схема на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DataSet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Описва структурата на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DataSet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-а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Дефинира се или програмно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или чрез XSD схема</a:t>
            </a:r>
            <a:endParaRPr/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p171"/>
          <p:cNvSpPr txBox="1"/>
          <p:nvPr/>
        </p:nvSpPr>
        <p:spPr>
          <a:xfrm>
            <a:off x="531812" y="1506537"/>
            <a:ext cx="8069262" cy="4549775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0" name="Google Shape;1440;p171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Модел на данните </a:t>
            </a:r>
            <a:r>
              <a:rPr b="1" i="0" lang="en-US" sz="48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DataSet</a:t>
            </a:r>
            <a:endParaRPr/>
          </a:p>
        </p:txBody>
      </p:sp>
      <p:sp>
        <p:nvSpPr>
          <p:cNvPr id="1441" name="Google Shape;1441;p171"/>
          <p:cNvSpPr txBox="1"/>
          <p:nvPr/>
        </p:nvSpPr>
        <p:spPr>
          <a:xfrm>
            <a:off x="566737" y="1504950"/>
            <a:ext cx="189547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ourier New"/>
              <a:buNone/>
            </a:pPr>
            <a:r>
              <a:rPr b="1" i="0" lang="en-US" sz="320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DataSet</a:t>
            </a:r>
            <a:endParaRPr/>
          </a:p>
        </p:txBody>
      </p:sp>
      <p:graphicFrame>
        <p:nvGraphicFramePr>
          <p:cNvPr id="1442" name="Google Shape;1442;p171"/>
          <p:cNvGraphicFramePr/>
          <p:nvPr/>
        </p:nvGraphicFramePr>
        <p:xfrm>
          <a:off x="925512" y="21955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{262DDC77-7E7F-45EF-95C9-56462A5036C2}</a:tableStyleId>
              </a:tblPr>
              <a:tblGrid>
                <a:gridCol w="731825"/>
                <a:gridCol w="1462075"/>
              </a:tblGrid>
              <a:tr h="5095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ourier New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DataTable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43" name="Google Shape;1443;p171"/>
          <p:cNvGraphicFramePr/>
          <p:nvPr/>
        </p:nvGraphicFramePr>
        <p:xfrm>
          <a:off x="1390650" y="264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{262DDC77-7E7F-45EF-95C9-56462A5036C2}</a:tableStyleId>
              </a:tblPr>
              <a:tblGrid>
                <a:gridCol w="731825"/>
                <a:gridCol w="1462075"/>
              </a:tblGrid>
              <a:tr h="5095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ourier New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DataTable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44" name="Google Shape;1444;p171"/>
          <p:cNvGraphicFramePr/>
          <p:nvPr/>
        </p:nvGraphicFramePr>
        <p:xfrm>
          <a:off x="1839912" y="30940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{262DDC77-7E7F-45EF-95C9-56462A5036C2}</a:tableStyleId>
              </a:tblPr>
              <a:tblGrid>
                <a:gridCol w="731825"/>
                <a:gridCol w="1462075"/>
              </a:tblGrid>
              <a:tr h="5095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ourier New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DataTable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445" name="Google Shape;1445;p171"/>
          <p:cNvSpPr/>
          <p:nvPr/>
        </p:nvSpPr>
        <p:spPr>
          <a:xfrm>
            <a:off x="3028950" y="2008187"/>
            <a:ext cx="855662" cy="908050"/>
          </a:xfrm>
          <a:custGeom>
            <a:rect b="b" l="l" r="r" t="t"/>
            <a:pathLst>
              <a:path extrusionOk="0" h="572" w="539">
                <a:moveTo>
                  <a:pt x="0" y="198"/>
                </a:moveTo>
                <a:cubicBezTo>
                  <a:pt x="13" y="179"/>
                  <a:pt x="40" y="114"/>
                  <a:pt x="77" y="82"/>
                </a:cubicBezTo>
                <a:cubicBezTo>
                  <a:pt x="114" y="50"/>
                  <a:pt x="165" y="12"/>
                  <a:pt x="221" y="6"/>
                </a:cubicBezTo>
                <a:cubicBezTo>
                  <a:pt x="277" y="0"/>
                  <a:pt x="362" y="14"/>
                  <a:pt x="413" y="44"/>
                </a:cubicBezTo>
                <a:cubicBezTo>
                  <a:pt x="464" y="74"/>
                  <a:pt x="511" y="129"/>
                  <a:pt x="525" y="188"/>
                </a:cubicBezTo>
                <a:cubicBezTo>
                  <a:pt x="539" y="247"/>
                  <a:pt x="537" y="335"/>
                  <a:pt x="495" y="399"/>
                </a:cubicBezTo>
                <a:cubicBezTo>
                  <a:pt x="453" y="463"/>
                  <a:pt x="320" y="536"/>
                  <a:pt x="274" y="572"/>
                </a:cubicBezTo>
              </a:path>
            </a:pathLst>
          </a:custGeom>
          <a:noFill/>
          <a:ln cap="flat" cmpd="sng" w="508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  <a:effectLst>
            <a:outerShdw blurRad="63500" dir="2700000" dist="3592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6" name="Google Shape;1446;p171"/>
          <p:cNvSpPr/>
          <p:nvPr/>
        </p:nvSpPr>
        <p:spPr>
          <a:xfrm rot="10800000">
            <a:off x="1065212" y="4833937"/>
            <a:ext cx="836612" cy="868362"/>
          </a:xfrm>
          <a:custGeom>
            <a:rect b="b" l="l" r="r" t="t"/>
            <a:pathLst>
              <a:path extrusionOk="0" h="572" w="539">
                <a:moveTo>
                  <a:pt x="0" y="198"/>
                </a:moveTo>
                <a:cubicBezTo>
                  <a:pt x="13" y="179"/>
                  <a:pt x="40" y="114"/>
                  <a:pt x="77" y="82"/>
                </a:cubicBezTo>
                <a:cubicBezTo>
                  <a:pt x="114" y="50"/>
                  <a:pt x="165" y="12"/>
                  <a:pt x="221" y="6"/>
                </a:cubicBezTo>
                <a:cubicBezTo>
                  <a:pt x="277" y="0"/>
                  <a:pt x="362" y="14"/>
                  <a:pt x="413" y="44"/>
                </a:cubicBezTo>
                <a:cubicBezTo>
                  <a:pt x="464" y="74"/>
                  <a:pt x="511" y="129"/>
                  <a:pt x="525" y="188"/>
                </a:cubicBezTo>
                <a:cubicBezTo>
                  <a:pt x="539" y="247"/>
                  <a:pt x="537" y="335"/>
                  <a:pt x="495" y="399"/>
                </a:cubicBezTo>
                <a:cubicBezTo>
                  <a:pt x="453" y="463"/>
                  <a:pt x="320" y="536"/>
                  <a:pt x="274" y="572"/>
                </a:cubicBezTo>
              </a:path>
            </a:pathLst>
          </a:custGeom>
          <a:noFill/>
          <a:ln cap="flat" cmpd="sng" w="508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  <a:effectLst>
            <a:outerShdw blurRad="63500" dir="4293903" dist="40160">
              <a:schemeClr val="lt2">
                <a:alpha val="49803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7" name="Google Shape;1447;p171"/>
          <p:cNvSpPr txBox="1"/>
          <p:nvPr/>
        </p:nvSpPr>
        <p:spPr>
          <a:xfrm>
            <a:off x="4481512" y="2051050"/>
            <a:ext cx="3775075" cy="3592512"/>
          </a:xfrm>
          <a:prstGeom prst="rect">
            <a:avLst/>
          </a:prstGeom>
          <a:solidFill>
            <a:schemeClr val="lt1">
              <a:alpha val="39607"/>
            </a:schemeClr>
          </a:solidFill>
          <a:ln cap="flat" cmpd="sng" w="9525">
            <a:solidFill>
              <a:srgbClr val="CCE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44000" lIns="144000" spcFirstLastPara="1" rIns="144000" wrap="square" tIns="144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b="1" i="0" lang="en-US" sz="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&lt;?xml version="1.0" standalone="yes"?&gt;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b="1" i="0" lang="en-US" sz="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&lt;xs:schema id="DataSetUsers" targetNamespace="http://www.tempuri.org/DataSetUsers.xsd" xmlns:mstns="http://www.tempuri.org/DataSet1.xsd" xmlns="http://www.tempuri.org/DataSet1.xsd" xmlns:xs="http://www.w3.org/2001/XMLSchema" xmlns:msdata="urn:schemas-microsoft-com:xml-msdata" attributeFormDefault="qualified" elementFormDefault="qualified"&gt;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b="1" i="0" lang="en-US" sz="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&lt;xs:element name="DataSetUsers" msdata:IsDataSet="true" msdata:Locale="bg-BG"&gt;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b="1" i="0" lang="en-US" sz="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&lt;xs:complexType&gt;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b="1" i="0" lang="en-US" sz="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&lt;xs:choice maxOccurs="unbounded"&gt;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b="1" i="0" lang="en-US" sz="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&lt;xs:element name="Users"&gt;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b="1" i="0" lang="en-US" sz="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&lt;xs:complexType&gt;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b="1" i="0" lang="en-US" sz="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&lt;xs:sequence&gt;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b="1" i="0" lang="en-US" sz="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&lt;xs:element name="username" type="xs:string" minOccurs="0" /&gt;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b="1" i="0" lang="en-US" sz="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&lt;xs:element name="password" type="xs:string" minOccurs="0" /&gt;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b="1" i="0" lang="en-US" sz="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&lt;/xs:sequence&gt;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b="1" i="0" lang="en-US" sz="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&lt;/xs:complexType&gt;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b="1" i="0" lang="en-US" sz="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&lt;/xs:element&gt;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b="1" i="0" lang="en-US" sz="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&lt;/xs:choice&gt;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b="1" i="0" lang="en-US" sz="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&lt;/xs:complexType&gt;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b="1" i="0" lang="en-US" sz="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&lt;/xs:element&gt;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b="1" i="0" lang="en-US" sz="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&lt;/xs:schema&gt;</a:t>
            </a:r>
            <a:endParaRPr/>
          </a:p>
        </p:txBody>
      </p:sp>
      <p:sp>
        <p:nvSpPr>
          <p:cNvPr id="1448" name="Google Shape;1448;p171"/>
          <p:cNvSpPr txBox="1"/>
          <p:nvPr/>
        </p:nvSpPr>
        <p:spPr>
          <a:xfrm>
            <a:off x="6213475" y="5219700"/>
            <a:ext cx="20097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XML Schema</a:t>
            </a:r>
            <a:endParaRPr/>
          </a:p>
        </p:txBody>
      </p:sp>
      <p:sp>
        <p:nvSpPr>
          <p:cNvPr id="1449" name="Google Shape;1449;p171"/>
          <p:cNvSpPr/>
          <p:nvPr/>
        </p:nvSpPr>
        <p:spPr>
          <a:xfrm rot="10800000">
            <a:off x="901700" y="4616450"/>
            <a:ext cx="836612" cy="868362"/>
          </a:xfrm>
          <a:custGeom>
            <a:rect b="b" l="l" r="r" t="t"/>
            <a:pathLst>
              <a:path extrusionOk="0" h="572" w="539">
                <a:moveTo>
                  <a:pt x="0" y="198"/>
                </a:moveTo>
                <a:cubicBezTo>
                  <a:pt x="13" y="179"/>
                  <a:pt x="40" y="114"/>
                  <a:pt x="77" y="82"/>
                </a:cubicBezTo>
                <a:cubicBezTo>
                  <a:pt x="114" y="50"/>
                  <a:pt x="165" y="12"/>
                  <a:pt x="221" y="6"/>
                </a:cubicBezTo>
                <a:cubicBezTo>
                  <a:pt x="277" y="0"/>
                  <a:pt x="362" y="14"/>
                  <a:pt x="413" y="44"/>
                </a:cubicBezTo>
                <a:cubicBezTo>
                  <a:pt x="464" y="74"/>
                  <a:pt x="511" y="129"/>
                  <a:pt x="525" y="188"/>
                </a:cubicBezTo>
                <a:cubicBezTo>
                  <a:pt x="539" y="247"/>
                  <a:pt x="537" y="335"/>
                  <a:pt x="495" y="399"/>
                </a:cubicBezTo>
                <a:cubicBezTo>
                  <a:pt x="453" y="463"/>
                  <a:pt x="320" y="536"/>
                  <a:pt x="274" y="572"/>
                </a:cubicBezTo>
              </a:path>
            </a:pathLst>
          </a:custGeom>
          <a:noFill/>
          <a:ln cap="flat" cmpd="sng" w="508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  <a:effectLst>
            <a:outerShdw blurRad="63500" dir="4293903" dist="40160">
              <a:schemeClr val="lt2">
                <a:alpha val="49803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0" name="Google Shape;1450;p171"/>
          <p:cNvSpPr/>
          <p:nvPr/>
        </p:nvSpPr>
        <p:spPr>
          <a:xfrm>
            <a:off x="3451225" y="2382837"/>
            <a:ext cx="855662" cy="908050"/>
          </a:xfrm>
          <a:custGeom>
            <a:rect b="b" l="l" r="r" t="t"/>
            <a:pathLst>
              <a:path extrusionOk="0" h="572" w="539">
                <a:moveTo>
                  <a:pt x="0" y="198"/>
                </a:moveTo>
                <a:cubicBezTo>
                  <a:pt x="13" y="179"/>
                  <a:pt x="40" y="114"/>
                  <a:pt x="77" y="82"/>
                </a:cubicBezTo>
                <a:cubicBezTo>
                  <a:pt x="114" y="50"/>
                  <a:pt x="165" y="12"/>
                  <a:pt x="221" y="6"/>
                </a:cubicBezTo>
                <a:cubicBezTo>
                  <a:pt x="277" y="0"/>
                  <a:pt x="362" y="14"/>
                  <a:pt x="413" y="44"/>
                </a:cubicBezTo>
                <a:cubicBezTo>
                  <a:pt x="464" y="74"/>
                  <a:pt x="511" y="129"/>
                  <a:pt x="525" y="188"/>
                </a:cubicBezTo>
                <a:cubicBezTo>
                  <a:pt x="539" y="247"/>
                  <a:pt x="537" y="335"/>
                  <a:pt x="495" y="399"/>
                </a:cubicBezTo>
                <a:cubicBezTo>
                  <a:pt x="453" y="463"/>
                  <a:pt x="320" y="536"/>
                  <a:pt x="274" y="572"/>
                </a:cubicBezTo>
              </a:path>
            </a:pathLst>
          </a:custGeom>
          <a:noFill/>
          <a:ln cap="flat" cmpd="sng" w="508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  <a:effectLst>
            <a:outerShdw blurRad="63500" dir="2700000" dist="3592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54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172"/>
          <p:cNvSpPr txBox="1"/>
          <p:nvPr>
            <p:ph type="title"/>
          </p:nvPr>
        </p:nvSpPr>
        <p:spPr>
          <a:xfrm>
            <a:off x="381000" y="228600"/>
            <a:ext cx="8480425" cy="687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Силно-типизирани </a:t>
            </a:r>
            <a:r>
              <a:rPr b="1" i="0" lang="en-US" sz="44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DataSets</a:t>
            </a:r>
            <a:endParaRPr/>
          </a:p>
        </p:txBody>
      </p:sp>
      <p:sp>
        <p:nvSpPr>
          <p:cNvPr id="1456" name="Google Shape;1456;p172"/>
          <p:cNvSpPr txBox="1"/>
          <p:nvPr>
            <p:ph idx="1" type="body"/>
          </p:nvPr>
        </p:nvSpPr>
        <p:spPr>
          <a:xfrm>
            <a:off x="381000" y="1100137"/>
            <a:ext cx="8399462" cy="543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25"/>
              <a:buFont typeface="Noto Sans Symbols"/>
              <a:buChar char="◆"/>
            </a:pPr>
            <a:r>
              <a:rPr b="1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.NET Framework се поддържат силно-типизирани DataSet-и</a:t>
            </a:r>
            <a:endParaRPr/>
          </a:p>
          <a:p>
            <a:pPr indent="-460374" lvl="1" marL="1027112" marR="0" rtl="0" algn="l">
              <a:lnSpc>
                <a:spcPct val="86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Силно-типизираните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DataSet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-и са класове, наследници на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DataSet</a:t>
            </a:r>
            <a:endParaRPr/>
          </a:p>
          <a:p>
            <a:pPr indent="-460374" lvl="1" marL="1027112" marR="0" rtl="0" algn="l">
              <a:lnSpc>
                <a:spcPct val="86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Дефинират свойства за достъп до таблиците, техните редове и колони</a:t>
            </a:r>
            <a:endParaRPr/>
          </a:p>
          <a:p>
            <a:pPr indent="-565150" lvl="0" marL="565150" marR="0" rtl="0" algn="l">
              <a:lnSpc>
                <a:spcPct val="86000"/>
              </a:lnSpc>
              <a:spcBef>
                <a:spcPts val="930"/>
              </a:spcBef>
              <a:spcAft>
                <a:spcPts val="0"/>
              </a:spcAft>
              <a:buClr>
                <a:schemeClr val="dk2"/>
              </a:buClr>
              <a:buSzPts val="2325"/>
              <a:buFont typeface="Noto Sans Symbols"/>
              <a:buChar char="◆"/>
            </a:pPr>
            <a:r>
              <a:rPr b="1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Достъп до нетипизиран </a:t>
            </a:r>
            <a:r>
              <a:rPr b="1" i="0" lang="en-US" sz="3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DataSet</a:t>
            </a:r>
            <a:r>
              <a:rPr b="1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417512" lvl="0" marL="565150" marR="0" rtl="0" algn="l">
              <a:lnSpc>
                <a:spcPct val="86000"/>
              </a:lnSpc>
              <a:spcBef>
                <a:spcPts val="930"/>
              </a:spcBef>
              <a:spcAft>
                <a:spcPts val="0"/>
              </a:spcAft>
              <a:buClr>
                <a:schemeClr val="dk2"/>
              </a:buClr>
              <a:buSzPts val="2325"/>
              <a:buFont typeface="Noto Sans Symbols"/>
              <a:buNone/>
            </a:pPr>
            <a:r>
              <a:t/>
            </a:r>
            <a:endParaRPr b="1" i="0" sz="3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2750" lvl="0" marL="565150" marR="0" rtl="0" algn="l">
              <a:lnSpc>
                <a:spcPct val="86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5150" lvl="0" marL="565150" marR="0" rtl="0" algn="l">
              <a:lnSpc>
                <a:spcPct val="86000"/>
              </a:lnSpc>
              <a:spcBef>
                <a:spcPts val="775"/>
              </a:spcBef>
              <a:spcAft>
                <a:spcPts val="0"/>
              </a:spcAft>
              <a:buClr>
                <a:schemeClr val="dk2"/>
              </a:buClr>
              <a:buSzPts val="2325"/>
              <a:buFont typeface="Noto Sans Symbols"/>
              <a:buChar char="◆"/>
            </a:pPr>
            <a:r>
              <a:rPr b="1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Достъп до силно-типизиран </a:t>
            </a:r>
            <a:r>
              <a:rPr b="1" i="0" lang="en-US" sz="3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DataSet</a:t>
            </a:r>
            <a:r>
              <a:rPr b="1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sp>
        <p:nvSpPr>
          <p:cNvPr id="1457" name="Google Shape;1457;p172"/>
          <p:cNvSpPr txBox="1"/>
          <p:nvPr/>
        </p:nvSpPr>
        <p:spPr>
          <a:xfrm>
            <a:off x="620712" y="4378325"/>
            <a:ext cx="7951787" cy="889000"/>
          </a:xfrm>
          <a:prstGeom prst="rect">
            <a:avLst/>
          </a:prstGeom>
          <a:solidFill>
            <a:schemeClr val="lt1">
              <a:alpha val="39607"/>
            </a:schemeClr>
          </a:solidFill>
          <a:ln cap="flat" cmpd="sng" w="9525">
            <a:solidFill>
              <a:srgbClr val="CCE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username = (string) dsUsers.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Tables["Users"].Rows[0]["username"];</a:t>
            </a:r>
            <a:endParaRPr/>
          </a:p>
        </p:txBody>
      </p:sp>
      <p:sp>
        <p:nvSpPr>
          <p:cNvPr id="1458" name="Google Shape;1458;p172"/>
          <p:cNvSpPr txBox="1"/>
          <p:nvPr/>
        </p:nvSpPr>
        <p:spPr>
          <a:xfrm>
            <a:off x="608012" y="5999162"/>
            <a:ext cx="7951787" cy="554037"/>
          </a:xfrm>
          <a:prstGeom prst="rect">
            <a:avLst/>
          </a:prstGeom>
          <a:solidFill>
            <a:schemeClr val="lt1">
              <a:alpha val="39607"/>
            </a:schemeClr>
          </a:solidFill>
          <a:ln cap="flat" cmpd="sng" w="9525">
            <a:solidFill>
              <a:srgbClr val="CCE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username = dsUsers.Users[0].username;</a:t>
            </a:r>
            <a:endParaRPr/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p173"/>
          <p:cNvSpPr txBox="1"/>
          <p:nvPr>
            <p:ph type="title"/>
          </p:nvPr>
        </p:nvSpPr>
        <p:spPr>
          <a:xfrm>
            <a:off x="381000" y="228600"/>
            <a:ext cx="8480425" cy="687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Създаване на </a:t>
            </a:r>
            <a:r>
              <a:rPr b="1" i="0" lang="en-US" sz="44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DataSet</a:t>
            </a:r>
            <a:endParaRPr/>
          </a:p>
        </p:txBody>
      </p:sp>
      <p:sp>
        <p:nvSpPr>
          <p:cNvPr id="1464" name="Google Shape;1464;p173"/>
          <p:cNvSpPr txBox="1"/>
          <p:nvPr>
            <p:ph idx="1" type="body"/>
          </p:nvPr>
        </p:nvSpPr>
        <p:spPr>
          <a:xfrm>
            <a:off x="381000" y="1071562"/>
            <a:ext cx="8399462" cy="545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Създаване на силно-типизиран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DataSet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През XSD дизайнера на VS.NET 2003</a:t>
            </a:r>
            <a:endParaRPr/>
          </a:p>
          <a:p>
            <a:pPr indent="-430212" lvl="2" marL="14589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 New Item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 Set</a:t>
            </a:r>
            <a:endParaRPr/>
          </a:p>
          <a:p>
            <a:pPr indent="-430212" lvl="2" marL="14589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 записване на XSD файла, се генерира съответният C# клас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 инструмента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xsd.exe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по XSD схема:</a:t>
            </a:r>
            <a:endParaRPr/>
          </a:p>
          <a:p>
            <a:pPr indent="-32702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60374" lvl="1" marL="1027112" marR="0" rtl="0" algn="l">
              <a:lnSpc>
                <a:spcPct val="90000"/>
              </a:lnSpc>
              <a:spcBef>
                <a:spcPts val="22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Генерираният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MyDataSet.cs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съдържа класове и свойства за таблиците, редовете и колоните на DataSet-а</a:t>
            </a:r>
            <a:endParaRPr/>
          </a:p>
        </p:txBody>
      </p:sp>
      <p:sp>
        <p:nvSpPr>
          <p:cNvPr id="1465" name="Google Shape;1465;p173"/>
          <p:cNvSpPr txBox="1"/>
          <p:nvPr/>
        </p:nvSpPr>
        <p:spPr>
          <a:xfrm>
            <a:off x="1538287" y="4549775"/>
            <a:ext cx="6000750" cy="584200"/>
          </a:xfrm>
          <a:prstGeom prst="rect">
            <a:avLst/>
          </a:prstGeom>
          <a:solidFill>
            <a:schemeClr val="lt1">
              <a:alpha val="39607"/>
            </a:schemeClr>
          </a:solidFill>
          <a:ln cap="flat" cmpd="sng" w="9525">
            <a:solidFill>
              <a:srgbClr val="CCE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xsd.exe MyDataSet.xsd /dataset/</a:t>
            </a:r>
            <a:endParaRPr/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p174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b="1" i="0" lang="en-US" sz="5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Демонстрация #17</a:t>
            </a:r>
            <a:endParaRPr/>
          </a:p>
        </p:txBody>
      </p:sp>
      <p:sp>
        <p:nvSpPr>
          <p:cNvPr id="1471" name="Google Shape;1471;p174"/>
          <p:cNvSpPr txBox="1"/>
          <p:nvPr>
            <p:ph idx="1" type="body"/>
          </p:nvPr>
        </p:nvSpPr>
        <p:spPr>
          <a:xfrm>
            <a:off x="381000" y="1414462"/>
            <a:ext cx="8386762" cy="511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Създаване на силно-типизиран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DataSet</a:t>
            </a: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чрез VS.NET</a:t>
            </a:r>
            <a:endParaRPr/>
          </a:p>
          <a:p>
            <a:pPr indent="-412750" lvl="0" marL="56515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2750" lvl="0" marL="56515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2" name="Google Shape;1472;p1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4712" y="2622550"/>
            <a:ext cx="3962400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3" name="Google Shape;1473;p17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43200" y="4584700"/>
            <a:ext cx="2609850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4" name="Google Shape;1474;p17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72150" y="2730500"/>
            <a:ext cx="2076450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p175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Класът </a:t>
            </a:r>
            <a:r>
              <a:rPr b="1" i="0" lang="en-US" sz="48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DataTable</a:t>
            </a:r>
            <a:endParaRPr/>
          </a:p>
        </p:txBody>
      </p:sp>
      <p:sp>
        <p:nvSpPr>
          <p:cNvPr id="1480" name="Google Shape;1480;p175"/>
          <p:cNvSpPr txBox="1"/>
          <p:nvPr>
            <p:ph idx="1" type="body"/>
          </p:nvPr>
        </p:nvSpPr>
        <p:spPr>
          <a:xfrm>
            <a:off x="381000" y="1114425"/>
            <a:ext cx="8399462" cy="541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Noto Sans Symbols"/>
              <a:buChar char="◆"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Като таблиците в базите от данни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Noto Sans Symbols"/>
              <a:buChar char="◆"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Съставна част на </a:t>
            </a:r>
            <a:r>
              <a:rPr b="1" i="0" lang="en-US" sz="3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DataSet</a:t>
            </a: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класа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Noto Sans Symbols"/>
              <a:buChar char="◆"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Кеширано копие на данните в паметта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Noto Sans Symbols"/>
              <a:buChar char="◆"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Основни методи и свойства: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Rows[index]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достъп до редовете по номер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Columns[…]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достъп до колоните (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DataColumn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по име или индекс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NewRow()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създава нов ред (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DataRow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но не го добавя в таблицата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Rows.Add(DataRow)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добавя ред в таблицата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Columns.Add(DataColumn)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добавя колона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PrimaryKey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задава/извлича първичния ключ</a:t>
            </a:r>
            <a:endParaRPr/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4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176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Модел на данните </a:t>
            </a:r>
            <a:r>
              <a:rPr b="1" i="0" lang="en-US" sz="44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DataTable</a:t>
            </a:r>
            <a:endParaRPr/>
          </a:p>
        </p:txBody>
      </p:sp>
      <p:graphicFrame>
        <p:nvGraphicFramePr>
          <p:cNvPr id="1486" name="Google Shape;1486;p176"/>
          <p:cNvGraphicFramePr/>
          <p:nvPr/>
        </p:nvGraphicFramePr>
        <p:xfrm>
          <a:off x="641350" y="18716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{262DDC77-7E7F-45EF-95C9-56462A5036C2}</a:tableStyleId>
              </a:tblPr>
              <a:tblGrid>
                <a:gridCol w="485775"/>
                <a:gridCol w="1066800"/>
                <a:gridCol w="1098550"/>
                <a:gridCol w="1219200"/>
                <a:gridCol w="1157275"/>
              </a:tblGrid>
              <a:tr h="517525">
                <a:tc grid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ourier New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DataTable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  <a:tc hMerge="1"/>
                <a:tc hMerge="1"/>
              </a:tr>
              <a:tr h="50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487" name="Google Shape;1487;p176"/>
          <p:cNvSpPr txBox="1"/>
          <p:nvPr/>
        </p:nvSpPr>
        <p:spPr>
          <a:xfrm>
            <a:off x="2209800" y="5111750"/>
            <a:ext cx="2022475" cy="4699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DataColumn</a:t>
            </a:r>
            <a:endParaRPr/>
          </a:p>
        </p:txBody>
      </p:sp>
      <p:sp>
        <p:nvSpPr>
          <p:cNvPr id="1488" name="Google Shape;1488;p176"/>
          <p:cNvSpPr txBox="1"/>
          <p:nvPr/>
        </p:nvSpPr>
        <p:spPr>
          <a:xfrm>
            <a:off x="2643187" y="5354637"/>
            <a:ext cx="2022475" cy="4699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DataColumn</a:t>
            </a:r>
            <a:endParaRPr/>
          </a:p>
        </p:txBody>
      </p:sp>
      <p:sp>
        <p:nvSpPr>
          <p:cNvPr id="1489" name="Google Shape;1489;p176"/>
          <p:cNvSpPr txBox="1"/>
          <p:nvPr/>
        </p:nvSpPr>
        <p:spPr>
          <a:xfrm>
            <a:off x="3076575" y="5597525"/>
            <a:ext cx="2022475" cy="4699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DataColumn</a:t>
            </a:r>
            <a:endParaRPr/>
          </a:p>
        </p:txBody>
      </p:sp>
      <p:cxnSp>
        <p:nvCxnSpPr>
          <p:cNvPr id="1490" name="Google Shape;1490;p176"/>
          <p:cNvCxnSpPr/>
          <p:nvPr/>
        </p:nvCxnSpPr>
        <p:spPr>
          <a:xfrm rot="10800000">
            <a:off x="898525" y="4541837"/>
            <a:ext cx="1219200" cy="82232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  <p:cxnSp>
        <p:nvCxnSpPr>
          <p:cNvPr id="1491" name="Google Shape;1491;p176"/>
          <p:cNvCxnSpPr/>
          <p:nvPr/>
        </p:nvCxnSpPr>
        <p:spPr>
          <a:xfrm rot="10800000">
            <a:off x="1673225" y="4492625"/>
            <a:ext cx="763587" cy="51911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  <p:cxnSp>
        <p:nvCxnSpPr>
          <p:cNvPr id="1492" name="Google Shape;1492;p176"/>
          <p:cNvCxnSpPr/>
          <p:nvPr/>
        </p:nvCxnSpPr>
        <p:spPr>
          <a:xfrm rot="10800000">
            <a:off x="2693987" y="4492625"/>
            <a:ext cx="304800" cy="51752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  <p:cxnSp>
        <p:nvCxnSpPr>
          <p:cNvPr id="1493" name="Google Shape;1493;p176"/>
          <p:cNvCxnSpPr/>
          <p:nvPr/>
        </p:nvCxnSpPr>
        <p:spPr>
          <a:xfrm flipH="1" rot="10800000">
            <a:off x="3532187" y="4491037"/>
            <a:ext cx="395287" cy="53181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  <p:cxnSp>
        <p:nvCxnSpPr>
          <p:cNvPr id="1494" name="Google Shape;1494;p176"/>
          <p:cNvCxnSpPr/>
          <p:nvPr/>
        </p:nvCxnSpPr>
        <p:spPr>
          <a:xfrm flipH="1" rot="10800000">
            <a:off x="4370387" y="4506912"/>
            <a:ext cx="762000" cy="73025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  <p:sp>
        <p:nvSpPr>
          <p:cNvPr id="1495" name="Google Shape;1495;p176"/>
          <p:cNvSpPr txBox="1"/>
          <p:nvPr/>
        </p:nvSpPr>
        <p:spPr>
          <a:xfrm>
            <a:off x="6403975" y="2636837"/>
            <a:ext cx="1474787" cy="4699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DataRow</a:t>
            </a:r>
            <a:endParaRPr/>
          </a:p>
        </p:txBody>
      </p:sp>
      <p:sp>
        <p:nvSpPr>
          <p:cNvPr id="1496" name="Google Shape;1496;p176"/>
          <p:cNvSpPr txBox="1"/>
          <p:nvPr/>
        </p:nvSpPr>
        <p:spPr>
          <a:xfrm>
            <a:off x="6821487" y="3006725"/>
            <a:ext cx="1474787" cy="4699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DataRow</a:t>
            </a:r>
            <a:endParaRPr/>
          </a:p>
        </p:txBody>
      </p:sp>
      <p:sp>
        <p:nvSpPr>
          <p:cNvPr id="1497" name="Google Shape;1497;p176"/>
          <p:cNvSpPr txBox="1"/>
          <p:nvPr/>
        </p:nvSpPr>
        <p:spPr>
          <a:xfrm>
            <a:off x="7239000" y="3360737"/>
            <a:ext cx="1474787" cy="4699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DataRow</a:t>
            </a:r>
            <a:endParaRPr/>
          </a:p>
        </p:txBody>
      </p:sp>
      <p:cxnSp>
        <p:nvCxnSpPr>
          <p:cNvPr id="1498" name="Google Shape;1498;p176"/>
          <p:cNvCxnSpPr/>
          <p:nvPr/>
        </p:nvCxnSpPr>
        <p:spPr>
          <a:xfrm rot="10800000">
            <a:off x="5767387" y="2657475"/>
            <a:ext cx="565150" cy="18256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  <p:cxnSp>
        <p:nvCxnSpPr>
          <p:cNvPr id="1499" name="Google Shape;1499;p176"/>
          <p:cNvCxnSpPr/>
          <p:nvPr/>
        </p:nvCxnSpPr>
        <p:spPr>
          <a:xfrm rot="10800000">
            <a:off x="5778500" y="3157537"/>
            <a:ext cx="930275" cy="7461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  <p:cxnSp>
        <p:nvCxnSpPr>
          <p:cNvPr id="1500" name="Google Shape;1500;p176"/>
          <p:cNvCxnSpPr/>
          <p:nvPr/>
        </p:nvCxnSpPr>
        <p:spPr>
          <a:xfrm flipH="1">
            <a:off x="5776912" y="3427412"/>
            <a:ext cx="914400" cy="25876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  <p:cxnSp>
        <p:nvCxnSpPr>
          <p:cNvPr id="1501" name="Google Shape;1501;p176"/>
          <p:cNvCxnSpPr/>
          <p:nvPr/>
        </p:nvCxnSpPr>
        <p:spPr>
          <a:xfrm flipH="1">
            <a:off x="5819775" y="3641725"/>
            <a:ext cx="1311275" cy="51911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05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177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Класове за работа с </a:t>
            </a:r>
            <a:r>
              <a:rPr b="1" i="0" lang="en-US" sz="40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DataTable</a:t>
            </a:r>
            <a:endParaRPr/>
          </a:p>
        </p:txBody>
      </p:sp>
      <p:sp>
        <p:nvSpPr>
          <p:cNvPr id="1507" name="Google Shape;1507;p177"/>
          <p:cNvSpPr txBox="1"/>
          <p:nvPr>
            <p:ph idx="1" type="body"/>
          </p:nvPr>
        </p:nvSpPr>
        <p:spPr>
          <a:xfrm>
            <a:off x="381000" y="1114425"/>
            <a:ext cx="8399462" cy="541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◆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Събития на класа DataTable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RowChanging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преди промяна на ред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RowChanged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след промяна на ред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RowDeleting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преди изтриване на ред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RowDeleted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след изтриване на ред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◆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Класът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DataRow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представя ред от таблица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this[]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дава достъп до стойността в дадена колона (по име или индекс)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маркира реда като изтрит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◆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Класът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DataColumn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представя колона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име на колоната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DataType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тип на колоната (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…)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Множественост на връзките</a:t>
            </a:r>
            <a:endParaRPr/>
          </a:p>
        </p:txBody>
      </p:sp>
      <p:sp>
        <p:nvSpPr>
          <p:cNvPr id="284" name="Google Shape;284;p25"/>
          <p:cNvSpPr txBox="1"/>
          <p:nvPr>
            <p:ph idx="1" type="body"/>
          </p:nvPr>
        </p:nvSpPr>
        <p:spPr>
          <a:xfrm>
            <a:off x="381000" y="1414462"/>
            <a:ext cx="8399462" cy="511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Връзка много x много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запис от първата таблица съответства на много записи от втората таблица и обратното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Реализира се чрез междинна таблица</a:t>
            </a:r>
            <a:endParaRPr/>
          </a:p>
        </p:txBody>
      </p:sp>
      <p:graphicFrame>
        <p:nvGraphicFramePr>
          <p:cNvPr id="285" name="Google Shape;285;p25"/>
          <p:cNvGraphicFramePr/>
          <p:nvPr/>
        </p:nvGraphicFramePr>
        <p:xfrm>
          <a:off x="554037" y="4232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{262DDC77-7E7F-45EF-95C9-56462A5036C2}</a:tableStyleId>
              </a:tblPr>
              <a:tblGrid>
                <a:gridCol w="627050"/>
                <a:gridCol w="1198550"/>
              </a:tblGrid>
              <a:tr h="482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Пешо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Минка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Гошо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Пенка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6" name="Google Shape;286;p25"/>
          <p:cNvGraphicFramePr/>
          <p:nvPr/>
        </p:nvGraphicFramePr>
        <p:xfrm>
          <a:off x="6840537" y="45005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{262DDC77-7E7F-45EF-95C9-56462A5036C2}</a:tableStyleId>
              </a:tblPr>
              <a:tblGrid>
                <a:gridCol w="604825"/>
                <a:gridCol w="1174750"/>
              </a:tblGrid>
              <a:tr h="47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.NET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Java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PHP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7" name="Google Shape;287;p25"/>
          <p:cNvSpPr txBox="1"/>
          <p:nvPr/>
        </p:nvSpPr>
        <p:spPr>
          <a:xfrm>
            <a:off x="719137" y="3789362"/>
            <a:ext cx="1462087" cy="420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endParaRPr/>
          </a:p>
        </p:txBody>
      </p:sp>
      <p:sp>
        <p:nvSpPr>
          <p:cNvPr id="288" name="Google Shape;288;p25"/>
          <p:cNvSpPr txBox="1"/>
          <p:nvPr/>
        </p:nvSpPr>
        <p:spPr>
          <a:xfrm>
            <a:off x="7080250" y="4060825"/>
            <a:ext cx="1279525" cy="420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COURSE</a:t>
            </a:r>
            <a:endParaRPr/>
          </a:p>
        </p:txBody>
      </p:sp>
      <p:graphicFrame>
        <p:nvGraphicFramePr>
          <p:cNvPr id="289" name="Google Shape;289;p25"/>
          <p:cNvGraphicFramePr/>
          <p:nvPr/>
        </p:nvGraphicFramePr>
        <p:xfrm>
          <a:off x="3055937" y="4200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{262DDC77-7E7F-45EF-95C9-56462A5036C2}</a:tableStyleId>
              </a:tblPr>
              <a:tblGrid>
                <a:gridCol w="1622425"/>
                <a:gridCol w="1509700"/>
              </a:tblGrid>
              <a:tr h="392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student_id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course_id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0" name="Google Shape;290;p25"/>
          <p:cNvSpPr txBox="1"/>
          <p:nvPr/>
        </p:nvSpPr>
        <p:spPr>
          <a:xfrm>
            <a:off x="3248025" y="3752850"/>
            <a:ext cx="2740025" cy="420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STUDENT_COURSE</a:t>
            </a:r>
            <a:endParaRPr/>
          </a:p>
        </p:txBody>
      </p:sp>
      <p:cxnSp>
        <p:nvCxnSpPr>
          <p:cNvPr id="291" name="Google Shape;291;p25"/>
          <p:cNvCxnSpPr/>
          <p:nvPr/>
        </p:nvCxnSpPr>
        <p:spPr>
          <a:xfrm flipH="1">
            <a:off x="2179637" y="4764087"/>
            <a:ext cx="1057275" cy="12382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  <p:cxnSp>
        <p:nvCxnSpPr>
          <p:cNvPr id="292" name="Google Shape;292;p25"/>
          <p:cNvCxnSpPr/>
          <p:nvPr/>
        </p:nvCxnSpPr>
        <p:spPr>
          <a:xfrm rot="10800000">
            <a:off x="2195512" y="5000625"/>
            <a:ext cx="1028700" cy="17462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  <p:cxnSp>
        <p:nvCxnSpPr>
          <p:cNvPr id="293" name="Google Shape;293;p25"/>
          <p:cNvCxnSpPr/>
          <p:nvPr/>
        </p:nvCxnSpPr>
        <p:spPr>
          <a:xfrm flipH="1">
            <a:off x="2157412" y="5516562"/>
            <a:ext cx="1068387" cy="1905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  <p:cxnSp>
        <p:nvCxnSpPr>
          <p:cNvPr id="294" name="Google Shape;294;p25"/>
          <p:cNvCxnSpPr/>
          <p:nvPr/>
        </p:nvCxnSpPr>
        <p:spPr>
          <a:xfrm rot="10800000">
            <a:off x="2181225" y="5834062"/>
            <a:ext cx="1044575" cy="38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  <p:cxnSp>
        <p:nvCxnSpPr>
          <p:cNvPr id="295" name="Google Shape;295;p25"/>
          <p:cNvCxnSpPr/>
          <p:nvPr/>
        </p:nvCxnSpPr>
        <p:spPr>
          <a:xfrm rot="10800000">
            <a:off x="2195512" y="6199187"/>
            <a:ext cx="1057275" cy="5556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  <p:cxnSp>
        <p:nvCxnSpPr>
          <p:cNvPr id="296" name="Google Shape;296;p25"/>
          <p:cNvCxnSpPr/>
          <p:nvPr/>
        </p:nvCxnSpPr>
        <p:spPr>
          <a:xfrm>
            <a:off x="5953125" y="4778375"/>
            <a:ext cx="1047750" cy="42386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  <p:cxnSp>
        <p:nvCxnSpPr>
          <p:cNvPr id="297" name="Google Shape;297;p25"/>
          <p:cNvCxnSpPr/>
          <p:nvPr/>
        </p:nvCxnSpPr>
        <p:spPr>
          <a:xfrm>
            <a:off x="5969000" y="5148262"/>
            <a:ext cx="1073150" cy="330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  <p:cxnSp>
        <p:nvCxnSpPr>
          <p:cNvPr id="298" name="Google Shape;298;p25"/>
          <p:cNvCxnSpPr/>
          <p:nvPr/>
        </p:nvCxnSpPr>
        <p:spPr>
          <a:xfrm>
            <a:off x="5972175" y="5518150"/>
            <a:ext cx="1062037" cy="6826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  <p:cxnSp>
        <p:nvCxnSpPr>
          <p:cNvPr id="299" name="Google Shape;299;p25"/>
          <p:cNvCxnSpPr/>
          <p:nvPr/>
        </p:nvCxnSpPr>
        <p:spPr>
          <a:xfrm>
            <a:off x="5965825" y="5868987"/>
            <a:ext cx="1063625" cy="14922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  <p:cxnSp>
        <p:nvCxnSpPr>
          <p:cNvPr id="300" name="Google Shape;300;p25"/>
          <p:cNvCxnSpPr/>
          <p:nvPr/>
        </p:nvCxnSpPr>
        <p:spPr>
          <a:xfrm flipH="1" rot="10800000">
            <a:off x="5972175" y="5667375"/>
            <a:ext cx="1049337" cy="56038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178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b="1" i="0" lang="en-US" sz="4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Работа с </a:t>
            </a:r>
            <a:r>
              <a:rPr b="1" i="0" lang="en-US" sz="42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DataTable</a:t>
            </a:r>
            <a:r>
              <a:rPr b="1" i="0" lang="en-US" sz="4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– пример</a:t>
            </a:r>
            <a:endParaRPr/>
          </a:p>
        </p:txBody>
      </p:sp>
      <p:sp>
        <p:nvSpPr>
          <p:cNvPr id="1513" name="Google Shape;1513;p178"/>
          <p:cNvSpPr txBox="1"/>
          <p:nvPr/>
        </p:nvSpPr>
        <p:spPr>
          <a:xfrm>
            <a:off x="703262" y="1257300"/>
            <a:ext cx="7713662" cy="5092700"/>
          </a:xfrm>
          <a:prstGeom prst="rect">
            <a:avLst/>
          </a:prstGeom>
          <a:solidFill>
            <a:schemeClr val="lt1">
              <a:alpha val="39607"/>
            </a:schemeClr>
          </a:solidFill>
          <a:ln cap="flat" cmpd="sng" w="9525">
            <a:solidFill>
              <a:srgbClr val="CCE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80000" lIns="144000" spcFirstLastPara="1" rIns="144000" wrap="square" tIns="1440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DataTable tbl = new DataTable("Authors");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t/>
            </a:r>
            <a:endParaRPr b="1" i="0" sz="22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tbl.Columns.Add("au_id", typeof(int));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tbl.Columns.Add("au_fname", typeof(string));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tbl.Columns.Add("au_lname", typeof(string));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tbl.Columns.Add("au_phone",typeof(string));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t/>
            </a:r>
            <a:endParaRPr b="1" i="0" sz="22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1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The row is detached (not added to the table)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DataRow row = tbl.NewRow();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t/>
            </a:r>
            <a:endParaRPr b="1" i="0" sz="22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row[0] = 1;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row[1] = "Branimir";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row[2] = "Giurov";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row["phone"] = "+359 2 XXX XXXX";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t/>
            </a:r>
            <a:endParaRPr b="1" i="0" sz="22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tbl.Rows.Add(row);</a:t>
            </a:r>
            <a:endParaRPr/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17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179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b="1" i="0" lang="en-US" sz="5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Демонстрация #18</a:t>
            </a:r>
            <a:endParaRPr/>
          </a:p>
        </p:txBody>
      </p:sp>
      <p:sp>
        <p:nvSpPr>
          <p:cNvPr id="1519" name="Google Shape;1519;p179"/>
          <p:cNvSpPr txBox="1"/>
          <p:nvPr>
            <p:ph idx="1" type="body"/>
          </p:nvPr>
        </p:nvSpPr>
        <p:spPr>
          <a:xfrm>
            <a:off x="381000" y="1262062"/>
            <a:ext cx="7772400" cy="511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Работа с класа </a:t>
            </a:r>
            <a:r>
              <a:rPr b="1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DataTable</a:t>
            </a:r>
            <a:endParaRPr/>
          </a:p>
        </p:txBody>
      </p:sp>
      <p:pic>
        <p:nvPicPr>
          <p:cNvPr id="1520" name="Google Shape;1520;p1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8737" y="1893887"/>
            <a:ext cx="6467475" cy="46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p180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Използване на ограничения (constraints)	</a:t>
            </a:r>
            <a:endParaRPr/>
          </a:p>
        </p:txBody>
      </p:sp>
      <p:sp>
        <p:nvSpPr>
          <p:cNvPr id="1526" name="Google Shape;1526;p180"/>
          <p:cNvSpPr txBox="1"/>
          <p:nvPr>
            <p:ph idx="1" type="body"/>
          </p:nvPr>
        </p:nvSpPr>
        <p:spPr>
          <a:xfrm>
            <a:off x="381000" y="1573212"/>
            <a:ext cx="7772400" cy="4830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Дефиниране на първичен ключ (Primary key)</a:t>
            </a:r>
            <a:endParaRPr/>
          </a:p>
        </p:txBody>
      </p:sp>
      <p:sp>
        <p:nvSpPr>
          <p:cNvPr id="1527" name="Google Shape;1527;p180"/>
          <p:cNvSpPr txBox="1"/>
          <p:nvPr/>
        </p:nvSpPr>
        <p:spPr>
          <a:xfrm>
            <a:off x="703262" y="2744787"/>
            <a:ext cx="7713662" cy="3794125"/>
          </a:xfrm>
          <a:prstGeom prst="rect">
            <a:avLst/>
          </a:prstGeom>
          <a:solidFill>
            <a:schemeClr val="lt1">
              <a:alpha val="39607"/>
            </a:schemeClr>
          </a:solidFill>
          <a:ln cap="flat" cmpd="sng" w="9525">
            <a:solidFill>
              <a:srgbClr val="CCE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80000" lIns="144000" spcFirstLastPara="1" rIns="144000" wrap="square" tIns="14400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1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Single column PK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dtCustomers.PrimaryKey = new DataColumn()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dtCustomers.Columns("CustomerID")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1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Multiple columns PK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dtEmployees.PrimaryKey = new DataColumn()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dtEmployees.Columns("LastName"), 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dtEmployees.Columns("FirstName")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3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p181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Използване на ограничения (constraints)	</a:t>
            </a:r>
            <a:endParaRPr/>
          </a:p>
        </p:txBody>
      </p:sp>
      <p:sp>
        <p:nvSpPr>
          <p:cNvPr id="1533" name="Google Shape;1533;p181"/>
          <p:cNvSpPr txBox="1"/>
          <p:nvPr>
            <p:ph idx="1" type="body"/>
          </p:nvPr>
        </p:nvSpPr>
        <p:spPr>
          <a:xfrm>
            <a:off x="381000" y="1671637"/>
            <a:ext cx="7772400" cy="4859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Noto Sans Symbols"/>
              <a:buChar char="◆"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Дефиниране на </a:t>
            </a:r>
            <a:r>
              <a:rPr b="1" i="0" lang="en-US" sz="3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UniqueConstraint</a:t>
            </a: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b="1" i="0" lang="en-US" sz="3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ForeignKeyConstraint</a:t>
            </a:r>
            <a:endParaRPr/>
          </a:p>
        </p:txBody>
      </p:sp>
      <p:sp>
        <p:nvSpPr>
          <p:cNvPr id="1534" name="Google Shape;1534;p181"/>
          <p:cNvSpPr txBox="1"/>
          <p:nvPr/>
        </p:nvSpPr>
        <p:spPr>
          <a:xfrm>
            <a:off x="688975" y="2755900"/>
            <a:ext cx="7848600" cy="3762375"/>
          </a:xfrm>
          <a:prstGeom prst="rect">
            <a:avLst/>
          </a:prstGeom>
          <a:solidFill>
            <a:schemeClr val="lt1">
              <a:alpha val="39607"/>
            </a:schemeClr>
          </a:solidFill>
          <a:ln cap="flat" cmpd="sng" w="9525">
            <a:solidFill>
              <a:srgbClr val="CCE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80000" lIns="144000" spcFirstLastPara="1" rIns="144000" wrap="square" tIns="144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ds.Tables["Product"].Constraints.Add(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new UniqueConstraint("UC_ProductName",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ds.Tables["Product"].Columns["ProductName"]));</a:t>
            </a:r>
            <a:endParaRPr b="1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ForeignKeyConstraint custOrderFK =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new ForeignKeyConstraint("CustOrderFK",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ds.Tables["CustTable"].Columns["CustomerID"],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ds.Tables["OrdersTable"].Columns["CustomerID"]);</a:t>
            </a:r>
            <a:endParaRPr b="1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custOrderFK.DeleteRule = Rule.None;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Cannot delete a customer value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that has associated existing orders.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ds.Tables["OrdersTable"].Constraints.Add(custOrderFK);</a:t>
            </a:r>
            <a:endParaRPr/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38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182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Потребителски изрази</a:t>
            </a:r>
            <a:endParaRPr/>
          </a:p>
        </p:txBody>
      </p:sp>
      <p:sp>
        <p:nvSpPr>
          <p:cNvPr id="1540" name="Google Shape;1540;p182"/>
          <p:cNvSpPr txBox="1"/>
          <p:nvPr>
            <p:ph idx="1" type="body"/>
          </p:nvPr>
        </p:nvSpPr>
        <p:spPr>
          <a:xfrm>
            <a:off x="381000" y="1481137"/>
            <a:ext cx="8399462" cy="5049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Изразите са формули, дефинирани от програмиста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Дефинират се с </a:t>
            </a:r>
            <a:r>
              <a:rPr b="1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Expression</a:t>
            </a: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свойството на </a:t>
            </a:r>
            <a:r>
              <a:rPr b="1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DataColumn</a:t>
            </a: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класа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Sum([Unit Price] * [Quantity])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Агрегатните функции могат да използват родител/наследник релациите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Avg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endParaRPr/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p183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Потребителски изрази</a:t>
            </a:r>
            <a:endParaRPr/>
          </a:p>
        </p:txBody>
      </p:sp>
      <p:sp>
        <p:nvSpPr>
          <p:cNvPr id="1546" name="Google Shape;1546;p183"/>
          <p:cNvSpPr txBox="1"/>
          <p:nvPr>
            <p:ph idx="1" type="body"/>
          </p:nvPr>
        </p:nvSpPr>
        <p:spPr>
          <a:xfrm>
            <a:off x="381000" y="1073150"/>
            <a:ext cx="8401050" cy="545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Използват за създаване на:</a:t>
            </a:r>
            <a:endParaRPr/>
          </a:p>
          <a:p>
            <a:pPr indent="-460374" lvl="1" marL="1027112" marR="0" rtl="0" algn="l">
              <a:lnSpc>
                <a:spcPct val="85000"/>
              </a:lnSpc>
              <a:spcBef>
                <a:spcPts val="65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калкулирана колона</a:t>
            </a:r>
            <a:endParaRPr/>
          </a:p>
          <a:p>
            <a:pPr indent="-460374" lvl="1" marL="1027112" marR="0" rtl="0" algn="l">
              <a:lnSpc>
                <a:spcPct val="85000"/>
              </a:lnSpc>
              <a:spcBef>
                <a:spcPts val="65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агрегирана колона</a:t>
            </a:r>
            <a:endParaRPr/>
          </a:p>
          <a:p>
            <a:pPr indent="-460374" lvl="1" marL="1027112" marR="0" rtl="0" algn="l">
              <a:lnSpc>
                <a:spcPct val="85000"/>
              </a:lnSpc>
              <a:spcBef>
                <a:spcPts val="65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конкатенация на една или повече колони</a:t>
            </a:r>
            <a:endParaRPr/>
          </a:p>
          <a:p>
            <a:pPr indent="-460374" lvl="1" marL="1027112" marR="0" rtl="0" algn="l">
              <a:lnSpc>
                <a:spcPct val="85000"/>
              </a:lnSpc>
              <a:spcBef>
                <a:spcPts val="65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обръщение към таблица родител или наследник</a:t>
            </a:r>
            <a:endParaRPr/>
          </a:p>
          <a:p>
            <a:pPr indent="-565150" lvl="0" marL="565150" marR="0" rtl="0" algn="l">
              <a:lnSpc>
                <a:spcPct val="85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Noto Sans Symbols"/>
              <a:buChar char="◆"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endParaRPr/>
          </a:p>
        </p:txBody>
      </p:sp>
      <p:sp>
        <p:nvSpPr>
          <p:cNvPr id="1547" name="Google Shape;1547;p183"/>
          <p:cNvSpPr txBox="1"/>
          <p:nvPr/>
        </p:nvSpPr>
        <p:spPr>
          <a:xfrm>
            <a:off x="1103312" y="4291012"/>
            <a:ext cx="7234237" cy="2273300"/>
          </a:xfrm>
          <a:prstGeom prst="rect">
            <a:avLst/>
          </a:prstGeom>
          <a:solidFill>
            <a:schemeClr val="lt1">
              <a:alpha val="39607"/>
            </a:schemeClr>
          </a:solidFill>
          <a:ln cap="flat" cmpd="sng" w="9525">
            <a:solidFill>
              <a:srgbClr val="CCE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44000" lIns="144000" spcFirstLastPara="1" rIns="144000" wrap="square" tIns="144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1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Calculated field – VAT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DataColumn priceVat = new DataColumn(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"Price(VAT)", typeof(decimal));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priceVat.Expression = "Price * 1.2";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productsTable.Columns.Add(priceVat);</a:t>
            </a:r>
            <a:endParaRPr/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184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ourier New"/>
              <a:buNone/>
            </a:pPr>
            <a:r>
              <a:rPr b="1" i="0" lang="en-US" sz="48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DataRelation</a:t>
            </a: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обекти</a:t>
            </a:r>
            <a:endParaRPr/>
          </a:p>
        </p:txBody>
      </p:sp>
      <p:sp>
        <p:nvSpPr>
          <p:cNvPr id="1553" name="Google Shape;1553;p184"/>
          <p:cNvSpPr txBox="1"/>
          <p:nvPr>
            <p:ph idx="1" type="body"/>
          </p:nvPr>
        </p:nvSpPr>
        <p:spPr>
          <a:xfrm>
            <a:off x="381000" y="1127125"/>
            <a:ext cx="8413750" cy="540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◆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Дефинират релации между родител / наследник колони в таблици с навигационна цел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◆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 създават ограничения (constraints)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◆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Могат да се дефинират и към същата таблица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◆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Често се използват за навигация през потребителския интерфейс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◆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Използват се от колоните с потребителски изрази за дефиниране на агрегатни изрази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◆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Съдържат се в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Relations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колекцията на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DataSet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обекта</a:t>
            </a:r>
            <a:endParaRPr/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57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p185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ourier New"/>
              <a:buNone/>
            </a:pPr>
            <a:r>
              <a:rPr b="1" i="0" lang="en-US" sz="48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DataRelation</a:t>
            </a: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обекти</a:t>
            </a:r>
            <a:endParaRPr/>
          </a:p>
        </p:txBody>
      </p:sp>
      <p:sp>
        <p:nvSpPr>
          <p:cNvPr id="1559" name="Google Shape;1559;p185"/>
          <p:cNvSpPr txBox="1"/>
          <p:nvPr>
            <p:ph idx="1" type="body"/>
          </p:nvPr>
        </p:nvSpPr>
        <p:spPr>
          <a:xfrm>
            <a:off x="381000" y="1127125"/>
            <a:ext cx="8413750" cy="540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◆"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GetChildRows()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връща редовете наследници на даден ред</a:t>
            </a:r>
            <a:endParaRPr/>
          </a:p>
        </p:txBody>
      </p:sp>
      <p:sp>
        <p:nvSpPr>
          <p:cNvPr id="1560" name="Google Shape;1560;p185"/>
          <p:cNvSpPr txBox="1"/>
          <p:nvPr/>
        </p:nvSpPr>
        <p:spPr>
          <a:xfrm>
            <a:off x="831850" y="2192337"/>
            <a:ext cx="7507287" cy="4337050"/>
          </a:xfrm>
          <a:prstGeom prst="rect">
            <a:avLst/>
          </a:prstGeom>
          <a:solidFill>
            <a:schemeClr val="lt1">
              <a:alpha val="39607"/>
            </a:schemeClr>
          </a:solidFill>
          <a:ln cap="flat" cmpd="sng" w="9525">
            <a:solidFill>
              <a:srgbClr val="CCE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44000" lIns="144000" spcFirstLastPara="1" rIns="144000" wrap="square" tIns="14400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dsNorthwind.Relations.Add("FK_CustomersOrders",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dtCustomers.Columns["CustomerID"],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dtOrders.Columns["CustomerID"], true);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1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Process all customers and their orders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foreach (DataRow drCustomer in 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dsNorthwind.Tables["Customers"].Rows)</a:t>
            </a:r>
            <a:b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foreach (DataRow drOrder in drCustomer.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GetChildRows("FK_CustomerOrders"))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1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// Do some work with the rows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64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186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ourier New"/>
              <a:buNone/>
            </a:pPr>
            <a:r>
              <a:rPr b="1" i="0" lang="en-US" sz="48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DataView</a:t>
            </a: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клас</a:t>
            </a:r>
            <a:endParaRPr/>
          </a:p>
        </p:txBody>
      </p:sp>
      <p:sp>
        <p:nvSpPr>
          <p:cNvPr id="1566" name="Google Shape;1566;p186"/>
          <p:cNvSpPr txBox="1"/>
          <p:nvPr>
            <p:ph idx="1" type="body"/>
          </p:nvPr>
        </p:nvSpPr>
        <p:spPr>
          <a:xfrm>
            <a:off x="381000" y="1169987"/>
            <a:ext cx="8413750" cy="5360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Аналогия на изгледите (View обектите) в базите от данни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Динамичен изглед на данните базиран на израз за филтриране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Филтриране по версията на данните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Сортиране по колона или колони</a:t>
            </a:r>
            <a:endParaRPr/>
          </a:p>
        </p:txBody>
      </p:sp>
      <p:sp>
        <p:nvSpPr>
          <p:cNvPr id="1567" name="Google Shape;1567;p186"/>
          <p:cNvSpPr txBox="1"/>
          <p:nvPr/>
        </p:nvSpPr>
        <p:spPr>
          <a:xfrm>
            <a:off x="355600" y="4198937"/>
            <a:ext cx="8448675" cy="2381250"/>
          </a:xfrm>
          <a:prstGeom prst="rect">
            <a:avLst/>
          </a:prstGeom>
          <a:solidFill>
            <a:schemeClr val="lt1">
              <a:alpha val="39607"/>
            </a:schemeClr>
          </a:solidFill>
          <a:ln cap="flat" cmpd="sng" w="9525">
            <a:solidFill>
              <a:srgbClr val="CCE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44000" lIns="144000" spcFirstLastPara="1" rIns="144000" wrap="square" tIns="144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DataTable usersTable = ...;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DataView usersView = new DataView(usersTable);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Show only modified versions of current rows and new rows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usersView.RowStateFilter =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DataViewRowState.ModifiedCurrent |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DataViewRowState.Added;</a:t>
            </a:r>
            <a:endParaRPr/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7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p187"/>
          <p:cNvSpPr txBox="1"/>
          <p:nvPr>
            <p:ph type="title"/>
          </p:nvPr>
        </p:nvSpPr>
        <p:spPr>
          <a:xfrm>
            <a:off x="381000" y="228600"/>
            <a:ext cx="8480425" cy="1274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Запазване и зареждане на данните от </a:t>
            </a:r>
            <a:r>
              <a:rPr b="1" i="0" lang="en-US" sz="44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DataSet</a:t>
            </a:r>
            <a:endParaRPr/>
          </a:p>
        </p:txBody>
      </p:sp>
      <p:sp>
        <p:nvSpPr>
          <p:cNvPr id="1573" name="Google Shape;1573;p187"/>
          <p:cNvSpPr txBox="1"/>
          <p:nvPr>
            <p:ph idx="1" type="body"/>
          </p:nvPr>
        </p:nvSpPr>
        <p:spPr>
          <a:xfrm>
            <a:off x="381000" y="1741487"/>
            <a:ext cx="8428037" cy="4789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Два основни метода</a:t>
            </a:r>
            <a:endParaRPr/>
          </a:p>
          <a:p>
            <a:pPr indent="-460374" lvl="1" marL="1027112" marR="0" rtl="0" algn="l">
              <a:lnSpc>
                <a:spcPct val="85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ReadXml(…)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зарежда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DataSet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от XML</a:t>
            </a:r>
            <a:endParaRPr/>
          </a:p>
          <a:p>
            <a:pPr indent="-460374" lvl="1" marL="1027112" marR="0" rtl="0" algn="l">
              <a:lnSpc>
                <a:spcPct val="85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WriteXml(…)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записва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DataSet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 XML</a:t>
            </a:r>
            <a:endParaRPr/>
          </a:p>
          <a:p>
            <a:pPr indent="-460374" lvl="1" marL="1027112" marR="0" rtl="0" algn="l">
              <a:lnSpc>
                <a:spcPct val="85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Пътят до файла се подава като параметър</a:t>
            </a:r>
            <a:endParaRPr/>
          </a:p>
          <a:p>
            <a:pPr indent="-565150" lvl="0" marL="565150" marR="0" rtl="0" algn="l">
              <a:lnSpc>
                <a:spcPct val="85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ReadXml(…)</a:t>
            </a: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хвърля изключение ако файлът не съществува или потребителят няма права </a:t>
            </a:r>
            <a:endParaRPr/>
          </a:p>
          <a:p>
            <a:pPr indent="-565150" lvl="0" marL="565150" marR="0" rtl="0" algn="l">
              <a:lnSpc>
                <a:spcPct val="85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WriteXml(…)</a:t>
            </a: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припокрива съществуващи файлове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6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Релационна схема</a:t>
            </a:r>
            <a:endParaRPr/>
          </a:p>
        </p:txBody>
      </p:sp>
      <p:sp>
        <p:nvSpPr>
          <p:cNvPr id="306" name="Google Shape;306;p26"/>
          <p:cNvSpPr txBox="1"/>
          <p:nvPr>
            <p:ph idx="1" type="body"/>
          </p:nvPr>
        </p:nvSpPr>
        <p:spPr>
          <a:xfrm>
            <a:off x="381000" y="1414462"/>
            <a:ext cx="8426450" cy="511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Релационна схема на БД наричаме съвкупността от: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схемите на всички таблици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връзките между таблиците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Релационната схема описва структурата на БД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 съдържа данни, а само метаданни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Noto Sans Symbols"/>
              <a:buChar char="◆"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Релационните схеми се изобразяват графично чрез Entity/Relationship диаграми (E/R Diagrams)</a:t>
            </a:r>
            <a:endParaRPr/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77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p188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ourier New"/>
              <a:buNone/>
            </a:pPr>
            <a:r>
              <a:rPr b="1" i="0" lang="en-US" sz="48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DataSet.ReadXml()</a:t>
            </a:r>
            <a:endParaRPr/>
          </a:p>
        </p:txBody>
      </p:sp>
      <p:sp>
        <p:nvSpPr>
          <p:cNvPr id="1579" name="Google Shape;1579;p188"/>
          <p:cNvSpPr txBox="1"/>
          <p:nvPr>
            <p:ph idx="1" type="body"/>
          </p:nvPr>
        </p:nvSpPr>
        <p:spPr>
          <a:xfrm>
            <a:off x="381000" y="1141412"/>
            <a:ext cx="8413750" cy="5389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Приема източник на XML данните: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Stream</a:t>
            </a: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TextReader</a:t>
            </a: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отворен за четене поток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път до файл или URL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XmlReader</a:t>
            </a: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XML четец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Може да се задава режим на четене (</a:t>
            </a:r>
            <a:r>
              <a:rPr b="1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XmlReadMode</a:t>
            </a: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DiffGram</a:t>
            </a: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Fragment</a:t>
            </a: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IgnoreSchema</a:t>
            </a: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InferSchema</a:t>
            </a: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ReadSchema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Текущата схема на данните може да се запазва, да се прочете наново или да се генерира от самите данни</a:t>
            </a:r>
            <a:endParaRPr/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83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p189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ourier New"/>
              <a:buNone/>
            </a:pPr>
            <a:r>
              <a:rPr b="1" i="0" lang="en-US" sz="48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DataSet.WriteXml()</a:t>
            </a:r>
            <a:endParaRPr/>
          </a:p>
        </p:txBody>
      </p:sp>
      <p:sp>
        <p:nvSpPr>
          <p:cNvPr id="1585" name="Google Shape;1585;p189"/>
          <p:cNvSpPr txBox="1"/>
          <p:nvPr>
            <p:ph idx="1" type="body"/>
          </p:nvPr>
        </p:nvSpPr>
        <p:spPr>
          <a:xfrm>
            <a:off x="381000" y="1143000"/>
            <a:ext cx="7772400" cy="538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Възможност за записване на данните и схемата на </a:t>
            </a:r>
            <a:r>
              <a:rPr b="1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DataSet</a:t>
            </a: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 XML формат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Синхронизация със </a:t>
            </a:r>
            <a:r>
              <a:rPr b="1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XmlDataDocument</a:t>
            </a: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класа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Може да се задава режим на записване (</a:t>
            </a:r>
            <a:r>
              <a:rPr b="1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XmlWriteMode</a:t>
            </a: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DiffGram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записва оригиналните данни и нанесените в тях промени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IgnoreSchema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не записва схемата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WriteSchema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записва и схемата</a:t>
            </a:r>
            <a:endParaRPr/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89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p190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Courier New"/>
              <a:buNone/>
            </a:pPr>
            <a:r>
              <a:rPr b="1" i="0" lang="en-US" sz="43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ReadXml</a:t>
            </a:r>
            <a:r>
              <a:rPr b="1" i="0" lang="en-US" sz="4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b="1" i="0" lang="en-US" sz="43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WriteXml</a:t>
            </a:r>
            <a:r>
              <a:rPr b="1" i="0" lang="en-US" sz="4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– пример</a:t>
            </a:r>
            <a:endParaRPr/>
          </a:p>
        </p:txBody>
      </p:sp>
      <p:sp>
        <p:nvSpPr>
          <p:cNvPr id="1591" name="Google Shape;1591;p190"/>
          <p:cNvSpPr txBox="1"/>
          <p:nvPr/>
        </p:nvSpPr>
        <p:spPr>
          <a:xfrm>
            <a:off x="644525" y="990600"/>
            <a:ext cx="7821612" cy="5561012"/>
          </a:xfrm>
          <a:prstGeom prst="rect">
            <a:avLst/>
          </a:prstGeom>
          <a:solidFill>
            <a:schemeClr val="lt1">
              <a:alpha val="39607"/>
            </a:schemeClr>
          </a:solidFill>
          <a:ln cap="flat" cmpd="sng" w="9525">
            <a:solidFill>
              <a:srgbClr val="CCE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44000" lIns="144000" spcFirstLastPara="1" rIns="144000" wrap="square" tIns="144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DataSet dsStudents = new DataSet();		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A string that contains the XML data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xmlStudentData = "&lt;students&gt;&lt;student&gt;" 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"&lt;name&gt;Petar Petrov&lt;/name&gt;&lt;fn&gt;12345&lt;/fn&gt;" +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"&lt;/student&gt;&lt;student&gt;" 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"&lt;name&gt;Ivan Ivanov&lt;/name&gt;&lt;fn&gt;54321&lt;/fn&gt;" 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"&lt;/student&gt;&lt;/students&gt;";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StringReader to pass the XML to ReadXml(...)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StringReader srXmlStudents = new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StringReader(xmlStudentData);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dsStudents.ReadXml(srXmlStudents,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XmlReadMode.InferSchema);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srXmlStudents.Close();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	   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примерът продължава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95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p191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Courier New"/>
              <a:buNone/>
            </a:pPr>
            <a:r>
              <a:rPr b="1" i="0" lang="en-US" sz="43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ReadXml</a:t>
            </a:r>
            <a:r>
              <a:rPr b="1" i="0" lang="en-US" sz="4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b="1" i="0" lang="en-US" sz="43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WriteXml</a:t>
            </a:r>
            <a:r>
              <a:rPr b="1" i="0" lang="en-US" sz="4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– пример</a:t>
            </a:r>
            <a:endParaRPr/>
          </a:p>
        </p:txBody>
      </p:sp>
      <p:sp>
        <p:nvSpPr>
          <p:cNvPr id="1597" name="Google Shape;1597;p191"/>
          <p:cNvSpPr txBox="1"/>
          <p:nvPr/>
        </p:nvSpPr>
        <p:spPr>
          <a:xfrm>
            <a:off x="679450" y="1241425"/>
            <a:ext cx="7821612" cy="5162550"/>
          </a:xfrm>
          <a:prstGeom prst="rect">
            <a:avLst/>
          </a:prstGeom>
          <a:solidFill>
            <a:schemeClr val="lt1">
              <a:alpha val="39607"/>
            </a:schemeClr>
          </a:solidFill>
          <a:ln cap="flat" cmpd="sng" w="9525">
            <a:solidFill>
              <a:srgbClr val="CCE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44000" lIns="144000" spcFirstLastPara="1" rIns="144000" wrap="square" tIns="1440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A StringWriter to store the data from the DataSet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StringWriter swStudents = new StringWriter();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dsStudents.WriteXml(swStudents, 	XmlWriteMode.WriteSchema);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strStudents = swStudents.ToString();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swStudents.Close();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Print to the console the XML before reading it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in the DataSet, and the XML produced by the 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DataSet's WriteXml(...) method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Console.WriteLine("XML before:\n" +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xmlStudentData + "\n\n\nXML after:\n " +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strStudents);</a:t>
            </a:r>
            <a:endParaRPr/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p192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b="1" i="0" lang="en-US" sz="5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Демонстрация #19</a:t>
            </a:r>
            <a:endParaRPr/>
          </a:p>
        </p:txBody>
      </p:sp>
      <p:sp>
        <p:nvSpPr>
          <p:cNvPr id="1603" name="Google Shape;1603;p192"/>
          <p:cNvSpPr txBox="1"/>
          <p:nvPr>
            <p:ph idx="1" type="body"/>
          </p:nvPr>
        </p:nvSpPr>
        <p:spPr>
          <a:xfrm>
            <a:off x="381000" y="1414462"/>
            <a:ext cx="8399462" cy="511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◆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Четене и писане на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DataSet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от XML файл</a:t>
            </a:r>
            <a:endParaRPr/>
          </a:p>
        </p:txBody>
      </p:sp>
      <p:pic>
        <p:nvPicPr>
          <p:cNvPr id="1604" name="Google Shape;1604;p1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6562" y="2070100"/>
            <a:ext cx="7385050" cy="426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5" name="Google Shape;1605;p19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95625" y="3246437"/>
            <a:ext cx="4413250" cy="330993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1606" name="Google Shape;1606;p19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34037" y="2671762"/>
            <a:ext cx="3097212" cy="2311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10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p193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Използване на </a:t>
            </a:r>
            <a:r>
              <a:rPr b="1" i="0" lang="en-US" sz="44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DataAdapter</a:t>
            </a:r>
            <a:endParaRPr/>
          </a:p>
        </p:txBody>
      </p:sp>
      <p:sp>
        <p:nvSpPr>
          <p:cNvPr id="1612" name="Google Shape;1612;p193"/>
          <p:cNvSpPr txBox="1"/>
          <p:nvPr>
            <p:ph idx="1" type="body"/>
          </p:nvPr>
        </p:nvSpPr>
        <p:spPr>
          <a:xfrm>
            <a:off x="381000" y="1139825"/>
            <a:ext cx="8386762" cy="539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DataAdapter свързва </a:t>
            </a:r>
            <a:r>
              <a:rPr b="1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DataSet</a:t>
            </a: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с източника на данни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Използва се за: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Запълване на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DataSet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с данни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Обновяване на данните в източника след извършване на промени в тяхното копие в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DataSet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обекта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Метод </a:t>
            </a:r>
            <a:r>
              <a:rPr b="1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Fill()</a:t>
            </a: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на </a:t>
            </a:r>
            <a:r>
              <a:rPr b="1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DataAdapter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Запълва таблица в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DataSet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Запълва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DataTable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обект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Използва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SelectCommand</a:t>
            </a:r>
            <a:endParaRPr/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16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p194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Използване на </a:t>
            </a:r>
            <a:r>
              <a:rPr b="1" i="0" lang="en-US" sz="44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DataAdapter</a:t>
            </a:r>
            <a:endParaRPr/>
          </a:p>
        </p:txBody>
      </p:sp>
      <p:sp>
        <p:nvSpPr>
          <p:cNvPr id="1618" name="Google Shape;1618;p194"/>
          <p:cNvSpPr txBox="1"/>
          <p:nvPr>
            <p:ph idx="1" type="body"/>
          </p:nvPr>
        </p:nvSpPr>
        <p:spPr>
          <a:xfrm>
            <a:off x="381000" y="1114425"/>
            <a:ext cx="8242300" cy="541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Свойство </a:t>
            </a:r>
            <a:r>
              <a:rPr b="1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MissingSchemaAction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Запълване на повече от една таблица в </a:t>
            </a:r>
            <a:r>
              <a:rPr b="1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DataSet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Задаване на съответствие между таблици и колони в източника на данни и </a:t>
            </a:r>
            <a:r>
              <a:rPr b="1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DataSet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Свойство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TableMappings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на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DataAdapter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Метод </a:t>
            </a:r>
            <a:r>
              <a:rPr b="1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FillSchema()</a:t>
            </a: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на </a:t>
            </a:r>
            <a:r>
              <a:rPr b="1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DataAdapter</a:t>
            </a: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извличане на схемата от източника</a:t>
            </a:r>
            <a:endParaRPr/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2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195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Използване на </a:t>
            </a:r>
            <a:r>
              <a:rPr b="1" i="0" lang="en-US" sz="44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DataAdapter</a:t>
            </a:r>
            <a:endParaRPr/>
          </a:p>
        </p:txBody>
      </p:sp>
      <p:sp>
        <p:nvSpPr>
          <p:cNvPr id="1624" name="Google Shape;1624;p195"/>
          <p:cNvSpPr txBox="1"/>
          <p:nvPr>
            <p:ph idx="1" type="body"/>
          </p:nvPr>
        </p:nvSpPr>
        <p:spPr>
          <a:xfrm>
            <a:off x="381000" y="1414462"/>
            <a:ext cx="7772400" cy="511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Свойства на </a:t>
            </a:r>
            <a:r>
              <a:rPr b="1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DataAdapter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AcceptChangesDuringFill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ContinueUpdateOnError</a:t>
            </a:r>
            <a:endParaRPr/>
          </a:p>
          <a:p>
            <a:pPr indent="-412750" lvl="0" marL="56515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5150" lvl="0" marL="56515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Събития на </a:t>
            </a:r>
            <a:r>
              <a:rPr b="1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DataAdapter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FillError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RowUpdating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RowUpdated</a:t>
            </a:r>
            <a:endParaRPr/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8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196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Използване на </a:t>
            </a:r>
            <a:r>
              <a:rPr b="1" i="0" lang="en-US" sz="44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DataAdapter</a:t>
            </a:r>
            <a:endParaRPr/>
          </a:p>
        </p:txBody>
      </p:sp>
      <p:sp>
        <p:nvSpPr>
          <p:cNvPr id="1630" name="Google Shape;1630;p196"/>
          <p:cNvSpPr txBox="1"/>
          <p:nvPr>
            <p:ph idx="1" type="body"/>
          </p:nvPr>
        </p:nvSpPr>
        <p:spPr>
          <a:xfrm>
            <a:off x="381000" y="1414462"/>
            <a:ext cx="8372475" cy="511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Обновяване на данните в източника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Свойства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InsertCommand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UpdateCommand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DeleteCommand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Класът </a:t>
            </a:r>
            <a:r>
              <a:rPr b="1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CommandBuilder</a:t>
            </a: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Обновяване на източника с потребитеска логика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Извличане на обновени стойности в </a:t>
            </a:r>
            <a:r>
              <a:rPr b="1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DataSet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Обновяване на свързани таблици</a:t>
            </a:r>
            <a:endParaRPr/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34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197"/>
          <p:cNvSpPr/>
          <p:nvPr/>
        </p:nvSpPr>
        <p:spPr>
          <a:xfrm>
            <a:off x="5921375" y="2252662"/>
            <a:ext cx="846137" cy="314325"/>
          </a:xfrm>
          <a:custGeom>
            <a:rect b="b" l="l" r="r" t="t"/>
            <a:pathLst>
              <a:path extrusionOk="0" h="198" w="533">
                <a:moveTo>
                  <a:pt x="0" y="75"/>
                </a:moveTo>
                <a:cubicBezTo>
                  <a:pt x="74" y="66"/>
                  <a:pt x="357" y="0"/>
                  <a:pt x="446" y="21"/>
                </a:cubicBezTo>
                <a:cubicBezTo>
                  <a:pt x="531" y="38"/>
                  <a:pt x="515" y="161"/>
                  <a:pt x="533" y="198"/>
                </a:cubicBezTo>
              </a:path>
            </a:pathLst>
          </a:custGeom>
          <a:noFill/>
          <a:ln cap="flat" cmpd="sng" w="635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3806097" dist="28398">
              <a:schemeClr val="lt2">
                <a:alpha val="49803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6" name="Google Shape;1636;p197"/>
          <p:cNvSpPr/>
          <p:nvPr/>
        </p:nvSpPr>
        <p:spPr>
          <a:xfrm>
            <a:off x="5929312" y="3038475"/>
            <a:ext cx="846137" cy="285750"/>
          </a:xfrm>
          <a:custGeom>
            <a:rect b="b" l="l" r="r" t="t"/>
            <a:pathLst>
              <a:path extrusionOk="0" h="180" w="533">
                <a:moveTo>
                  <a:pt x="0" y="116"/>
                </a:moveTo>
                <a:cubicBezTo>
                  <a:pt x="70" y="123"/>
                  <a:pt x="333" y="180"/>
                  <a:pt x="422" y="160"/>
                </a:cubicBezTo>
                <a:cubicBezTo>
                  <a:pt x="507" y="144"/>
                  <a:pt x="510" y="33"/>
                  <a:pt x="533" y="0"/>
                </a:cubicBezTo>
              </a:path>
            </a:pathLst>
          </a:custGeom>
          <a:noFill/>
          <a:ln cap="flat" cmpd="sng" w="635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3806097" dist="28398">
              <a:schemeClr val="lt2">
                <a:alpha val="49803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7" name="Google Shape;1637;p197"/>
          <p:cNvSpPr/>
          <p:nvPr/>
        </p:nvSpPr>
        <p:spPr>
          <a:xfrm>
            <a:off x="5913437" y="1479550"/>
            <a:ext cx="1254125" cy="1108075"/>
          </a:xfrm>
          <a:custGeom>
            <a:rect b="b" l="l" r="r" t="t"/>
            <a:pathLst>
              <a:path extrusionOk="0" h="689" w="780">
                <a:moveTo>
                  <a:pt x="0" y="65"/>
                </a:moveTo>
                <a:cubicBezTo>
                  <a:pt x="110" y="71"/>
                  <a:pt x="535" y="0"/>
                  <a:pt x="659" y="104"/>
                </a:cubicBezTo>
                <a:cubicBezTo>
                  <a:pt x="780" y="201"/>
                  <a:pt x="729" y="567"/>
                  <a:pt x="747" y="689"/>
                </a:cubicBezTo>
              </a:path>
            </a:pathLst>
          </a:custGeom>
          <a:noFill/>
          <a:ln cap="flat" cmpd="sng" w="635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3806097" dist="28398">
              <a:schemeClr val="lt2">
                <a:alpha val="49803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8" name="Google Shape;1638;p197"/>
          <p:cNvSpPr/>
          <p:nvPr/>
        </p:nvSpPr>
        <p:spPr>
          <a:xfrm>
            <a:off x="5921375" y="3036887"/>
            <a:ext cx="1247775" cy="1130300"/>
          </a:xfrm>
          <a:custGeom>
            <a:rect b="b" l="l" r="r" t="t"/>
            <a:pathLst>
              <a:path extrusionOk="0" h="750" w="786">
                <a:moveTo>
                  <a:pt x="0" y="688"/>
                </a:moveTo>
                <a:cubicBezTo>
                  <a:pt x="110" y="679"/>
                  <a:pt x="539" y="750"/>
                  <a:pt x="663" y="635"/>
                </a:cubicBezTo>
                <a:cubicBezTo>
                  <a:pt x="786" y="527"/>
                  <a:pt x="726" y="132"/>
                  <a:pt x="742" y="0"/>
                </a:cubicBezTo>
              </a:path>
            </a:pathLst>
          </a:custGeom>
          <a:noFill/>
          <a:ln cap="flat" cmpd="sng" w="635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3806097" dist="28398">
              <a:schemeClr val="lt2">
                <a:alpha val="49803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39" name="Google Shape;1639;p197"/>
          <p:cNvCxnSpPr/>
          <p:nvPr/>
        </p:nvCxnSpPr>
        <p:spPr>
          <a:xfrm flipH="1" rot="10800000">
            <a:off x="3062287" y="4057650"/>
            <a:ext cx="625475" cy="1587"/>
          </a:xfrm>
          <a:prstGeom prst="straightConnector1">
            <a:avLst/>
          </a:prstGeom>
          <a:noFill/>
          <a:ln cap="flat" cmpd="sng" w="635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  <a:effectLst>
            <a:outerShdw blurRad="63500" dir="3806097" dist="28398">
              <a:schemeClr val="lt2">
                <a:alpha val="49803"/>
              </a:schemeClr>
            </a:outerShdw>
          </a:effectLst>
        </p:spPr>
      </p:cxnSp>
      <p:cxnSp>
        <p:nvCxnSpPr>
          <p:cNvPr id="1640" name="Google Shape;1640;p197"/>
          <p:cNvCxnSpPr/>
          <p:nvPr/>
        </p:nvCxnSpPr>
        <p:spPr>
          <a:xfrm flipH="1" rot="10800000">
            <a:off x="3067050" y="3236912"/>
            <a:ext cx="625475" cy="1587"/>
          </a:xfrm>
          <a:prstGeom prst="straightConnector1">
            <a:avLst/>
          </a:prstGeom>
          <a:noFill/>
          <a:ln cap="flat" cmpd="sng" w="635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  <a:effectLst>
            <a:outerShdw blurRad="63500" dir="3806097" dist="28398">
              <a:schemeClr val="lt2">
                <a:alpha val="49803"/>
              </a:schemeClr>
            </a:outerShdw>
          </a:effectLst>
        </p:spPr>
      </p:cxnSp>
      <p:cxnSp>
        <p:nvCxnSpPr>
          <p:cNvPr id="1641" name="Google Shape;1641;p197"/>
          <p:cNvCxnSpPr/>
          <p:nvPr/>
        </p:nvCxnSpPr>
        <p:spPr>
          <a:xfrm flipH="1" rot="10800000">
            <a:off x="3059112" y="2408237"/>
            <a:ext cx="625475" cy="1587"/>
          </a:xfrm>
          <a:prstGeom prst="straightConnector1">
            <a:avLst/>
          </a:prstGeom>
          <a:noFill/>
          <a:ln cap="flat" cmpd="sng" w="635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  <a:effectLst>
            <a:outerShdw blurRad="63500" dir="3806097" dist="28398">
              <a:schemeClr val="lt2">
                <a:alpha val="49803"/>
              </a:schemeClr>
            </a:outerShdw>
          </a:effectLst>
        </p:spPr>
      </p:cxnSp>
      <p:sp>
        <p:nvSpPr>
          <p:cNvPr id="1642" name="Google Shape;1642;p197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urier New"/>
              <a:buNone/>
            </a:pPr>
            <a:r>
              <a:rPr b="1" i="0" lang="en-US" sz="44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DataAdapter</a:t>
            </a: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– архитектура</a:t>
            </a:r>
            <a:endParaRPr/>
          </a:p>
        </p:txBody>
      </p:sp>
      <p:pic>
        <p:nvPicPr>
          <p:cNvPr id="1643" name="Google Shape;1643;p1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20950" y="4706937"/>
            <a:ext cx="1801812" cy="190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4" name="Google Shape;1644;p197"/>
          <p:cNvSpPr/>
          <p:nvPr/>
        </p:nvSpPr>
        <p:spPr>
          <a:xfrm>
            <a:off x="6575425" y="5427662"/>
            <a:ext cx="2189162" cy="47625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SqlConnection</a:t>
            </a:r>
            <a:endParaRPr/>
          </a:p>
        </p:txBody>
      </p:sp>
      <p:sp>
        <p:nvSpPr>
          <p:cNvPr id="1645" name="Google Shape;1645;p197"/>
          <p:cNvSpPr/>
          <p:nvPr/>
        </p:nvSpPr>
        <p:spPr>
          <a:xfrm>
            <a:off x="3697287" y="1354137"/>
            <a:ext cx="2205037" cy="503237"/>
          </a:xfrm>
          <a:prstGeom prst="roundRect">
            <a:avLst>
              <a:gd fmla="val 16667" name="adj"/>
            </a:avLst>
          </a:prstGeom>
          <a:solidFill>
            <a:schemeClr val="hlink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SelectCommand</a:t>
            </a:r>
            <a:endParaRPr/>
          </a:p>
        </p:txBody>
      </p:sp>
      <p:pic>
        <p:nvPicPr>
          <p:cNvPr id="1646" name="Google Shape;1646;p19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1000" y="1320800"/>
            <a:ext cx="2678112" cy="3027362"/>
          </a:xfrm>
          <a:prstGeom prst="rect">
            <a:avLst/>
          </a:prstGeom>
          <a:noFill/>
          <a:ln>
            <a:noFill/>
          </a:ln>
        </p:spPr>
      </p:pic>
      <p:sp>
        <p:nvSpPr>
          <p:cNvPr id="1647" name="Google Shape;1647;p197"/>
          <p:cNvSpPr/>
          <p:nvPr/>
        </p:nvSpPr>
        <p:spPr>
          <a:xfrm>
            <a:off x="3702050" y="2152650"/>
            <a:ext cx="2205037" cy="503237"/>
          </a:xfrm>
          <a:prstGeom prst="roundRect">
            <a:avLst>
              <a:gd fmla="val 16667" name="adj"/>
            </a:avLst>
          </a:prstGeom>
          <a:solidFill>
            <a:schemeClr val="hlink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InsertCommand</a:t>
            </a:r>
            <a:endParaRPr/>
          </a:p>
        </p:txBody>
      </p:sp>
      <p:sp>
        <p:nvSpPr>
          <p:cNvPr id="1648" name="Google Shape;1648;p197"/>
          <p:cNvSpPr/>
          <p:nvPr/>
        </p:nvSpPr>
        <p:spPr>
          <a:xfrm>
            <a:off x="3713162" y="2963862"/>
            <a:ext cx="2205037" cy="503237"/>
          </a:xfrm>
          <a:prstGeom prst="roundRect">
            <a:avLst>
              <a:gd fmla="val 16667" name="adj"/>
            </a:avLst>
          </a:prstGeom>
          <a:solidFill>
            <a:schemeClr val="hlink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UpdateCommand</a:t>
            </a:r>
            <a:endParaRPr/>
          </a:p>
        </p:txBody>
      </p:sp>
      <p:sp>
        <p:nvSpPr>
          <p:cNvPr id="1649" name="Google Shape;1649;p197"/>
          <p:cNvSpPr/>
          <p:nvPr/>
        </p:nvSpPr>
        <p:spPr>
          <a:xfrm>
            <a:off x="3709987" y="3802062"/>
            <a:ext cx="2205037" cy="503237"/>
          </a:xfrm>
          <a:prstGeom prst="roundRect">
            <a:avLst>
              <a:gd fmla="val 16667" name="adj"/>
            </a:avLst>
          </a:prstGeom>
          <a:solidFill>
            <a:schemeClr val="hlink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DeleteCommand</a:t>
            </a:r>
            <a:endParaRPr/>
          </a:p>
        </p:txBody>
      </p:sp>
      <p:sp>
        <p:nvSpPr>
          <p:cNvPr id="1650" name="Google Shape;1650;p197"/>
          <p:cNvSpPr/>
          <p:nvPr/>
        </p:nvSpPr>
        <p:spPr>
          <a:xfrm>
            <a:off x="6537325" y="2555875"/>
            <a:ext cx="2286000" cy="47625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SqlDataAdapter</a:t>
            </a:r>
            <a:endParaRPr/>
          </a:p>
        </p:txBody>
      </p:sp>
      <p:cxnSp>
        <p:nvCxnSpPr>
          <p:cNvPr id="1651" name="Google Shape;1651;p197"/>
          <p:cNvCxnSpPr/>
          <p:nvPr/>
        </p:nvCxnSpPr>
        <p:spPr>
          <a:xfrm flipH="1">
            <a:off x="3048000" y="1600200"/>
            <a:ext cx="630237" cy="1587"/>
          </a:xfrm>
          <a:prstGeom prst="straightConnector1">
            <a:avLst/>
          </a:prstGeom>
          <a:noFill/>
          <a:ln cap="flat" cmpd="sng" w="635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  <a:effectLst>
            <a:outerShdw blurRad="63500" dir="3806097" dist="28398">
              <a:schemeClr val="lt2">
                <a:alpha val="49803"/>
              </a:schemeClr>
            </a:outerShdw>
          </a:effectLst>
        </p:spPr>
      </p:cxnSp>
      <p:cxnSp>
        <p:nvCxnSpPr>
          <p:cNvPr id="1652" name="Google Shape;1652;p197"/>
          <p:cNvCxnSpPr/>
          <p:nvPr/>
        </p:nvCxnSpPr>
        <p:spPr>
          <a:xfrm flipH="1" rot="10800000">
            <a:off x="4306887" y="5667375"/>
            <a:ext cx="2243137" cy="4762"/>
          </a:xfrm>
          <a:prstGeom prst="straightConnector1">
            <a:avLst/>
          </a:prstGeom>
          <a:noFill/>
          <a:ln cap="flat" cmpd="sng" w="635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  <a:effectLst>
            <a:outerShdw blurRad="63500" dir="3806097" dist="28398">
              <a:schemeClr val="lt2">
                <a:alpha val="49803"/>
              </a:schemeClr>
            </a:outerShdw>
          </a:effectLst>
        </p:spPr>
      </p:cxnSp>
      <p:cxnSp>
        <p:nvCxnSpPr>
          <p:cNvPr id="1653" name="Google Shape;1653;p197"/>
          <p:cNvCxnSpPr/>
          <p:nvPr/>
        </p:nvCxnSpPr>
        <p:spPr>
          <a:xfrm>
            <a:off x="7650162" y="3049587"/>
            <a:ext cx="14287" cy="2360612"/>
          </a:xfrm>
          <a:prstGeom prst="straightConnector1">
            <a:avLst/>
          </a:prstGeom>
          <a:noFill/>
          <a:ln cap="flat" cmpd="sng" w="635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  <a:effectLst>
            <a:outerShdw blurRad="63500" dir="3806097" dist="28398">
              <a:schemeClr val="lt2">
                <a:alpha val="49803"/>
              </a:schemeClr>
            </a:outerShdw>
          </a:effectLst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7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E/R диаграми – пример</a:t>
            </a:r>
            <a:endParaRPr/>
          </a:p>
        </p:txBody>
      </p:sp>
      <p:pic>
        <p:nvPicPr>
          <p:cNvPr id="312" name="Google Shape;31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93862" y="1176337"/>
            <a:ext cx="5683250" cy="5367337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7"/>
          <p:cNvSpPr/>
          <p:nvPr/>
        </p:nvSpPr>
        <p:spPr>
          <a:xfrm flipH="1" rot="10800000">
            <a:off x="5380037" y="1038225"/>
            <a:ext cx="3260725" cy="1376362"/>
          </a:xfrm>
          <a:prstGeom prst="wedgeRoundRectCallout">
            <a:avLst>
              <a:gd fmla="val -5879" name="adj1"/>
              <a:gd fmla="val -2716" name="adj2"/>
              <a:gd fmla="val 0" name="adj3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54000" spcFirstLastPara="1" rIns="54000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Диаграмата е създадена с Microsoft SQL Server Enterprise Manager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p198"/>
          <p:cNvSpPr txBox="1"/>
          <p:nvPr>
            <p:ph type="title"/>
          </p:nvPr>
        </p:nvSpPr>
        <p:spPr>
          <a:xfrm>
            <a:off x="381000" y="101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ourier New"/>
              <a:buNone/>
            </a:pPr>
            <a:r>
              <a:rPr b="1" i="0" lang="en-US" sz="48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DataAdapter</a:t>
            </a: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– пример</a:t>
            </a:r>
            <a:endParaRPr/>
          </a:p>
        </p:txBody>
      </p:sp>
      <p:sp>
        <p:nvSpPr>
          <p:cNvPr id="1659" name="Google Shape;1659;p198"/>
          <p:cNvSpPr txBox="1"/>
          <p:nvPr/>
        </p:nvSpPr>
        <p:spPr>
          <a:xfrm>
            <a:off x="606425" y="984250"/>
            <a:ext cx="7929562" cy="5580062"/>
          </a:xfrm>
          <a:prstGeom prst="rect">
            <a:avLst/>
          </a:prstGeom>
          <a:solidFill>
            <a:schemeClr val="lt1">
              <a:alpha val="39607"/>
            </a:schemeClr>
          </a:solidFill>
          <a:ln cap="flat" cmpd="sng" w="9525">
            <a:solidFill>
              <a:srgbClr val="CCE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44000" lIns="144000" spcFirstLastPara="1" rIns="144000" wrap="square" tIns="1440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static void Main()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string strCon = "Data Source=(local);" +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"Integrated Security=SSPI;Database=Northwind";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SqlConnection cnNorthwind = new SqlConnection(strCon);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SqlCommand cmdSelect = CreateSelectCommand(cnNorthwind);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SqlDataAdapter daEmployees = new   				SqlDataAdapter(cmdSelect);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DataSet dsNorthwind = new DataSet();		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daEmployees.Fill(dsNorthwind, "Employees");	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1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Set the AutoIncrement property of EmployeeID column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DataTable employeesTable = 					dsNorthwind.Tables["Employees"];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DataColumn columnEmployeeId =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employeesTable.Columns["EmployeeID"];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columnEmployeeId.AutoIncrement = true;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columnEmployeeId.AutoIncrementSeed = -1;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columnEmployeeId.AutoIncrementStep = -1;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               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(примерът продължава)</a:t>
            </a:r>
            <a:endParaRPr/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63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p199"/>
          <p:cNvSpPr txBox="1"/>
          <p:nvPr>
            <p:ph type="title"/>
          </p:nvPr>
        </p:nvSpPr>
        <p:spPr>
          <a:xfrm>
            <a:off x="381000" y="1270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ourier New"/>
              <a:buNone/>
            </a:pPr>
            <a:r>
              <a:rPr b="1" i="0" lang="en-US" sz="48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DataAdapter</a:t>
            </a: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– пример</a:t>
            </a:r>
            <a:endParaRPr/>
          </a:p>
        </p:txBody>
      </p:sp>
      <p:sp>
        <p:nvSpPr>
          <p:cNvPr id="1665" name="Google Shape;1665;p199"/>
          <p:cNvSpPr txBox="1"/>
          <p:nvPr/>
        </p:nvSpPr>
        <p:spPr>
          <a:xfrm>
            <a:off x="415925" y="1041400"/>
            <a:ext cx="8288337" cy="5505450"/>
          </a:xfrm>
          <a:prstGeom prst="rect">
            <a:avLst/>
          </a:prstGeom>
          <a:solidFill>
            <a:schemeClr val="lt1">
              <a:alpha val="39607"/>
            </a:schemeClr>
          </a:solidFill>
          <a:ln cap="flat" cmpd="sng" w="9525">
            <a:solidFill>
              <a:srgbClr val="CCE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44000" lIns="144000" spcFirstLastPara="1" rIns="144000" wrap="square" tIns="1440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// Create the commands for the data adapter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daEmployees.InsertCommand = CreateInsertCommand(cnNorthwind);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daEmployees.DeleteCommand = CreateDeleteCommand(cnNorthwind);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daEmployees.UpdateCommand = CreateUpdateCommand(cnNorthwind);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// Add new record and update the database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DataRow row = employeesTable.NewRow();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row["LastName"] = "Ivanov";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row["FirstName"] = "Ivan";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employeesTable.Rows.Add(row);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daEmployees.Update(dsNorthwind, "Employees");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Console.WriteLine("Inserted row id={0}.", row["EmployeeID"]);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// Change the added record and update the database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row["LastName"] = "Petrov";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daEmployees.Update(dsNorthwind, "Employees");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Console.WriteLine("Updated the row.");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                              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(примерът продължава)</a:t>
            </a:r>
            <a:endParaRPr/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69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Google Shape;1670;p200"/>
          <p:cNvSpPr txBox="1"/>
          <p:nvPr>
            <p:ph type="title"/>
          </p:nvPr>
        </p:nvSpPr>
        <p:spPr>
          <a:xfrm>
            <a:off x="381000" y="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ourier New"/>
              <a:buNone/>
            </a:pPr>
            <a:r>
              <a:rPr b="1" i="0" lang="en-US" sz="48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DataAdapter</a:t>
            </a: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– пример</a:t>
            </a:r>
            <a:endParaRPr/>
          </a:p>
        </p:txBody>
      </p:sp>
      <p:sp>
        <p:nvSpPr>
          <p:cNvPr id="1671" name="Google Shape;1671;p200"/>
          <p:cNvSpPr txBox="1"/>
          <p:nvPr/>
        </p:nvSpPr>
        <p:spPr>
          <a:xfrm>
            <a:off x="301625" y="760412"/>
            <a:ext cx="8564562" cy="5818187"/>
          </a:xfrm>
          <a:prstGeom prst="rect">
            <a:avLst/>
          </a:prstGeom>
          <a:solidFill>
            <a:schemeClr val="lt1">
              <a:alpha val="39607"/>
            </a:schemeClr>
          </a:solidFill>
          <a:ln cap="flat" cmpd="sng" w="9525">
            <a:solidFill>
              <a:srgbClr val="CCE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44000" lIns="144000" spcFirstLastPara="1" rIns="144000" wrap="square" tIns="1440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// Delete the added record and update the database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row.Delete();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daEmployees.Update(dsNorthwind, "Employees");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Console.WriteLine("Deleted the row.");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static SqlCommand CreateSelectCommand(SqlConnection aConnection)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string strSelect = "SELECT EmployeeID, LastName, FirstName" +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" FROM Employees";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SqlCommand cmdSelect = new SqlCommand(strSelect, aConnection);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cmdSelect;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static SqlCommand CreateInsertCommand(SqlConnection aConnection)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string strInsert = "INSERT Employees(LastName, FirstName) "+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"VALUES(@LastName, @FirstName);" +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"SET @EmployeeID=Scope_Identity()";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	</a:t>
            </a: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    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(примерът продължава)</a:t>
            </a:r>
            <a:endParaRPr/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75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p201"/>
          <p:cNvSpPr txBox="1"/>
          <p:nvPr>
            <p:ph type="title"/>
          </p:nvPr>
        </p:nvSpPr>
        <p:spPr>
          <a:xfrm>
            <a:off x="381000" y="762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ourier New"/>
              <a:buNone/>
            </a:pPr>
            <a:r>
              <a:rPr b="1" i="0" lang="en-US" sz="48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DataAdapter</a:t>
            </a: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– пример</a:t>
            </a:r>
            <a:endParaRPr/>
          </a:p>
        </p:txBody>
      </p:sp>
      <p:sp>
        <p:nvSpPr>
          <p:cNvPr id="1677" name="Google Shape;1677;p201"/>
          <p:cNvSpPr txBox="1"/>
          <p:nvPr/>
        </p:nvSpPr>
        <p:spPr>
          <a:xfrm>
            <a:off x="304800" y="931862"/>
            <a:ext cx="8464550" cy="5607050"/>
          </a:xfrm>
          <a:prstGeom prst="rect">
            <a:avLst/>
          </a:prstGeom>
          <a:solidFill>
            <a:schemeClr val="lt1">
              <a:alpha val="39607"/>
            </a:schemeClr>
          </a:solidFill>
          <a:ln cap="flat" cmpd="sng" w="9525">
            <a:solidFill>
              <a:srgbClr val="CCE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44000" lIns="144000" spcFirstLastPara="1" rIns="144000" wrap="square" tIns="1440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SqlCommand cmdInsert = new SqlCommand(strInsert, aConnection);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SqlParameterCollection cparams = cmdInsert.Parameters;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SqlParameter empID = cparams.Add("@EmployeeID", 			SqlDbType.Int, 0, "EmployeeID");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empID.Direction = ParameterDirection.Output;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cparams.Add("@LastName", SqlDbType.NVarChar, 20,	"LastName");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cparams.Add("@FirstName", SqlDbType.NVarChar, 10,"FirstName");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cmdInsert;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static SqlCommand CreateUpdateCommand(SqlConnection aConnection)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string strUpdate = "UPDATE Employees SET " +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"LastName=@LastName, FirstName=@FirstName " +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"WHERE EmployeeID=@EmployeeID";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SqlCommand cmdUpdate = new SqlCommand(strUpdate,	aConnection);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SqlParameterCollection cparams = cmdUpdate.Parameters;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SqlCommand cmdUpdate = new SqlCommand(strUpdate,	aConnection);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SqlParameterCollection cparams = cmdUpdate.Parameters;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	            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(примерът продължава)</a:t>
            </a:r>
            <a:endParaRPr/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1" name="Shape 1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" name="Google Shape;1682;p202"/>
          <p:cNvSpPr txBox="1"/>
          <p:nvPr>
            <p:ph type="title"/>
          </p:nvPr>
        </p:nvSpPr>
        <p:spPr>
          <a:xfrm>
            <a:off x="381000" y="762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ourier New"/>
              <a:buNone/>
            </a:pPr>
            <a:r>
              <a:rPr b="1" i="0" lang="en-US" sz="48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DataAdapter</a:t>
            </a: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– пример</a:t>
            </a:r>
            <a:endParaRPr/>
          </a:p>
        </p:txBody>
      </p:sp>
      <p:sp>
        <p:nvSpPr>
          <p:cNvPr id="1683" name="Google Shape;1683;p202"/>
          <p:cNvSpPr txBox="1"/>
          <p:nvPr/>
        </p:nvSpPr>
        <p:spPr>
          <a:xfrm>
            <a:off x="555625" y="909637"/>
            <a:ext cx="8047037" cy="5654675"/>
          </a:xfrm>
          <a:prstGeom prst="rect">
            <a:avLst/>
          </a:prstGeom>
          <a:solidFill>
            <a:schemeClr val="lt1">
              <a:alpha val="39607"/>
            </a:schemeClr>
          </a:solidFill>
          <a:ln cap="flat" cmpd="sng" w="9525">
            <a:solidFill>
              <a:srgbClr val="CCE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44000" lIns="144000" spcFirstLastPara="1" rIns="144000" wrap="square" tIns="1440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SqlParameter empID = cparams.Add("@EmployeeID", 			SqlDbType.Int, 0, "EmployeeID");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empID.SourceVersion = DataRowVersion.Original;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cparams.Add("@LastName", SqlDbType.NVarChar,20,"LastName");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cparams.Add("@FirstName", SqlDbType.NVarChar, 10, 	"FirstName");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cmdUpdate;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static SqlCommand CreateDeleteCommand(SqlConnection 	aConnection)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string strDelete = "DELETE FROM Employees " +		"WHERE EmployeeID = @EmployeeID";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SqlCommand cmdDelete = new SqlCommand(strDelete, 		aConnection);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SqlParameter empID = cmdDelete.Parameters.Add( 			"@EmployeeID", SqlDbType.Int, 0, "EmployeeID");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empID.SourceVersion = DataRowVersion.Original;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cmdDelete;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203"/>
          <p:cNvSpPr txBox="1"/>
          <p:nvPr>
            <p:ph type="title"/>
          </p:nvPr>
        </p:nvSpPr>
        <p:spPr>
          <a:xfrm>
            <a:off x="381000" y="228600"/>
            <a:ext cx="848042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urier New"/>
              <a:buNone/>
            </a:pPr>
            <a:r>
              <a:rPr b="1" i="0" lang="en-US" sz="44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DataSet.GetChanges()</a:t>
            </a: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b="1" i="0" lang="en-US" sz="44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DataSet.HasChanges()</a:t>
            </a:r>
            <a:endParaRPr/>
          </a:p>
        </p:txBody>
      </p:sp>
      <p:sp>
        <p:nvSpPr>
          <p:cNvPr id="1689" name="Google Shape;1689;p203"/>
          <p:cNvSpPr txBox="1"/>
          <p:nvPr>
            <p:ph idx="1" type="body"/>
          </p:nvPr>
        </p:nvSpPr>
        <p:spPr>
          <a:xfrm>
            <a:off x="381000" y="1809750"/>
            <a:ext cx="8374062" cy="472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◆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Могат да приемат параметър за версията на данните от тип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DataRowState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Added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добавени редове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Deleted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изтрити редове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Detached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разкачени от таблицата редове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Modified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променени редове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Unchanged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непроменени редове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◆"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GetChanges()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връща копие на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DataSet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-а, съдържащо промените след последното обръщение на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AcceptChanges()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метода</a:t>
            </a:r>
            <a:endParaRPr/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93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p204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Courier New"/>
              <a:buNone/>
            </a:pPr>
            <a:r>
              <a:rPr b="1" i="0" lang="en-US" sz="38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DataSet.GetChanges()</a:t>
            </a:r>
            <a:r>
              <a:rPr b="1" i="0" lang="en-US" sz="3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– пример</a:t>
            </a:r>
            <a:endParaRPr/>
          </a:p>
        </p:txBody>
      </p:sp>
      <p:sp>
        <p:nvSpPr>
          <p:cNvPr id="1695" name="Google Shape;1695;p204"/>
          <p:cNvSpPr txBox="1"/>
          <p:nvPr/>
        </p:nvSpPr>
        <p:spPr>
          <a:xfrm>
            <a:off x="688975" y="1074737"/>
            <a:ext cx="7781925" cy="5359400"/>
          </a:xfrm>
          <a:prstGeom prst="rect">
            <a:avLst/>
          </a:prstGeom>
          <a:solidFill>
            <a:schemeClr val="lt1">
              <a:alpha val="39607"/>
            </a:schemeClr>
          </a:solidFill>
          <a:ln cap="flat" cmpd="sng" w="9525">
            <a:solidFill>
              <a:srgbClr val="CCE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44000" lIns="144000" spcFirstLastPara="1" rIns="144000" wrap="square" tIns="144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if(! myDataSet.HasChanges(DataRowState.Modified))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Create temporary DataSet variable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DataSet modifiedDataSet;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GetChanges for modified rows only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modifiedDataSet = myDataSet.GetChanges(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DataRowState.Modified);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Check the DataSet for errors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if(modifiedDataSet.HasErrors)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// Insert code to resolve errors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After fixing errors, update the data source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with the DataAdapter used to create the DataSet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adp.Update(modifiedDataSet);</a:t>
            </a:r>
            <a:endParaRPr/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99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p205"/>
          <p:cNvSpPr txBox="1"/>
          <p:nvPr>
            <p:ph type="title"/>
          </p:nvPr>
        </p:nvSpPr>
        <p:spPr>
          <a:xfrm>
            <a:off x="381000" y="127000"/>
            <a:ext cx="8480425" cy="1138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</a:pPr>
            <a:r>
              <a:rPr b="1" i="0" lang="en-US" sz="3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Несвързан модел – типичен сценарий на работа</a:t>
            </a:r>
            <a:endParaRPr/>
          </a:p>
        </p:txBody>
      </p:sp>
      <p:sp>
        <p:nvSpPr>
          <p:cNvPr id="1701" name="Google Shape;1701;p205"/>
          <p:cNvSpPr txBox="1"/>
          <p:nvPr>
            <p:ph idx="1" type="body"/>
          </p:nvPr>
        </p:nvSpPr>
        <p:spPr>
          <a:xfrm>
            <a:off x="381000" y="1617662"/>
            <a:ext cx="8413750" cy="4913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AutoNum type="arabicPeriod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Зареждаме данните в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DataSet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чрез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DataAdapter.Fill()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или по друг начин: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22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5150" lvl="0" marL="565150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AutoNum type="arabicPeriod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Обработваме данните – променяме, добавяме и изтриваме записи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AutoNum type="arabicPeriod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Извличаме направените промени:</a:t>
            </a:r>
            <a:endParaRPr/>
          </a:p>
          <a:p>
            <a:pPr indent="-431800" lvl="0" marL="565150" marR="0" rtl="0" algn="l">
              <a:lnSpc>
                <a:spcPct val="90000"/>
              </a:lnSpc>
              <a:spcBef>
                <a:spcPts val="196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5150" lvl="0" marL="565150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GetChanges()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връща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ако няма промени в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DataSet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-а</a:t>
            </a:r>
            <a:endParaRPr/>
          </a:p>
        </p:txBody>
      </p:sp>
      <p:sp>
        <p:nvSpPr>
          <p:cNvPr id="1702" name="Google Shape;1702;p205"/>
          <p:cNvSpPr txBox="1"/>
          <p:nvPr/>
        </p:nvSpPr>
        <p:spPr>
          <a:xfrm>
            <a:off x="1109662" y="2538412"/>
            <a:ext cx="6810375" cy="596900"/>
          </a:xfrm>
          <a:prstGeom prst="rect">
            <a:avLst/>
          </a:prstGeom>
          <a:solidFill>
            <a:schemeClr val="lt1">
              <a:alpha val="39607"/>
            </a:schemeClr>
          </a:solidFill>
          <a:ln cap="flat" cmpd="sng" w="9525">
            <a:solidFill>
              <a:srgbClr val="CCE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44000" lIns="144000" spcFirstLastPara="1" rIns="144000" wrap="square" tIns="144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userDataAdapter.Fill(dsUsers);</a:t>
            </a:r>
            <a:endParaRPr/>
          </a:p>
        </p:txBody>
      </p:sp>
      <p:sp>
        <p:nvSpPr>
          <p:cNvPr id="1703" name="Google Shape;1703;p205"/>
          <p:cNvSpPr txBox="1"/>
          <p:nvPr/>
        </p:nvSpPr>
        <p:spPr>
          <a:xfrm>
            <a:off x="1125537" y="4684712"/>
            <a:ext cx="6810375" cy="596900"/>
          </a:xfrm>
          <a:prstGeom prst="rect">
            <a:avLst/>
          </a:prstGeom>
          <a:solidFill>
            <a:schemeClr val="lt1">
              <a:alpha val="39607"/>
            </a:schemeClr>
          </a:solidFill>
          <a:ln cap="flat" cmpd="sng" w="9525">
            <a:solidFill>
              <a:srgbClr val="CCE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44000" lIns="144000" spcFirstLastPara="1" rIns="144000" wrap="square" tIns="144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DataSet dsChanges = dsUsers.GetChanges();</a:t>
            </a:r>
            <a:endParaRPr/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07" name="Shape 1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" name="Google Shape;1708;p206"/>
          <p:cNvSpPr txBox="1"/>
          <p:nvPr>
            <p:ph type="title"/>
          </p:nvPr>
        </p:nvSpPr>
        <p:spPr>
          <a:xfrm>
            <a:off x="381000" y="114300"/>
            <a:ext cx="8480425" cy="1138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</a:pPr>
            <a:r>
              <a:rPr b="1" i="0" lang="en-US" sz="3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Несвързан модел – типичен сценарий на работа</a:t>
            </a:r>
            <a:endParaRPr/>
          </a:p>
        </p:txBody>
      </p:sp>
      <p:sp>
        <p:nvSpPr>
          <p:cNvPr id="1709" name="Google Shape;1709;p206"/>
          <p:cNvSpPr txBox="1"/>
          <p:nvPr>
            <p:ph idx="1" type="body"/>
          </p:nvPr>
        </p:nvSpPr>
        <p:spPr>
          <a:xfrm>
            <a:off x="381000" y="1320800"/>
            <a:ext cx="8413750" cy="4913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AutoNum type="arabicPeriod" startAt="4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Прилагаме направените промени и разрешаваме конфликтите</a:t>
            </a:r>
            <a:endParaRPr/>
          </a:p>
          <a:p>
            <a:pPr indent="-431800" lvl="0" marL="565150" marR="0" rtl="0" algn="l">
              <a:lnSpc>
                <a:spcPct val="8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565150" marR="0" rtl="0" algn="l">
              <a:lnSpc>
                <a:spcPct val="8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565150" marR="0" rtl="0" algn="l">
              <a:lnSpc>
                <a:spcPct val="8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565150" marR="0" rtl="0" algn="l">
              <a:lnSpc>
                <a:spcPct val="8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565150" marR="0" rtl="0" algn="l">
              <a:lnSpc>
                <a:spcPct val="8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565150" marR="0" rtl="0" algn="l">
              <a:lnSpc>
                <a:spcPct val="8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5150" lvl="0" marL="565150" marR="0" rtl="0" algn="l">
              <a:lnSpc>
                <a:spcPct val="8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AutoNum type="arabicPeriod" startAt="4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Зареждаме отново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DataSet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-а от базата данни, за да работим с актуални данни</a:t>
            </a:r>
            <a:endParaRPr/>
          </a:p>
        </p:txBody>
      </p:sp>
      <p:sp>
        <p:nvSpPr>
          <p:cNvPr id="1710" name="Google Shape;1710;p206"/>
          <p:cNvSpPr txBox="1"/>
          <p:nvPr/>
        </p:nvSpPr>
        <p:spPr>
          <a:xfrm>
            <a:off x="1109662" y="5921375"/>
            <a:ext cx="6810375" cy="566737"/>
          </a:xfrm>
          <a:prstGeom prst="rect">
            <a:avLst/>
          </a:prstGeom>
          <a:solidFill>
            <a:schemeClr val="lt1">
              <a:alpha val="39607"/>
            </a:schemeClr>
          </a:solidFill>
          <a:ln cap="flat" cmpd="sng" w="9525">
            <a:solidFill>
              <a:srgbClr val="CCE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44000" lIns="144000" spcFirstLastPara="1" rIns="144000" wrap="square" tIns="144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userDataAdapter.Fill(dsUsers);</a:t>
            </a:r>
            <a:endParaRPr/>
          </a:p>
        </p:txBody>
      </p:sp>
      <p:sp>
        <p:nvSpPr>
          <p:cNvPr id="1711" name="Google Shape;1711;p206"/>
          <p:cNvSpPr txBox="1"/>
          <p:nvPr/>
        </p:nvSpPr>
        <p:spPr>
          <a:xfrm>
            <a:off x="1096962" y="2284412"/>
            <a:ext cx="6810375" cy="2492375"/>
          </a:xfrm>
          <a:prstGeom prst="rect">
            <a:avLst/>
          </a:prstGeom>
          <a:solidFill>
            <a:schemeClr val="lt1">
              <a:alpha val="39607"/>
            </a:schemeClr>
          </a:solidFill>
          <a:ln cap="flat" cmpd="sng" w="9525">
            <a:solidFill>
              <a:srgbClr val="CCE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44000" lIns="144000" spcFirstLastPara="1" rIns="144000" wrap="square" tIns="1440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userDataAdapter.RowUpdated +=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new SqlRowUpdatedEventHandler(OnRowUpdated);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private void OnRowUpdated(object sender,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SqlRowUpdatedEventArgs e)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// Handle the conflict …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е.Status = UpdateStatus.Continue;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userDataAdapter.Update(dsChanges);</a:t>
            </a:r>
            <a:endParaRPr/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15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p207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b="1" i="0" lang="en-US" sz="5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Демонстрация #20</a:t>
            </a:r>
            <a:endParaRPr/>
          </a:p>
        </p:txBody>
      </p:sp>
      <p:sp>
        <p:nvSpPr>
          <p:cNvPr id="1717" name="Google Shape;1717;p207"/>
          <p:cNvSpPr txBox="1"/>
          <p:nvPr>
            <p:ph idx="1" type="body"/>
          </p:nvPr>
        </p:nvSpPr>
        <p:spPr>
          <a:xfrm>
            <a:off x="381000" y="1158875"/>
            <a:ext cx="8428037" cy="511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Реализация на несвързан модел с </a:t>
            </a:r>
            <a:r>
              <a:rPr b="1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DataSet</a:t>
            </a: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b="1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DataAdapter</a:t>
            </a:r>
            <a:endParaRPr/>
          </a:p>
        </p:txBody>
      </p:sp>
      <p:pic>
        <p:nvPicPr>
          <p:cNvPr id="1718" name="Google Shape;1718;p2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262" y="2222500"/>
            <a:ext cx="5419725" cy="406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20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98950" y="2962275"/>
            <a:ext cx="4505325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ctrTitle"/>
          </p:nvPr>
        </p:nvSpPr>
        <p:spPr>
          <a:xfrm>
            <a:off x="417512" y="1763712"/>
            <a:ext cx="8251825" cy="148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1" i="0" lang="en-US" sz="5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Достъп до данни</a:t>
            </a:r>
            <a:br>
              <a:rPr b="1" i="0" lang="en-US" sz="5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5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 ADO.NET</a:t>
            </a:r>
            <a:endParaRPr/>
          </a:p>
        </p:txBody>
      </p:sp>
      <p:sp>
        <p:nvSpPr>
          <p:cNvPr id="54" name="Google Shape;54;p10"/>
          <p:cNvSpPr txBox="1"/>
          <p:nvPr/>
        </p:nvSpPr>
        <p:spPr>
          <a:xfrm>
            <a:off x="390525" y="4079875"/>
            <a:ext cx="4392612" cy="64135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chemeClr val="lt2"/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C# MVP, MCSD.NET, MCDBA, MCT</a:t>
            </a:r>
            <a:b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Технически директор, BSH Ltd.</a:t>
            </a:r>
            <a:endParaRPr/>
          </a:p>
        </p:txBody>
      </p:sp>
      <p:sp>
        <p:nvSpPr>
          <p:cNvPr id="55" name="Google Shape;55;p10"/>
          <p:cNvSpPr txBox="1"/>
          <p:nvPr/>
        </p:nvSpPr>
        <p:spPr>
          <a:xfrm>
            <a:off x="0" y="354012"/>
            <a:ext cx="91440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Програмиране за .NET Framework</a:t>
            </a:r>
            <a:endParaRPr/>
          </a:p>
        </p:txBody>
      </p:sp>
      <p:sp>
        <p:nvSpPr>
          <p:cNvPr id="56" name="Google Shape;56;p10"/>
          <p:cNvSpPr txBox="1"/>
          <p:nvPr/>
        </p:nvSpPr>
        <p:spPr>
          <a:xfrm>
            <a:off x="0" y="877887"/>
            <a:ext cx="9144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ECFF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CCECFF"/>
                </a:solidFill>
                <a:latin typeface="Arial"/>
                <a:ea typeface="Arial"/>
                <a:cs typeface="Arial"/>
                <a:sym typeface="Arial"/>
              </a:rPr>
              <a:t>http://www.nakov.com/dotnet/</a:t>
            </a:r>
            <a:endParaRPr/>
          </a:p>
        </p:txBody>
      </p:sp>
      <p:sp>
        <p:nvSpPr>
          <p:cNvPr id="57" name="Google Shape;57;p10"/>
          <p:cNvSpPr txBox="1"/>
          <p:nvPr/>
        </p:nvSpPr>
        <p:spPr>
          <a:xfrm>
            <a:off x="382587" y="3578225"/>
            <a:ext cx="4410075" cy="592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Бранимир Гюров</a:t>
            </a:r>
            <a:endParaRPr/>
          </a:p>
        </p:txBody>
      </p:sp>
      <p:sp>
        <p:nvSpPr>
          <p:cNvPr id="58" name="Google Shape;58;p10"/>
          <p:cNvSpPr txBox="1"/>
          <p:nvPr/>
        </p:nvSpPr>
        <p:spPr>
          <a:xfrm>
            <a:off x="395287" y="4829175"/>
            <a:ext cx="3074987" cy="538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Светлин Наков</a:t>
            </a:r>
            <a:endParaRPr/>
          </a:p>
        </p:txBody>
      </p:sp>
      <p:sp>
        <p:nvSpPr>
          <p:cNvPr id="59" name="Google Shape;59;p10"/>
          <p:cNvSpPr txBox="1"/>
          <p:nvPr/>
        </p:nvSpPr>
        <p:spPr>
          <a:xfrm>
            <a:off x="411162" y="5318125"/>
            <a:ext cx="33004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НАРС (</a:t>
            </a:r>
            <a:r>
              <a:rPr b="1" i="0" lang="en-US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academy.devbg.org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60" name="Google Shape;60;p10"/>
          <p:cNvSpPr txBox="1"/>
          <p:nvPr/>
        </p:nvSpPr>
        <p:spPr>
          <a:xfrm>
            <a:off x="5743575" y="3573462"/>
            <a:ext cx="3074987" cy="538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Лазар Кирчев</a:t>
            </a:r>
            <a:endParaRPr/>
          </a:p>
        </p:txBody>
      </p:sp>
      <p:sp>
        <p:nvSpPr>
          <p:cNvPr id="61" name="Google Shape;61;p10"/>
          <p:cNvSpPr txBox="1"/>
          <p:nvPr/>
        </p:nvSpPr>
        <p:spPr>
          <a:xfrm>
            <a:off x="5759450" y="4100512"/>
            <a:ext cx="302895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Институт по паралелна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обработка, БАН</a:t>
            </a:r>
            <a:endParaRPr/>
          </a:p>
        </p:txBody>
      </p:sp>
      <p:sp>
        <p:nvSpPr>
          <p:cNvPr id="62" name="Google Shape;62;p10"/>
          <p:cNvSpPr txBox="1"/>
          <p:nvPr/>
        </p:nvSpPr>
        <p:spPr>
          <a:xfrm>
            <a:off x="385762" y="5800725"/>
            <a:ext cx="3543300" cy="538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Стефан Захариев</a:t>
            </a:r>
            <a:endParaRPr/>
          </a:p>
        </p:txBody>
      </p:sp>
      <p:sp>
        <p:nvSpPr>
          <p:cNvPr id="63" name="Google Shape;63;p10"/>
          <p:cNvSpPr txBox="1"/>
          <p:nvPr/>
        </p:nvSpPr>
        <p:spPr>
          <a:xfrm>
            <a:off x="412750" y="6264275"/>
            <a:ext cx="33004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InterConsult Bulgaria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8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E/R диаграми – пример</a:t>
            </a:r>
            <a:endParaRPr/>
          </a:p>
        </p:txBody>
      </p:sp>
      <p:pic>
        <p:nvPicPr>
          <p:cNvPr id="319" name="Google Shape;319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5500" y="1139825"/>
            <a:ext cx="7427912" cy="5341937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28"/>
          <p:cNvSpPr/>
          <p:nvPr/>
        </p:nvSpPr>
        <p:spPr>
          <a:xfrm flipH="1" rot="10800000">
            <a:off x="6116637" y="1557337"/>
            <a:ext cx="2714625" cy="1050925"/>
          </a:xfrm>
          <a:prstGeom prst="wedgeRoundRectCallout">
            <a:avLst>
              <a:gd fmla="val -10674" name="adj1"/>
              <a:gd fmla="val -6167" name="adj2"/>
              <a:gd fmla="val 0" name="adj3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54000" spcFirstLastPara="1" rIns="54000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Диаграмата е създадена с PLATINUM ERwin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23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p208"/>
          <p:cNvSpPr txBox="1"/>
          <p:nvPr>
            <p:ph type="title"/>
          </p:nvPr>
        </p:nvSpPr>
        <p:spPr>
          <a:xfrm>
            <a:off x="381000" y="228600"/>
            <a:ext cx="8480425" cy="766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Класът </a:t>
            </a:r>
            <a:r>
              <a:rPr b="1" i="0" lang="en-US" sz="48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XmlDataDocument</a:t>
            </a:r>
            <a:endParaRPr/>
          </a:p>
        </p:txBody>
      </p:sp>
      <p:sp>
        <p:nvSpPr>
          <p:cNvPr id="1725" name="Google Shape;1725;p208"/>
          <p:cNvSpPr txBox="1"/>
          <p:nvPr>
            <p:ph idx="1" type="body"/>
          </p:nvPr>
        </p:nvSpPr>
        <p:spPr>
          <a:xfrm>
            <a:off x="381000" y="1223962"/>
            <a:ext cx="8399462" cy="5307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Интеграция и поддръжка на XML през </a:t>
            </a:r>
            <a:r>
              <a:rPr b="1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XmlDataDocument</a:t>
            </a: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класа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Класът </a:t>
            </a:r>
            <a:r>
              <a:rPr b="1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XmlDataDocument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Представлява DOM дърво</a:t>
            </a:r>
            <a:endParaRPr/>
          </a:p>
          <a:p>
            <a:pPr indent="-430212" lvl="2" marL="14589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Наследник на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XmlDocument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Реализира автоматична синхронизация на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DataSet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с DOM дърво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 промяна в DOM дървото се промяна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DataSet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-а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 промяна на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DataSet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-а се промяна DOM дървото</a:t>
            </a:r>
            <a:endParaRPr/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29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p209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ourier New"/>
              <a:buNone/>
            </a:pPr>
            <a:r>
              <a:rPr b="1" i="0" lang="en-US" sz="46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XmlDataDocument</a:t>
            </a:r>
            <a:r>
              <a:rPr b="1" i="0" lang="en-US" sz="4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– пример</a:t>
            </a:r>
            <a:endParaRPr/>
          </a:p>
        </p:txBody>
      </p:sp>
      <p:sp>
        <p:nvSpPr>
          <p:cNvPr id="1731" name="Google Shape;1731;p209"/>
          <p:cNvSpPr txBox="1"/>
          <p:nvPr/>
        </p:nvSpPr>
        <p:spPr>
          <a:xfrm>
            <a:off x="612775" y="1176337"/>
            <a:ext cx="7974012" cy="5321300"/>
          </a:xfrm>
          <a:prstGeom prst="rect">
            <a:avLst/>
          </a:prstGeom>
          <a:solidFill>
            <a:schemeClr val="lt1">
              <a:alpha val="39607"/>
            </a:schemeClr>
          </a:solidFill>
          <a:ln cap="flat" cmpd="sng" w="9525">
            <a:solidFill>
              <a:srgbClr val="CCE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44000" lIns="144000" spcFirstLastPara="1" rIns="144000" wrap="square" tIns="144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DataSet myDataSet = new DataSet();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1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… Fill the DataSet 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XmlDataDocument xmlDoc 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new XmlDataDocument(myDataSet);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1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Get all elements with ProductID = 43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XmlNodeList nodeList = xmlDoc.DocumentElement. SelectNodes("descendant::Customers[*/OrderDetails/ProductID=43]");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foreach (XmlNode myNode in nodeList)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DataRow customer = xmlDoc.GetRowFromElement(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(XmlElement)myNode);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Console.WriteLine(customer["CompanyName"]);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35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p210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b="1" i="0" lang="en-US" sz="5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Демонстрация #21</a:t>
            </a:r>
            <a:endParaRPr/>
          </a:p>
        </p:txBody>
      </p:sp>
      <p:sp>
        <p:nvSpPr>
          <p:cNvPr id="1737" name="Google Shape;1737;p210"/>
          <p:cNvSpPr txBox="1"/>
          <p:nvPr>
            <p:ph idx="1" type="body"/>
          </p:nvPr>
        </p:nvSpPr>
        <p:spPr>
          <a:xfrm>
            <a:off x="381000" y="1223962"/>
            <a:ext cx="8428037" cy="511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50"/>
              <a:buFont typeface="Noto Sans Symbols"/>
              <a:buChar char="◆"/>
            </a:pPr>
            <a:r>
              <a:rPr b="1" i="0" lang="en-US" sz="3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Използване на XPath за търсене в </a:t>
            </a:r>
            <a:r>
              <a:rPr b="1" i="0" lang="en-US" sz="3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DataSet</a:t>
            </a:r>
            <a:r>
              <a:rPr b="1" i="0" lang="en-US" sz="3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чрез </a:t>
            </a:r>
            <a:r>
              <a:rPr b="1" i="0" lang="en-US" sz="3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XmlDataDocument</a:t>
            </a:r>
            <a:endParaRPr/>
          </a:p>
        </p:txBody>
      </p:sp>
      <p:pic>
        <p:nvPicPr>
          <p:cNvPr id="1738" name="Google Shape;1738;p2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0225" y="2365375"/>
            <a:ext cx="5800725" cy="417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9" name="Google Shape;1739;p2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68900" y="2592387"/>
            <a:ext cx="3486150" cy="35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43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p211"/>
          <p:cNvSpPr txBox="1"/>
          <p:nvPr>
            <p:ph type="title"/>
          </p:nvPr>
        </p:nvSpPr>
        <p:spPr>
          <a:xfrm>
            <a:off x="381000" y="228600"/>
            <a:ext cx="8480425" cy="1274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Сигурността при работа с бази от данни</a:t>
            </a:r>
            <a:endParaRPr/>
          </a:p>
        </p:txBody>
      </p:sp>
      <p:sp>
        <p:nvSpPr>
          <p:cNvPr id="1745" name="Google Shape;1745;p211"/>
          <p:cNvSpPr txBox="1"/>
          <p:nvPr>
            <p:ph idx="1" type="body"/>
          </p:nvPr>
        </p:nvSpPr>
        <p:spPr>
          <a:xfrm>
            <a:off x="381000" y="1727200"/>
            <a:ext cx="8386762" cy="4803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50"/>
              <a:buFont typeface="Noto Sans Symbols"/>
              <a:buChar char="◆"/>
            </a:pPr>
            <a:r>
              <a:rPr b="1" i="0" lang="en-US" sz="3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Да не се сглобяват SQL команди с "+“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Noto Sans Symbols"/>
              <a:buChar char="❖"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Използване на параметрични команди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1020"/>
              </a:spcBef>
              <a:spcAft>
                <a:spcPts val="0"/>
              </a:spcAft>
              <a:buClr>
                <a:schemeClr val="dk2"/>
              </a:buClr>
              <a:buSzPts val="2550"/>
              <a:buFont typeface="Noto Sans Symbols"/>
              <a:buChar char="◆"/>
            </a:pPr>
            <a:r>
              <a:rPr b="1" i="0" lang="en-US" sz="3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Connection pooling и сигурност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1020"/>
              </a:spcBef>
              <a:spcAft>
                <a:spcPts val="0"/>
              </a:spcAft>
              <a:buClr>
                <a:schemeClr val="dk2"/>
              </a:buClr>
              <a:buSzPts val="2550"/>
              <a:buFont typeface="Noto Sans Symbols"/>
              <a:buChar char="◆"/>
            </a:pPr>
            <a:r>
              <a:rPr b="1" i="0" lang="en-US" sz="3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Съхраняване на connection string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1020"/>
              </a:spcBef>
              <a:spcAft>
                <a:spcPts val="0"/>
              </a:spcAft>
              <a:buClr>
                <a:schemeClr val="dk2"/>
              </a:buClr>
              <a:buSzPts val="2550"/>
              <a:buFont typeface="Noto Sans Symbols"/>
              <a:buChar char="◆"/>
            </a:pPr>
            <a:r>
              <a:rPr b="1" i="0" lang="en-US" sz="3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Криптиране на данните</a:t>
            </a:r>
            <a:endParaRPr/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49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p212"/>
          <p:cNvSpPr txBox="1"/>
          <p:nvPr>
            <p:ph type="ctrTitle"/>
          </p:nvPr>
        </p:nvSpPr>
        <p:spPr>
          <a:xfrm>
            <a:off x="407987" y="484187"/>
            <a:ext cx="8315325" cy="158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1" i="0" lang="en-US" sz="5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Достъп до данни</a:t>
            </a:r>
            <a:br>
              <a:rPr b="1" i="0" lang="en-US" sz="5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5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 ADO.NET</a:t>
            </a:r>
            <a:endParaRPr/>
          </a:p>
        </p:txBody>
      </p:sp>
      <p:sp>
        <p:nvSpPr>
          <p:cNvPr id="1751" name="Google Shape;1751;p212"/>
          <p:cNvSpPr txBox="1"/>
          <p:nvPr/>
        </p:nvSpPr>
        <p:spPr>
          <a:xfrm>
            <a:off x="423862" y="2954337"/>
            <a:ext cx="8251825" cy="1416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Font typeface="Arial"/>
              <a:buNone/>
            </a:pPr>
            <a:r>
              <a:rPr b="1" i="0" lang="en-US" sz="10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Въпроси?</a:t>
            </a:r>
            <a:endParaRPr/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5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p213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Упражнения</a:t>
            </a:r>
            <a:endParaRPr/>
          </a:p>
        </p:txBody>
      </p:sp>
      <p:sp>
        <p:nvSpPr>
          <p:cNvPr id="1757" name="Google Shape;1757;p213"/>
          <p:cNvSpPr txBox="1"/>
          <p:nvPr>
            <p:ph idx="1" type="body"/>
          </p:nvPr>
        </p:nvSpPr>
        <p:spPr>
          <a:xfrm>
            <a:off x="381000" y="1101725"/>
            <a:ext cx="8399462" cy="542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AutoNum type="arabicPeriod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Какви модели на базите от данни познавате?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AutoNum type="arabicPeriod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Кои са основните функции, изпълнявани от една система за управ¬ление на бази от данни (СУБД)?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AutoNum type="arabicPeriod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Дефинирайте понятието таблица в база от данни.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AutoNum type="arabicPeriod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Обяснете разликите между първичен и външен ключ.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AutoNum type="arabicPeriod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Посочете какви видове връзки между таблици познавате.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AutoNum type="arabicPeriod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Кога дадена база от данни е нормализирана до четвърта нормална форма? Кои са предимствата на нормализираната база от данни?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AutoNum type="arabicPeriod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 какво се използват ограниченията в една база от данни?</a:t>
            </a:r>
            <a:endParaRPr/>
          </a:p>
        </p:txBody>
      </p:sp>
      <p:sp>
        <p:nvSpPr>
          <p:cNvPr id="1758" name="Google Shape;1758;p2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62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p214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Упражнения</a:t>
            </a:r>
            <a:endParaRPr/>
          </a:p>
        </p:txBody>
      </p:sp>
      <p:sp>
        <p:nvSpPr>
          <p:cNvPr id="1764" name="Google Shape;1764;p214"/>
          <p:cNvSpPr txBox="1"/>
          <p:nvPr>
            <p:ph idx="1" type="body"/>
          </p:nvPr>
        </p:nvSpPr>
        <p:spPr>
          <a:xfrm>
            <a:off x="381000" y="1101725"/>
            <a:ext cx="8399462" cy="542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AutoNum type="arabicPeriod" startAt="8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Проектирайте база от данни, съхраняваща данните за студентите, преподавателите и предметите, изучавани в един факултет.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AutoNum type="arabicPeriod" startAt="8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Посочете предимствата и недостатъците на използването на индекси в базите от данни.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AutoNum type="arabicPeriod" startAt="8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Какво е основното предназначение на езика SQL?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AutoNum type="arabicPeriod" startAt="8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 какво се използват транзакциите? Дефинирайте техните отговорности и обяснете нивата им на изолация.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AutoNum type="arabicPeriod" startAt="8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Посочете основните системни компоненти на MS SQL Server.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AutoNum type="arabicPeriod" startAt="8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Избройте основните инструменти, които се използват при разработване на софтуер за SQL Server. За какво служи всеки от тях?</a:t>
            </a:r>
            <a:endParaRPr/>
          </a:p>
        </p:txBody>
      </p:sp>
      <p:sp>
        <p:nvSpPr>
          <p:cNvPr id="1765" name="Google Shape;1765;p2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69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Google Shape;1770;p215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Упражнения</a:t>
            </a:r>
            <a:endParaRPr/>
          </a:p>
        </p:txBody>
      </p:sp>
      <p:sp>
        <p:nvSpPr>
          <p:cNvPr id="1771" name="Google Shape;1771;p215"/>
          <p:cNvSpPr txBox="1"/>
          <p:nvPr>
            <p:ph idx="1" type="body"/>
          </p:nvPr>
        </p:nvSpPr>
        <p:spPr>
          <a:xfrm>
            <a:off x="381000" y="1101725"/>
            <a:ext cx="8399462" cy="542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AutoNum type="arabicPeriod" startAt="14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Кои команди спадат към DDL? Опишете тяхното действие.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AutoNum type="arabicPeriod" startAt="14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Напишете скрипт, съдържащ DDL командите, необходими за създаване на базата от данни, обслужваща даден факултет в университет. Базата трябва да обхваща студентите, преподавателите, изучаваните предмети, учебните програми и оценките на всеки студент.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AutoNum type="arabicPeriod" startAt="14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Обяснете действието на командите, спадащи към групата DML.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AutoNum type="arabicPeriod" startAt="14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Какви видове съединения на таблици познавате?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AutoNum type="arabicPeriod" startAt="14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Напишете заявка, която извлича всички изучавани предмети в университета, заедно със записалите ги студенти.</a:t>
            </a:r>
            <a:endParaRPr/>
          </a:p>
        </p:txBody>
      </p:sp>
      <p:sp>
        <p:nvSpPr>
          <p:cNvPr id="1772" name="Google Shape;1772;p2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76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p216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Упражнения</a:t>
            </a:r>
            <a:endParaRPr/>
          </a:p>
        </p:txBody>
      </p:sp>
      <p:sp>
        <p:nvSpPr>
          <p:cNvPr id="1778" name="Google Shape;1778;p216"/>
          <p:cNvSpPr txBox="1"/>
          <p:nvPr>
            <p:ph idx="1" type="body"/>
          </p:nvPr>
        </p:nvSpPr>
        <p:spPr>
          <a:xfrm>
            <a:off x="381000" y="1101725"/>
            <a:ext cx="8399462" cy="542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AutoNum type="arabicPeriod" startAt="19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Каква е употребата на агрегиращите функции в езика SQL?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AutoNum type="arabicPeriod" startAt="19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Напишете заявка, която извлича за всяка учебна група средния успех на студентите, които я съставят.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AutoNum type="arabicPeriod" startAt="19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 какво се използват DBCC командите в SQL Server?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AutoNum type="arabicPeriod" startAt="19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 какво се използват съхранените процедури? Посочете примери за използването им.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AutoNum type="arabicPeriod" startAt="19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Напишете съхранена процедура, която добавя нов студент към даден курс в базата от данни, предназначена за обслужване на факултет.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AutoNum type="arabicPeriod" startAt="19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Кои команди се използват за управлението на транзакциите в T-SQL?</a:t>
            </a:r>
            <a:endParaRPr/>
          </a:p>
        </p:txBody>
      </p:sp>
      <p:sp>
        <p:nvSpPr>
          <p:cNvPr id="1779" name="Google Shape;1779;p2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83" name="Shape 1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Google Shape;1784;p217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Упражнения</a:t>
            </a:r>
            <a:endParaRPr/>
          </a:p>
        </p:txBody>
      </p:sp>
      <p:sp>
        <p:nvSpPr>
          <p:cNvPr id="1785" name="Google Shape;1785;p217"/>
          <p:cNvSpPr txBox="1"/>
          <p:nvPr>
            <p:ph idx="1" type="body"/>
          </p:nvPr>
        </p:nvSpPr>
        <p:spPr>
          <a:xfrm>
            <a:off x="381000" y="1101725"/>
            <a:ext cx="8399462" cy="542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AutoNum type="arabicPeriod" startAt="25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Напишете съхранена процедура, която заменя даден изучаван предмет от студент с друг.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AutoNum type="arabicPeriod" startAt="25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Напишете съхранена процедура, която добавя нов преподавател, който води нов учебен предмет и записва всички студенти от трети курс за този учебен предмет. Поредицата операции трябва да се изпълнява атомарно – или всички операции да се изпълнят успешно, или никоя от тях да не се изпълни.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AutoNum type="arabicPeriod" startAt="25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Какво е поведението на вложените транзакции?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AutoNum type="arabicPeriod" startAt="25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 какви случаи е възможно възникването на ситуацията "мъртва хватка"?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AutoNum type="arabicPeriod" startAt="25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Какви са начините за пренасяне на база от данни на друг компютър? Избройте предимствата и недостатъците им.</a:t>
            </a:r>
            <a:endParaRPr/>
          </a:p>
        </p:txBody>
      </p:sp>
      <p:sp>
        <p:nvSpPr>
          <p:cNvPr id="1786" name="Google Shape;1786;p2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9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E/R диаграми – пример</a:t>
            </a:r>
            <a:endParaRPr/>
          </a:p>
        </p:txBody>
      </p:sp>
      <p:pic>
        <p:nvPicPr>
          <p:cNvPr id="326" name="Google Shape;32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8500" y="1443037"/>
            <a:ext cx="7831137" cy="49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9"/>
          <p:cNvSpPr/>
          <p:nvPr/>
        </p:nvSpPr>
        <p:spPr>
          <a:xfrm flipH="1" rot="10800000">
            <a:off x="4464050" y="1079500"/>
            <a:ext cx="3832225" cy="928687"/>
          </a:xfrm>
          <a:prstGeom prst="wedgeRoundRectCallout">
            <a:avLst>
              <a:gd fmla="val 384" name="adj1"/>
              <a:gd fmla="val -16616" name="adj2"/>
              <a:gd fmla="val 0" name="adj3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54000" spcFirstLastPara="1" rIns="54000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Диаграмата е създадена с fabFORCE DB Designer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90" name="Shape 1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1" name="Google Shape;1791;p218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Упражнения</a:t>
            </a:r>
            <a:endParaRPr/>
          </a:p>
        </p:txBody>
      </p:sp>
      <p:sp>
        <p:nvSpPr>
          <p:cNvPr id="1792" name="Google Shape;1792;p218"/>
          <p:cNvSpPr txBox="1"/>
          <p:nvPr>
            <p:ph idx="1" type="body"/>
          </p:nvPr>
        </p:nvSpPr>
        <p:spPr>
          <a:xfrm>
            <a:off x="381000" y="1101725"/>
            <a:ext cx="8399462" cy="542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AutoNum type="arabicPeriod" startAt="30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Обяснете какво представляват свързаният и несвързаният модел за достъп до данни. Опишете в кои случаи се използва единият, и в кои – другият. Дайте примери. Опишете предимствата и недостатъците на двата модела.</a:t>
            </a:r>
            <a:endParaRPr/>
          </a:p>
          <a:p>
            <a:pPr indent="-565150" lvl="0" marL="565150" marR="0" rtl="0" algn="l">
              <a:lnSpc>
                <a:spcPct val="85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AutoNum type="arabicPeriod" startAt="30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Опишете еднослойните, двуслойните, трислойните и многослойните приложения – какво представляват съответните модели, техните предимства и недостатъци, случаи на използване. Дайте примери.</a:t>
            </a:r>
            <a:endParaRPr/>
          </a:p>
          <a:p>
            <a:pPr indent="-565150" lvl="0" marL="565150" marR="0" rtl="0" algn="l">
              <a:lnSpc>
                <a:spcPct val="85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AutoNum type="arabicPeriod" startAt="30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Обяснете накратко какво е ADO.NET и кои са неговите основни пространства от имена. За какво служат те?</a:t>
            </a:r>
            <a:endParaRPr/>
          </a:p>
          <a:p>
            <a:pPr indent="-565150" lvl="0" marL="565150" marR="0" rtl="0" algn="l">
              <a:lnSpc>
                <a:spcPct val="85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AutoNum type="arabicPeriod" startAt="30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Какво представляват доставчиците на данни и кои са стандартните доставчици на данни в ADO.NET?</a:t>
            </a:r>
            <a:endParaRPr/>
          </a:p>
        </p:txBody>
      </p:sp>
      <p:sp>
        <p:nvSpPr>
          <p:cNvPr id="1793" name="Google Shape;1793;p2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97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Google Shape;1798;p219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Упражнения</a:t>
            </a:r>
            <a:endParaRPr/>
          </a:p>
        </p:txBody>
      </p:sp>
      <p:sp>
        <p:nvSpPr>
          <p:cNvPr id="1799" name="Google Shape;1799;p219"/>
          <p:cNvSpPr txBox="1"/>
          <p:nvPr>
            <p:ph idx="1" type="body"/>
          </p:nvPr>
        </p:nvSpPr>
        <p:spPr>
          <a:xfrm>
            <a:off x="381000" y="1101725"/>
            <a:ext cx="8399462" cy="542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AutoNum type="arabicPeriod" startAt="34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Опишете класовете от SqlClient Data Provider.</a:t>
            </a:r>
            <a:endParaRPr/>
          </a:p>
          <a:p>
            <a:pPr indent="-565150" lvl="0" marL="565150" marR="0" rtl="0" algn="l">
              <a:lnSpc>
                <a:spcPct val="85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AutoNum type="arabicPeriod" startAt="34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Опишете начините за автентикация пред MS SQL Server. Дайте пример за символен низ за връзка с SQL Server (connection string)</a:t>
            </a:r>
            <a:endParaRPr/>
          </a:p>
          <a:p>
            <a:pPr indent="-565150" lvl="0" marL="565150" marR="0" rtl="0" algn="l">
              <a:lnSpc>
                <a:spcPct val="85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AutoNum type="arabicPeriod" startAt="34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Опишете механизма на connection pooling. Защо е необходимо да се използва?</a:t>
            </a:r>
            <a:endParaRPr/>
          </a:p>
          <a:p>
            <a:pPr indent="-565150" lvl="0" marL="565150" marR="0" rtl="0" algn="l">
              <a:lnSpc>
                <a:spcPct val="85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AutoNum type="arabicPeriod" startAt="34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Обяснете какво представлява свързаният модел за достъп до данни. </a:t>
            </a:r>
            <a:endParaRPr/>
          </a:p>
          <a:p>
            <a:pPr indent="-565150" lvl="0" marL="565150" marR="0" rtl="0" algn="l">
              <a:lnSpc>
                <a:spcPct val="85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AutoNum type="arabicPeriod" startAt="34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Обяснете кои са основните класове и интерфейси за работа със свързан модел.</a:t>
            </a:r>
            <a:endParaRPr/>
          </a:p>
          <a:p>
            <a:pPr indent="-565150" lvl="0" marL="565150" marR="0" rtl="0" algn="l">
              <a:lnSpc>
                <a:spcPct val="85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AutoNum type="arabicPeriod" startAt="34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Напишете програма, която извлича от базата данни Northwind в SQL Server всички категории продукти и имената на продуктите от всяка категория. Използвайте таблиците Categories и Products.</a:t>
            </a:r>
            <a:endParaRPr/>
          </a:p>
        </p:txBody>
      </p:sp>
      <p:sp>
        <p:nvSpPr>
          <p:cNvPr id="1800" name="Google Shape;1800;p2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04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p220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Упражнения</a:t>
            </a:r>
            <a:endParaRPr/>
          </a:p>
        </p:txBody>
      </p:sp>
      <p:sp>
        <p:nvSpPr>
          <p:cNvPr id="1806" name="Google Shape;1806;p220"/>
          <p:cNvSpPr txBox="1"/>
          <p:nvPr>
            <p:ph idx="1" type="body"/>
          </p:nvPr>
        </p:nvSpPr>
        <p:spPr>
          <a:xfrm>
            <a:off x="381000" y="1101725"/>
            <a:ext cx="8399462" cy="542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AutoNum type="arabicPeriod" startAt="40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Напишете процедура, която добавя нов продукт в таблицата с продуктите в базата данни Northwind в SQL Server. Използвайте параметрична SQL заявка.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AutoNum type="arabicPeriod" startAt="40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Разглеждаме проста система за обслужване на банкомат. Създайте нова база данни ATM в MS SQL Server за съхранение на сметките на картодържателите и наличностите по тях. Добавете нова таблица CardAccounts. В таблицата дефинирайте следните полета: Id (int),  CardNumber (char(10)), CardPIN (char(4), CardCash (money).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Добавете няколко примерни записа в таблицата (ще ви трябват за тестване).</a:t>
            </a:r>
            <a:endParaRPr/>
          </a:p>
        </p:txBody>
      </p:sp>
      <p:sp>
        <p:nvSpPr>
          <p:cNvPr id="1807" name="Google Shape;1807;p2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11" name="Shape 1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" name="Google Shape;1812;p221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Упражнения</a:t>
            </a:r>
            <a:endParaRPr/>
          </a:p>
        </p:txBody>
      </p:sp>
      <p:sp>
        <p:nvSpPr>
          <p:cNvPr id="1813" name="Google Shape;1813;p221"/>
          <p:cNvSpPr txBox="1"/>
          <p:nvPr>
            <p:ph idx="1" type="body"/>
          </p:nvPr>
        </p:nvSpPr>
        <p:spPr>
          <a:xfrm>
            <a:off x="381000" y="1101725"/>
            <a:ext cx="8399462" cy="542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AutoNum type="arabicPeriod" startAt="42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Използвайки транзакции напишете процедура, която тегли дадена сума (например 200 лв.) от дадена картова сметка. Операцията по тегленето на пари се изпълнява успешно когато е налице успешното изпълнение на следната поредица от съставни операции:</a:t>
            </a:r>
            <a:endParaRPr/>
          </a:p>
          <a:p>
            <a:pPr indent="-460374" lvl="1" marL="1027112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❖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Проверява се със заявка дали подаденият пин-код (CardPIN) съответства на номера на картата (CardNumber).</a:t>
            </a:r>
            <a:endParaRPr/>
          </a:p>
          <a:p>
            <a:pPr indent="-460374" lvl="1" marL="1027112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❖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Проверява се наличността (CardCash) по картовата сметка дали е повече от заявената сума (повече от 200 лв.).</a:t>
            </a:r>
            <a:endParaRPr/>
          </a:p>
          <a:p>
            <a:pPr indent="-460374" lvl="1" marL="1027112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❖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Банкоматът изплаща заявената сума (200 лв.) и записва в таблицата CardAccounts новата наличност (CardCash = CardCash - 200).</a:t>
            </a:r>
            <a:endParaRPr/>
          </a:p>
          <a:p>
            <a:pPr indent="-565150" lvl="0" marL="565150" marR="0" rtl="0" algn="l">
              <a:lnSpc>
                <a:spcPct val="85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Транзакциите да се реализират с ADO.NET, не чрез съхранена процедура.</a:t>
            </a:r>
            <a:endParaRPr/>
          </a:p>
        </p:txBody>
      </p:sp>
      <p:sp>
        <p:nvSpPr>
          <p:cNvPr id="1814" name="Google Shape;1814;p2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18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p222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Упражнения</a:t>
            </a:r>
            <a:endParaRPr/>
          </a:p>
        </p:txBody>
      </p:sp>
      <p:sp>
        <p:nvSpPr>
          <p:cNvPr id="1820" name="Google Shape;1820;p222"/>
          <p:cNvSpPr txBox="1"/>
          <p:nvPr>
            <p:ph idx="1" type="body"/>
          </p:nvPr>
        </p:nvSpPr>
        <p:spPr>
          <a:xfrm>
            <a:off x="381000" y="1101725"/>
            <a:ext cx="8399462" cy="542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AutoNum type="arabicPeriod" startAt="43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Разширете проекта от предната задача и добавете нова таблица AccountTransactions с полета (Id, CardId, TransactionDate, Ammount), съдържащa информация за всички тегления на пари по всички сметки. Променете процедурата за теглене на пари, така че да запазва информация в новата таблица за всяко успешно извършено теглене.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Съобразете се с необходимостта от използване на транзакция за цялата операция по тегленето. Добавете процедура, която по дадена карта и ПИН код показва списък на всички тегления, сортирани по дата.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Съобразете се с препоръките за правилна работа с дати.</a:t>
            </a:r>
            <a:endParaRPr/>
          </a:p>
        </p:txBody>
      </p:sp>
      <p:sp>
        <p:nvSpPr>
          <p:cNvPr id="1821" name="Google Shape;1821;p2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5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Google Shape;1826;p223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Упражнения</a:t>
            </a:r>
            <a:endParaRPr/>
          </a:p>
        </p:txBody>
      </p:sp>
      <p:sp>
        <p:nvSpPr>
          <p:cNvPr id="1827" name="Google Shape;1827;p223"/>
          <p:cNvSpPr txBox="1"/>
          <p:nvPr>
            <p:ph idx="1" type="body"/>
          </p:nvPr>
        </p:nvSpPr>
        <p:spPr>
          <a:xfrm>
            <a:off x="381000" y="1101725"/>
            <a:ext cx="8399462" cy="542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AutoNum type="arabicPeriod" startAt="44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Създайте база данни в SQL Server за съхранението на библиотека с филми и видеоклипове. Напишете програма, която записва и чете филми от базата данни. Имайте предвид, че филмите са обемни фай¬лове (най-често около 700 MB) и трябва да се вкарват и извличат от базата данни на части.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AutoNum type="arabicPeriod" startAt="44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Опишете класовете, които се използват за реализация на несвързания модел в ADO.NET. За какво служи всеки от тях?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AutoNum type="arabicPeriod" startAt="44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Каква е разликата между силно-типизиран и нетипизиран DataSet? Как се създават двата вида DataSet?</a:t>
            </a:r>
            <a:endParaRPr/>
          </a:p>
          <a:p>
            <a:pPr indent="-450850" lvl="0" marL="5651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8" name="Google Shape;1828;p2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32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p224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Упражнения</a:t>
            </a:r>
            <a:endParaRPr/>
          </a:p>
        </p:txBody>
      </p:sp>
      <p:sp>
        <p:nvSpPr>
          <p:cNvPr id="1834" name="Google Shape;1834;p224"/>
          <p:cNvSpPr txBox="1"/>
          <p:nvPr>
            <p:ph idx="1" type="body"/>
          </p:nvPr>
        </p:nvSpPr>
        <p:spPr>
          <a:xfrm>
            <a:off x="381000" y="1101725"/>
            <a:ext cx="8399462" cy="542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AutoNum type="arabicPeriod" startAt="47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Кои класове се използват при работа с DataSet? За какво служи класът DataTable? Как се добавят редове и колони в DataTable? За какво служи класът DataRelation? Какви са основните приложения на DataView? Как се добавят ограничения в DataSet? За какво служат потребителските изрази в колоните на таблиците?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AutoNum type="arabicPeriod" startAt="47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Опишете средствата за зареждане на DataSet от XML документ и записване на съдържанието на DataSet в XML документ. 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AutoNum type="arabicPeriod" startAt="47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Опишете предназначението на класа XmlDataDocument.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AutoNum type="arabicPeriod" startAt="47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Опишете някои основни съображения относно сигурността при работа с базите от данни.</a:t>
            </a:r>
            <a:endParaRPr/>
          </a:p>
        </p:txBody>
      </p:sp>
      <p:sp>
        <p:nvSpPr>
          <p:cNvPr id="1835" name="Google Shape;1835;p2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39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Google Shape;1840;p225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Упражнения</a:t>
            </a:r>
            <a:endParaRPr/>
          </a:p>
        </p:txBody>
      </p:sp>
      <p:sp>
        <p:nvSpPr>
          <p:cNvPr id="1841" name="Google Shape;1841;p225"/>
          <p:cNvSpPr txBox="1"/>
          <p:nvPr>
            <p:ph idx="1" type="body"/>
          </p:nvPr>
        </p:nvSpPr>
        <p:spPr>
          <a:xfrm>
            <a:off x="381000" y="1101725"/>
            <a:ext cx="8399462" cy="542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AutoNum type="arabicPeriod" startAt="51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Създайте нова база от данни University през Enterprise Manager на SQL Server. Създайте в нея таблица Students със следната схема: Students(Id int identity primary key, FirstName nvarchar(15) not null, LastName nvarchar(20) not null, Age int, TimeRecordAdded datetime default GETDATE()). Запълнете таблицата с малко примерни данни.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След това напишете програма, която извлича данните от таблицата в DataSet обект и променя заредените данни, като добавя, изтрива и модифицира редове. След това данните трябва да се обновяват в базата. Използвайте DataAdapter с ръчно написани команди за обновяване на базата (без да използвате CommandBuilder).</a:t>
            </a:r>
            <a:endParaRPr/>
          </a:p>
        </p:txBody>
      </p:sp>
      <p:sp>
        <p:nvSpPr>
          <p:cNvPr id="1842" name="Google Shape;1842;p2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46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p226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Упражнения</a:t>
            </a:r>
            <a:endParaRPr/>
          </a:p>
        </p:txBody>
      </p:sp>
      <p:sp>
        <p:nvSpPr>
          <p:cNvPr id="1848" name="Google Shape;1848;p226"/>
          <p:cNvSpPr txBox="1"/>
          <p:nvPr>
            <p:ph idx="1" type="body"/>
          </p:nvPr>
        </p:nvSpPr>
        <p:spPr>
          <a:xfrm>
            <a:off x="381000" y="1101725"/>
            <a:ext cx="8399462" cy="542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AutoNum type="arabicPeriod" startAt="51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Обработете събитието RowUpdate, така че да се справите с евентуални конфликти. Опитайте да създадете конфликти ръчно и да ги разрешите с програмна логика.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Запишете съдържанието на DataSet обекта във файл students.xml.</a:t>
            </a:r>
            <a:endParaRPr/>
          </a:p>
          <a:p>
            <a:pPr indent="-450850" lvl="0" marL="5651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9" name="Google Shape;1849;p2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53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p227"/>
          <p:cNvSpPr txBox="1"/>
          <p:nvPr>
            <p:ph idx="1" type="body"/>
          </p:nvPr>
        </p:nvSpPr>
        <p:spPr>
          <a:xfrm>
            <a:off x="381000" y="1485900"/>
            <a:ext cx="7772400" cy="5024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◆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David Sceppa, Microsoft ADO.NET, Microsoft Press, 2002, ISBN 0-7356-1423-7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◆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Rebecca Riordan, Designing Relational Database Systems, Microsoft Press, 1999, ISBN 0-7356-0634-X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◆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Kalen Delaney, Inside SQL Server 2000, Microsoft Press, 2001, ISBN 0-7356-0998-5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◆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Microsoft Corporation, Microsoft SQL Server Books Online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◆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Accessing Data with ADO.NET (.NET Framework Developer's Guide) – </a:t>
            </a:r>
            <a:r>
              <a:rPr b="1" i="0" lang="en-U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http://msdn.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Accessing Data with ADO.NET (.NET Framework Developer's Guide) – http://msdn. </a:t>
            </a:r>
            <a:r>
              <a:rPr b="1" i="0" lang="en-U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microsoft.com/library/en-us/cpguide/html/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Accessing Data with ADO.NET (.NET Framework Developer's Guide) – http://msdn. microsoft.com/library/en-us/cpguide/html/ </a:t>
            </a:r>
            <a:r>
              <a:rPr b="1" i="0" lang="en-U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cpconAccessingDataWithADONET.asp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855" name="Google Shape;1855;p227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Използвана литература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0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Инструменти за E/R дизайн</a:t>
            </a:r>
            <a:endParaRPr/>
          </a:p>
        </p:txBody>
      </p:sp>
      <p:sp>
        <p:nvSpPr>
          <p:cNvPr id="333" name="Google Shape;333;p30"/>
          <p:cNvSpPr txBox="1"/>
          <p:nvPr>
            <p:ph idx="1" type="body"/>
          </p:nvPr>
        </p:nvSpPr>
        <p:spPr>
          <a:xfrm>
            <a:off x="381000" y="1414462"/>
            <a:ext cx="8374062" cy="511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Noto Sans Symbols"/>
              <a:buChar char="◆"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E/R диаграмите се създават с инструменти за моделиране на данни (Data Modeling Tools):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Microsoft Visio</a:t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60374" lvl="1" marL="1027112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Oracle Designer</a:t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60374" lvl="1" marL="1027112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Associates ERwin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 Server Enterprise Manager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IBM Rational Rose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theKompany Data Architect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fabForce DBDesigner (GNU GPL проект с отворен код за Windows и Linux)</a:t>
            </a:r>
            <a:endParaRPr/>
          </a:p>
        </p:txBody>
      </p:sp>
    </p:spTree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59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Google Shape;1860;p228"/>
          <p:cNvSpPr txBox="1"/>
          <p:nvPr>
            <p:ph idx="1" type="body"/>
          </p:nvPr>
        </p:nvSpPr>
        <p:spPr>
          <a:xfrm>
            <a:off x="381000" y="1485900"/>
            <a:ext cx="7772400" cy="5024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◆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Francesco Balena, Programming Microsoft Visual Basic .NET (Core Reference), Mirosoft Press, 2002, 0-7356-1375-3 – Chapter 21: ADO.NET in Disconnected Mode – </a:t>
            </a:r>
            <a:r>
              <a:rPr b="1" i="0" lang="en-U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http://www.microsoft.com/mspress/books/sampchap/5199.asp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◆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MSDN Library – </a:t>
            </a:r>
            <a:r>
              <a:rPr b="1" i="0" lang="en-U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http://msdn.microsoft.com</a:t>
            </a:r>
            <a:endParaRPr/>
          </a:p>
        </p:txBody>
      </p:sp>
      <p:sp>
        <p:nvSpPr>
          <p:cNvPr id="1861" name="Google Shape;1861;p228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Използвана литература</a:t>
            </a:r>
            <a:endParaRPr/>
          </a:p>
        </p:txBody>
      </p:sp>
      <p:pic>
        <p:nvPicPr>
          <p:cNvPr id="1862" name="Google Shape;1862;p2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6237" y="5486400"/>
            <a:ext cx="2079625" cy="1058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3" name="Google Shape;1863;p2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26200" y="5489575"/>
            <a:ext cx="2332037" cy="1055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1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Нормализация</a:t>
            </a:r>
            <a:endParaRPr/>
          </a:p>
        </p:txBody>
      </p:sp>
      <p:sp>
        <p:nvSpPr>
          <p:cNvPr id="339" name="Google Shape;339;p31"/>
          <p:cNvSpPr txBox="1"/>
          <p:nvPr>
            <p:ph idx="1" type="body"/>
          </p:nvPr>
        </p:nvSpPr>
        <p:spPr>
          <a:xfrm>
            <a:off x="381000" y="1414462"/>
            <a:ext cx="7772400" cy="511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◆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Нормализацията на релационната схема премахва повтарящите се данни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◆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Денормализираните данни съдържат много повторения. Например:</a:t>
            </a:r>
            <a:endParaRPr/>
          </a:p>
        </p:txBody>
      </p:sp>
      <p:graphicFrame>
        <p:nvGraphicFramePr>
          <p:cNvPr id="340" name="Google Shape;340;p31"/>
          <p:cNvGraphicFramePr/>
          <p:nvPr/>
        </p:nvGraphicFramePr>
        <p:xfrm>
          <a:off x="582612" y="331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{262DDC77-7E7F-45EF-95C9-56462A5036C2}</a:tableStyleId>
              </a:tblPr>
              <a:tblGrid>
                <a:gridCol w="1601775"/>
                <a:gridCol w="1460500"/>
                <a:gridCol w="798500"/>
                <a:gridCol w="1570025"/>
                <a:gridCol w="1638300"/>
                <a:gridCol w="996950"/>
              </a:tblGrid>
              <a:tr h="681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продукт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произво-дител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цена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категория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магазин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град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</a:tr>
              <a:tr h="62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кисело мляко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Млекис ООД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0.67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хранителни стоки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супермаркет "Менте"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София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хляб "Добружда"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Фурна "Пушека"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хранителни стоки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супермаркет "Менте"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София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бира "Загорка"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Загорка АД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безалкох. напитки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павилион "24 часа"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Варна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бира "Tuborg"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Шуменско пиво АД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0.67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безалкох. напитки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павилион "24 часа"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Варна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2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Нормализация</a:t>
            </a:r>
            <a:endParaRPr/>
          </a:p>
        </p:txBody>
      </p:sp>
      <p:sp>
        <p:nvSpPr>
          <p:cNvPr id="346" name="Google Shape;346;p32"/>
          <p:cNvSpPr txBox="1"/>
          <p:nvPr>
            <p:ph idx="1" type="body"/>
          </p:nvPr>
        </p:nvSpPr>
        <p:spPr>
          <a:xfrm>
            <a:off x="381000" y="1414462"/>
            <a:ext cx="7772400" cy="511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1-ва нормална форма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Данните имат табличен вид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Полетата в редовете са атомарни (неделими) стойности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Няма повторения на данни в рамките на един ред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Дефиниран е първичен ключ за всяка таблица</a:t>
            </a:r>
            <a:endParaRPr/>
          </a:p>
        </p:txBody>
      </p:sp>
      <p:graphicFrame>
        <p:nvGraphicFramePr>
          <p:cNvPr id="347" name="Google Shape;347;p32"/>
          <p:cNvGraphicFramePr/>
          <p:nvPr/>
        </p:nvGraphicFramePr>
        <p:xfrm>
          <a:off x="1214437" y="52657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{262DDC77-7E7F-45EF-95C9-56462A5036C2}</a:tableStyleId>
              </a:tblPr>
              <a:tblGrid>
                <a:gridCol w="1987550"/>
                <a:gridCol w="1454150"/>
                <a:gridCol w="1454150"/>
                <a:gridCol w="19685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книга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ISBN (PK)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автор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автор_email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.NET Framework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3847028437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Бай Киро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bai-kiro@abv.bg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Beginning SQL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7234534450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Дядо Мраз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dedo@mraz.org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3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Нормализация</a:t>
            </a:r>
            <a:endParaRPr/>
          </a:p>
        </p:txBody>
      </p:sp>
      <p:sp>
        <p:nvSpPr>
          <p:cNvPr id="353" name="Google Shape;353;p33"/>
          <p:cNvSpPr txBox="1"/>
          <p:nvPr>
            <p:ph idx="1" type="body"/>
          </p:nvPr>
        </p:nvSpPr>
        <p:spPr>
          <a:xfrm>
            <a:off x="381000" y="1414462"/>
            <a:ext cx="7772400" cy="511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2-ра нормална форма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Запазва изискванията на 1-ва нормална форма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таблиците няма колони, зависещи от част от първичния ключ (ако е съставен от няколко колони)</a:t>
            </a:r>
            <a:endParaRPr/>
          </a:p>
        </p:txBody>
      </p:sp>
      <p:graphicFrame>
        <p:nvGraphicFramePr>
          <p:cNvPr id="354" name="Google Shape;354;p33"/>
          <p:cNvGraphicFramePr/>
          <p:nvPr/>
        </p:nvGraphicFramePr>
        <p:xfrm>
          <a:off x="1160462" y="532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{262DDC77-7E7F-45EF-95C9-56462A5036C2}</a:tableStyleId>
              </a:tblPr>
              <a:tblGrid>
                <a:gridCol w="1987550"/>
                <a:gridCol w="1533525"/>
                <a:gridCol w="1374775"/>
                <a:gridCol w="1968500"/>
              </a:tblGrid>
              <a:tr h="427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книга (PK)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автор (PK)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цена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автор_email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.NET Framework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Бай Киро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37.25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bai-kiro@abv.bg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Beginning SQL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Дядо Мраз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19.95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dedo@mraz.org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5" name="Google Shape;355;p33"/>
          <p:cNvSpPr/>
          <p:nvPr/>
        </p:nvSpPr>
        <p:spPr>
          <a:xfrm flipH="1" rot="10800000">
            <a:off x="2540000" y="4324350"/>
            <a:ext cx="2511425" cy="749300"/>
          </a:xfrm>
          <a:prstGeom prst="wedgeRoundRectCallout">
            <a:avLst>
              <a:gd fmla="val 20821" name="adj1"/>
              <a:gd fmla="val -11945" name="adj2"/>
              <a:gd fmla="val 0" name="adj3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54000" spcFirstLastPara="1" rIns="54000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Цената зависи от книгата</a:t>
            </a:r>
            <a:endParaRPr/>
          </a:p>
        </p:txBody>
      </p:sp>
      <p:sp>
        <p:nvSpPr>
          <p:cNvPr id="356" name="Google Shape;356;p33"/>
          <p:cNvSpPr/>
          <p:nvPr/>
        </p:nvSpPr>
        <p:spPr>
          <a:xfrm flipH="1" rot="10800000">
            <a:off x="5767387" y="4265612"/>
            <a:ext cx="2730500" cy="749300"/>
          </a:xfrm>
          <a:prstGeom prst="wedgeRoundRectCallout">
            <a:avLst>
              <a:gd fmla="val 10486" name="adj1"/>
              <a:gd fmla="val -12723" name="adj2"/>
              <a:gd fmla="val 0" name="adj3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54000" spcFirstLastPara="1" rIns="54000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E-mail-ът зависи от автора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4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Нормализация</a:t>
            </a:r>
            <a:endParaRPr/>
          </a:p>
        </p:txBody>
      </p:sp>
      <p:sp>
        <p:nvSpPr>
          <p:cNvPr id="362" name="Google Shape;362;p34"/>
          <p:cNvSpPr txBox="1"/>
          <p:nvPr>
            <p:ph idx="1" type="body"/>
          </p:nvPr>
        </p:nvSpPr>
        <p:spPr>
          <a:xfrm>
            <a:off x="381000" y="1414462"/>
            <a:ext cx="7772400" cy="511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3-та нормална форма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Запазва изискванията на 2-ра нормална форма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Единствените зависимости между колоните са "колона зависи от първичния ключ"</a:t>
            </a:r>
            <a:endParaRPr/>
          </a:p>
        </p:txBody>
      </p:sp>
      <p:graphicFrame>
        <p:nvGraphicFramePr>
          <p:cNvPr id="363" name="Google Shape;363;p34"/>
          <p:cNvGraphicFramePr/>
          <p:nvPr/>
        </p:nvGraphicFramePr>
        <p:xfrm>
          <a:off x="539750" y="43037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{262DDC77-7E7F-45EF-95C9-56462A5036C2}</a:tableStyleId>
              </a:tblPr>
              <a:tblGrid>
                <a:gridCol w="433375"/>
                <a:gridCol w="2466975"/>
                <a:gridCol w="1412875"/>
                <a:gridCol w="835025"/>
                <a:gridCol w="1149350"/>
                <a:gridCol w="957250"/>
                <a:gridCol w="858825"/>
              </a:tblGrid>
              <a:tr h="693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продукт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производител_id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цена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категория_id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магазин_id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град_id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кисело мляко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0.67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хляб "Добружда"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ракия "Пещерска"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4.38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бира "Tuborg"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0.67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5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Нормализация</a:t>
            </a:r>
            <a:endParaRPr/>
          </a:p>
        </p:txBody>
      </p:sp>
      <p:sp>
        <p:nvSpPr>
          <p:cNvPr id="369" name="Google Shape;369;p35"/>
          <p:cNvSpPr txBox="1"/>
          <p:nvPr>
            <p:ph idx="1" type="body"/>
          </p:nvPr>
        </p:nvSpPr>
        <p:spPr>
          <a:xfrm>
            <a:off x="381000" y="1414462"/>
            <a:ext cx="7772400" cy="511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4-та нормална форма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Запазва изискванията на 3-та нормална форма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таблиците има най-много една колона, съдържаща атрибут с няколко възможни стойности (multi-valued attribute) за един ключ</a:t>
            </a:r>
            <a:endParaRPr/>
          </a:p>
        </p:txBody>
      </p:sp>
      <p:graphicFrame>
        <p:nvGraphicFramePr>
          <p:cNvPr id="370" name="Google Shape;370;p35"/>
          <p:cNvGraphicFramePr/>
          <p:nvPr/>
        </p:nvGraphicFramePr>
        <p:xfrm>
          <a:off x="1377950" y="53895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{262DDC77-7E7F-45EF-95C9-56462A5036C2}</a:tableStyleId>
              </a:tblPr>
              <a:tblGrid>
                <a:gridCol w="1282700"/>
                <a:gridCol w="2254250"/>
                <a:gridCol w="3308350"/>
              </a:tblGrid>
              <a:tr h="393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автор_id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книга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статия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.NET Programming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Regular Expressions in .NET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Mastering J2EE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Best Practices in J2EE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1" name="Google Shape;371;p35"/>
          <p:cNvSpPr/>
          <p:nvPr/>
        </p:nvSpPr>
        <p:spPr>
          <a:xfrm flipH="1" rot="10800000">
            <a:off x="1122362" y="4581525"/>
            <a:ext cx="2401887" cy="641350"/>
          </a:xfrm>
          <a:prstGeom prst="wedgeRoundRectCallout">
            <a:avLst>
              <a:gd fmla="val 19972" name="adj1"/>
              <a:gd fmla="val -11282" name="adj2"/>
              <a:gd fmla="val 0" name="adj3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54000" spcFirstLastPara="1" rIns="54000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Един автор има много книги</a:t>
            </a:r>
            <a:endParaRPr/>
          </a:p>
        </p:txBody>
      </p:sp>
      <p:sp>
        <p:nvSpPr>
          <p:cNvPr id="372" name="Google Shape;372;p35"/>
          <p:cNvSpPr/>
          <p:nvPr/>
        </p:nvSpPr>
        <p:spPr>
          <a:xfrm flipH="1" rot="10800000">
            <a:off x="3887787" y="4581525"/>
            <a:ext cx="2401887" cy="641350"/>
          </a:xfrm>
          <a:prstGeom prst="wedgeRoundRectCallout">
            <a:avLst>
              <a:gd fmla="val 19444" name="adj1"/>
              <a:gd fmla="val -11335" name="adj2"/>
              <a:gd fmla="val 0" name="adj3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54000" spcFirstLastPara="1" rIns="54000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Един автор има много статии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6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Нормализация</a:t>
            </a:r>
            <a:endParaRPr/>
          </a:p>
        </p:txBody>
      </p:sp>
      <p:sp>
        <p:nvSpPr>
          <p:cNvPr id="378" name="Google Shape;378;p36"/>
          <p:cNvSpPr txBox="1"/>
          <p:nvPr>
            <p:ph idx="1" type="body"/>
          </p:nvPr>
        </p:nvSpPr>
        <p:spPr>
          <a:xfrm>
            <a:off x="381000" y="971550"/>
            <a:ext cx="7772400" cy="511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Пример за нормализирана схема (в 4-та нормална форма):</a:t>
            </a:r>
            <a:endParaRPr/>
          </a:p>
        </p:txBody>
      </p:sp>
      <p:graphicFrame>
        <p:nvGraphicFramePr>
          <p:cNvPr id="379" name="Google Shape;379;p36"/>
          <p:cNvGraphicFramePr/>
          <p:nvPr/>
        </p:nvGraphicFramePr>
        <p:xfrm>
          <a:off x="520700" y="53609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{262DDC77-7E7F-45EF-95C9-56462A5036C2}</a:tableStyleId>
              </a:tblPr>
              <a:tblGrid>
                <a:gridCol w="409575"/>
                <a:gridCol w="1685925"/>
              </a:tblGrid>
              <a:tr h="393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име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"Млекс" ООД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"Загорка" АД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80" name="Google Shape;380;p36"/>
          <p:cNvGraphicFramePr/>
          <p:nvPr/>
        </p:nvGraphicFramePr>
        <p:xfrm>
          <a:off x="3035300" y="53705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{262DDC77-7E7F-45EF-95C9-56462A5036C2}</a:tableStyleId>
              </a:tblPr>
              <a:tblGrid>
                <a:gridCol w="409575"/>
                <a:gridCol w="1520825"/>
              </a:tblGrid>
              <a:tr h="407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име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бира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хранителни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81" name="Google Shape;381;p36"/>
          <p:cNvGraphicFramePr/>
          <p:nvPr/>
        </p:nvGraphicFramePr>
        <p:xfrm>
          <a:off x="527050" y="24780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{262DDC77-7E7F-45EF-95C9-56462A5036C2}</a:tableStyleId>
              </a:tblPr>
              <a:tblGrid>
                <a:gridCol w="433375"/>
                <a:gridCol w="2466975"/>
                <a:gridCol w="1412875"/>
                <a:gridCol w="835025"/>
                <a:gridCol w="1149350"/>
                <a:gridCol w="957250"/>
                <a:gridCol w="858825"/>
              </a:tblGrid>
              <a:tr h="693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продукт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производител_id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цена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категория_id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магазин_id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град_id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кисело мляко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0.67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хляб "Добружда"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ракия "Пещерска"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4.38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бира "Tuborg"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0.67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82" name="Google Shape;382;p36"/>
          <p:cNvGraphicFramePr/>
          <p:nvPr/>
        </p:nvGraphicFramePr>
        <p:xfrm>
          <a:off x="5357812" y="537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{262DDC77-7E7F-45EF-95C9-56462A5036C2}</a:tableStyleId>
              </a:tblPr>
              <a:tblGrid>
                <a:gridCol w="409575"/>
                <a:gridCol w="1009650"/>
              </a:tblGrid>
              <a:tr h="407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име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Billa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METRO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83" name="Google Shape;383;p36"/>
          <p:cNvGraphicFramePr/>
          <p:nvPr/>
        </p:nvGraphicFramePr>
        <p:xfrm>
          <a:off x="7223125" y="537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{262DDC77-7E7F-45EF-95C9-56462A5036C2}</a:tableStyleId>
              </a:tblPr>
              <a:tblGrid>
                <a:gridCol w="409575"/>
                <a:gridCol w="1009650"/>
              </a:tblGrid>
              <a:tr h="407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име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София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Варна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4" name="Google Shape;384;p36"/>
          <p:cNvSpPr txBox="1"/>
          <p:nvPr/>
        </p:nvSpPr>
        <p:spPr>
          <a:xfrm>
            <a:off x="573087" y="2066925"/>
            <a:ext cx="1362075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endParaRPr/>
          </a:p>
        </p:txBody>
      </p:sp>
      <p:sp>
        <p:nvSpPr>
          <p:cNvPr id="385" name="Google Shape;385;p36"/>
          <p:cNvSpPr txBox="1"/>
          <p:nvPr/>
        </p:nvSpPr>
        <p:spPr>
          <a:xfrm>
            <a:off x="577850" y="4953000"/>
            <a:ext cx="1193800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VENDOR</a:t>
            </a:r>
            <a:endParaRPr/>
          </a:p>
        </p:txBody>
      </p:sp>
      <p:sp>
        <p:nvSpPr>
          <p:cNvPr id="386" name="Google Shape;386;p36"/>
          <p:cNvSpPr txBox="1"/>
          <p:nvPr/>
        </p:nvSpPr>
        <p:spPr>
          <a:xfrm>
            <a:off x="3079750" y="4957762"/>
            <a:ext cx="1530350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CATEGORY</a:t>
            </a:r>
            <a:endParaRPr/>
          </a:p>
        </p:txBody>
      </p:sp>
      <p:sp>
        <p:nvSpPr>
          <p:cNvPr id="387" name="Google Shape;387;p36"/>
          <p:cNvSpPr txBox="1"/>
          <p:nvPr/>
        </p:nvSpPr>
        <p:spPr>
          <a:xfrm>
            <a:off x="5407025" y="4972050"/>
            <a:ext cx="1025525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endParaRPr/>
          </a:p>
        </p:txBody>
      </p:sp>
      <p:sp>
        <p:nvSpPr>
          <p:cNvPr id="388" name="Google Shape;388;p36"/>
          <p:cNvSpPr txBox="1"/>
          <p:nvPr/>
        </p:nvSpPr>
        <p:spPr>
          <a:xfrm>
            <a:off x="7269162" y="4975225"/>
            <a:ext cx="857250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TOWN</a:t>
            </a:r>
            <a:endParaRPr/>
          </a:p>
        </p:txBody>
      </p:sp>
      <p:cxnSp>
        <p:nvCxnSpPr>
          <p:cNvPr id="389" name="Google Shape;389;p36"/>
          <p:cNvCxnSpPr/>
          <p:nvPr/>
        </p:nvCxnSpPr>
        <p:spPr>
          <a:xfrm flipH="1">
            <a:off x="1771650" y="4435475"/>
            <a:ext cx="2189162" cy="68738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  <p:cxnSp>
        <p:nvCxnSpPr>
          <p:cNvPr id="390" name="Google Shape;390;p36"/>
          <p:cNvCxnSpPr/>
          <p:nvPr/>
        </p:nvCxnSpPr>
        <p:spPr>
          <a:xfrm flipH="1">
            <a:off x="4572000" y="4438650"/>
            <a:ext cx="1506537" cy="7143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  <p:cxnSp>
        <p:nvCxnSpPr>
          <p:cNvPr id="391" name="Google Shape;391;p36"/>
          <p:cNvCxnSpPr/>
          <p:nvPr/>
        </p:nvCxnSpPr>
        <p:spPr>
          <a:xfrm flipH="1">
            <a:off x="6429375" y="4440237"/>
            <a:ext cx="714375" cy="72866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  <p:cxnSp>
        <p:nvCxnSpPr>
          <p:cNvPr id="392" name="Google Shape;392;p36"/>
          <p:cNvCxnSpPr/>
          <p:nvPr/>
        </p:nvCxnSpPr>
        <p:spPr>
          <a:xfrm>
            <a:off x="8018462" y="4430712"/>
            <a:ext cx="104775" cy="75406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7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Ограничения (Constraints)</a:t>
            </a:r>
            <a:endParaRPr/>
          </a:p>
        </p:txBody>
      </p:sp>
      <p:sp>
        <p:nvSpPr>
          <p:cNvPr id="398" name="Google Shape;398;p37"/>
          <p:cNvSpPr txBox="1"/>
          <p:nvPr>
            <p:ph idx="1" type="body"/>
          </p:nvPr>
        </p:nvSpPr>
        <p:spPr>
          <a:xfrm>
            <a:off x="381000" y="1279525"/>
            <a:ext cx="8413750" cy="5251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Ограниченията (constraints) задават правила, за данните, които не могат да бъдат нарушавани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Ограничение по първичен ключ (primary key constraint)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Първичният ключ е уникален за всеки запис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Ограничение по уникален ключ (unique key constraint)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Стойностите в дадена колона (или група колони) са уникални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Необходими знания</a:t>
            </a:r>
            <a:endParaRPr/>
          </a:p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381000" y="1276350"/>
            <a:ext cx="8386762" cy="5254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◆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Базови познания за .NET Framework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◆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Базови познания за езика C#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◆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Базови познания по XML технологии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◆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Познания по релационни бази от данни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◆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Познания по езика SQL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8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Ограничения (Constraints)</a:t>
            </a:r>
            <a:endParaRPr/>
          </a:p>
        </p:txBody>
      </p:sp>
      <p:sp>
        <p:nvSpPr>
          <p:cNvPr id="404" name="Google Shape;404;p38"/>
          <p:cNvSpPr txBox="1"/>
          <p:nvPr>
            <p:ph idx="1" type="body"/>
          </p:nvPr>
        </p:nvSpPr>
        <p:spPr>
          <a:xfrm>
            <a:off x="381000" y="1414462"/>
            <a:ext cx="8413750" cy="511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Ограничение по външен ключ (foreign key constraint)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Стойността в дадена колона е ключ от друга таблица 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Ограничение по стойност (check constraint)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Стойностите в дадена колона изпълняват дадено условие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Например:</a:t>
            </a:r>
            <a:endParaRPr/>
          </a:p>
          <a:p>
            <a:pPr indent="-430212" lvl="2" marL="145891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(hour&gt;=0)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(hour&lt;=24)</a:t>
            </a:r>
            <a:endParaRPr/>
          </a:p>
          <a:p>
            <a:pPr indent="-430212" lvl="2" marL="145891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 = upper(name)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9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Индекси</a:t>
            </a:r>
            <a:endParaRPr/>
          </a:p>
        </p:txBody>
      </p:sp>
      <p:sp>
        <p:nvSpPr>
          <p:cNvPr id="410" name="Google Shape;410;p39"/>
          <p:cNvSpPr txBox="1"/>
          <p:nvPr>
            <p:ph idx="1" type="body"/>
          </p:nvPr>
        </p:nvSpPr>
        <p:spPr>
          <a:xfrm>
            <a:off x="381000" y="1414462"/>
            <a:ext cx="8372475" cy="511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Индексите ускоряват скоростта на търсене на стойност в дадена колона или група от колони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Ползват се при големи таблици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Реализират се най-често с B-дървета или хеш-таблици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Могат да бъдат външни (извън таблицата) или вградени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Добавянето и изтриването от индексирани таблици е по-бавно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0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Езикът SQL</a:t>
            </a:r>
            <a:endParaRPr/>
          </a:p>
        </p:txBody>
      </p:sp>
      <p:sp>
        <p:nvSpPr>
          <p:cNvPr id="416" name="Google Shape;416;p40"/>
          <p:cNvSpPr txBox="1"/>
          <p:nvPr>
            <p:ph idx="1" type="body"/>
          </p:nvPr>
        </p:nvSpPr>
        <p:spPr>
          <a:xfrm>
            <a:off x="381000" y="1414462"/>
            <a:ext cx="8401050" cy="511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 (Structured Query Language)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Стандартизиран декларативен език (стандарт) за манипулация на релационни бази от данни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SQL-92 – поддържан от всички RDBMS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SQL-99 – навлиза все повече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 поддържа: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Създаване, промяна, изтриване на таблици и други обекти в БД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Търсене, извличане, добавяне, промяна и изтриване на данни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1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Езикът SQL</a:t>
            </a:r>
            <a:endParaRPr/>
          </a:p>
        </p:txBody>
      </p:sp>
      <p:sp>
        <p:nvSpPr>
          <p:cNvPr id="422" name="Google Shape;422;p41"/>
          <p:cNvSpPr txBox="1"/>
          <p:nvPr>
            <p:ph idx="1" type="body"/>
          </p:nvPr>
        </p:nvSpPr>
        <p:spPr>
          <a:xfrm>
            <a:off x="381000" y="1414462"/>
            <a:ext cx="7772400" cy="511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 се състои от: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DDL – Data Definition Language</a:t>
            </a:r>
            <a:endParaRPr/>
          </a:p>
          <a:p>
            <a:pPr indent="-430212" lvl="2" marL="14589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Команди CREATE, ALTER, DROP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DML – Data Manipulation Language</a:t>
            </a:r>
            <a:endParaRPr/>
          </a:p>
          <a:p>
            <a:pPr indent="-430212" lvl="2" marL="14589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Команди SELECT, INSERT, UPDATE, DELETE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Пример за SQL SELECT заявка:</a:t>
            </a:r>
            <a:endParaRPr/>
          </a:p>
        </p:txBody>
      </p:sp>
      <p:sp>
        <p:nvSpPr>
          <p:cNvPr id="423" name="Google Shape;423;p41"/>
          <p:cNvSpPr txBox="1"/>
          <p:nvPr/>
        </p:nvSpPr>
        <p:spPr>
          <a:xfrm>
            <a:off x="1079500" y="5181600"/>
            <a:ext cx="6854825" cy="1190625"/>
          </a:xfrm>
          <a:prstGeom prst="rect">
            <a:avLst/>
          </a:prstGeom>
          <a:solidFill>
            <a:schemeClr val="lt1">
              <a:alpha val="39607"/>
            </a:schemeClr>
          </a:solidFill>
          <a:ln cap="flat" cmpd="sng" w="9525">
            <a:solidFill>
              <a:srgbClr val="CCE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09725" lIns="144000" spcFirstLastPara="1" rIns="144000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Town.name, Country.name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Town, Country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Town.country_id = Country.id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2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Stored procedures</a:t>
            </a:r>
            <a:endParaRPr/>
          </a:p>
        </p:txBody>
      </p:sp>
      <p:sp>
        <p:nvSpPr>
          <p:cNvPr id="429" name="Google Shape;429;p42"/>
          <p:cNvSpPr txBox="1"/>
          <p:nvPr>
            <p:ph idx="1" type="body"/>
          </p:nvPr>
        </p:nvSpPr>
        <p:spPr>
          <a:xfrm>
            <a:off x="381000" y="1414462"/>
            <a:ext cx="8413750" cy="511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Процедури на ниво база (запазени процедури, stored procedures)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Програмен код, който се изпълнява в самия сървър за бази данни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Работят много по-бързо от външен код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Данните са локално достъпни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Могат да приемат параметри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Могат да връщат резултат</a:t>
            </a:r>
            <a:endParaRPr/>
          </a:p>
          <a:p>
            <a:pPr indent="-430212" lvl="2" marL="14589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единична стойност</a:t>
            </a:r>
            <a:endParaRPr/>
          </a:p>
          <a:p>
            <a:pPr indent="-430212" lvl="2" marL="14589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съвкупност от записи (record set)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3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Stored procedures</a:t>
            </a:r>
            <a:endParaRPr/>
          </a:p>
        </p:txBody>
      </p:sp>
      <p:sp>
        <p:nvSpPr>
          <p:cNvPr id="435" name="Google Shape;435;p43"/>
          <p:cNvSpPr txBox="1"/>
          <p:nvPr>
            <p:ph idx="1" type="body"/>
          </p:nvPr>
        </p:nvSpPr>
        <p:spPr>
          <a:xfrm>
            <a:off x="381000" y="1414462"/>
            <a:ext cx="8059737" cy="511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Процедури на ниво база се пишат на език, разширение на SQL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T-SQL – в Microsoft SQL Server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PL/SQL – в Oracle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Пример за процедура на T-SQL:</a:t>
            </a:r>
            <a:endParaRPr/>
          </a:p>
        </p:txBody>
      </p:sp>
      <p:sp>
        <p:nvSpPr>
          <p:cNvPr id="436" name="Google Shape;436;p43"/>
          <p:cNvSpPr txBox="1"/>
          <p:nvPr/>
        </p:nvSpPr>
        <p:spPr>
          <a:xfrm>
            <a:off x="1106487" y="4237037"/>
            <a:ext cx="6813550" cy="2176462"/>
          </a:xfrm>
          <a:prstGeom prst="rect">
            <a:avLst/>
          </a:prstGeom>
          <a:solidFill>
            <a:schemeClr val="lt1">
              <a:alpha val="39607"/>
            </a:schemeClr>
          </a:solidFill>
          <a:ln cap="flat" cmpd="sng" w="9525">
            <a:solidFill>
              <a:srgbClr val="CCE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09725" lIns="144000" spcFirstLastPara="1" rIns="144000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PROCEDURE sp_GetInventory</a:t>
            </a:r>
            <a:b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@location varchar(10)</a:t>
            </a:r>
            <a:b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b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SELECT Product, Quantity</a:t>
            </a:r>
            <a:b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FROM Inventory</a:t>
            </a:r>
            <a:b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WHERE Warehouse = @location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4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Изгледи (views)</a:t>
            </a:r>
            <a:endParaRPr/>
          </a:p>
        </p:txBody>
      </p:sp>
      <p:sp>
        <p:nvSpPr>
          <p:cNvPr id="442" name="Google Shape;442;p44"/>
          <p:cNvSpPr txBox="1"/>
          <p:nvPr>
            <p:ph idx="1" type="body"/>
          </p:nvPr>
        </p:nvSpPr>
        <p:spPr>
          <a:xfrm>
            <a:off x="381000" y="1414462"/>
            <a:ext cx="7772400" cy="511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Noto Sans Symbols"/>
              <a:buChar char="◆"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Изгледите представляват именувани SQL SELECT заявки, които се използват като таблици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Noto Sans Symbols"/>
              <a:buChar char="◆"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Улесняват писането на сложни SQL заявки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Noto Sans Symbols"/>
              <a:buChar char="◆"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Прилагат се за фина настройка на сигурността: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 даден потребител не се дават права над никоя таблица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Дават му се права само над някои изгледи (подмножество от данните)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5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Изгледи (views) – пример</a:t>
            </a:r>
            <a:endParaRPr/>
          </a:p>
        </p:txBody>
      </p:sp>
      <p:graphicFrame>
        <p:nvGraphicFramePr>
          <p:cNvPr id="448" name="Google Shape;448;p45"/>
          <p:cNvGraphicFramePr/>
          <p:nvPr/>
        </p:nvGraphicFramePr>
        <p:xfrm>
          <a:off x="433387" y="143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{262DDC77-7E7F-45EF-95C9-56462A5036C2}</a:tableStyleId>
              </a:tblPr>
              <a:tblGrid>
                <a:gridCol w="433375"/>
                <a:gridCol w="1933575"/>
                <a:gridCol w="898525"/>
              </a:tblGrid>
              <a:tr h="693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company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town_id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Менте ООД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BulkSoft Inc.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ХардСофт АД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Спутник АД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49" name="Google Shape;449;p45"/>
          <p:cNvGraphicFramePr/>
          <p:nvPr/>
        </p:nvGraphicFramePr>
        <p:xfrm>
          <a:off x="3937000" y="14398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{262DDC77-7E7F-45EF-95C9-56462A5036C2}</a:tableStyleId>
              </a:tblPr>
              <a:tblGrid>
                <a:gridCol w="433375"/>
                <a:gridCol w="1341425"/>
                <a:gridCol w="965200"/>
              </a:tblGrid>
              <a:tr h="693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town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country_id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София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New York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Москва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Пловдив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50" name="Google Shape;450;p45"/>
          <p:cNvSpPr txBox="1"/>
          <p:nvPr/>
        </p:nvSpPr>
        <p:spPr>
          <a:xfrm>
            <a:off x="484187" y="1025525"/>
            <a:ext cx="1698625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T_COMPANY</a:t>
            </a:r>
            <a:endParaRPr/>
          </a:p>
        </p:txBody>
      </p:sp>
      <p:sp>
        <p:nvSpPr>
          <p:cNvPr id="451" name="Google Shape;451;p45"/>
          <p:cNvSpPr txBox="1"/>
          <p:nvPr/>
        </p:nvSpPr>
        <p:spPr>
          <a:xfrm>
            <a:off x="3962400" y="1042987"/>
            <a:ext cx="1193800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T_TOWN</a:t>
            </a:r>
            <a:endParaRPr/>
          </a:p>
        </p:txBody>
      </p:sp>
      <p:graphicFrame>
        <p:nvGraphicFramePr>
          <p:cNvPr id="452" name="Google Shape;452;p45"/>
          <p:cNvGraphicFramePr/>
          <p:nvPr/>
        </p:nvGraphicFramePr>
        <p:xfrm>
          <a:off x="6894512" y="14462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{262DDC77-7E7F-45EF-95C9-56462A5036C2}</a:tableStyleId>
              </a:tblPr>
              <a:tblGrid>
                <a:gridCol w="433375"/>
                <a:gridCol w="1420800"/>
              </a:tblGrid>
              <a:tr h="392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country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България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Русия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САЩ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53" name="Google Shape;453;p45"/>
          <p:cNvSpPr txBox="1"/>
          <p:nvPr/>
        </p:nvSpPr>
        <p:spPr>
          <a:xfrm>
            <a:off x="6919912" y="1049337"/>
            <a:ext cx="1698625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T_COUNTRY</a:t>
            </a:r>
            <a:endParaRPr/>
          </a:p>
        </p:txBody>
      </p:sp>
      <p:sp>
        <p:nvSpPr>
          <p:cNvPr id="454" name="Google Shape;454;p45"/>
          <p:cNvSpPr txBox="1"/>
          <p:nvPr/>
        </p:nvSpPr>
        <p:spPr>
          <a:xfrm>
            <a:off x="441325" y="3865562"/>
            <a:ext cx="5229225" cy="2681287"/>
          </a:xfrm>
          <a:prstGeom prst="rect">
            <a:avLst/>
          </a:prstGeom>
          <a:solidFill>
            <a:schemeClr val="lt1">
              <a:alpha val="39607"/>
            </a:schemeClr>
          </a:solidFill>
          <a:ln cap="flat" cmpd="sng" w="9525">
            <a:solidFill>
              <a:srgbClr val="CCE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09725" lIns="144000" spcFirstLastPara="1" rIns="144000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VIEW V_BG_COMPANY AS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SELECT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T_COMPANY.id AS id,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T_COMPANY.company AS company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FROM T_COMPANY INNER JOIN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(T_TOWN INNER JOIN T_COUNTRY ON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T_TOWN.country_id=T_COUNTRY.id)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ON T_COMPANY.town_id=T_TOWN.id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WHERE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T_COUNTRY.country="България";</a:t>
            </a:r>
            <a:endParaRPr/>
          </a:p>
        </p:txBody>
      </p:sp>
      <p:graphicFrame>
        <p:nvGraphicFramePr>
          <p:cNvPr id="455" name="Google Shape;455;p45"/>
          <p:cNvGraphicFramePr/>
          <p:nvPr/>
        </p:nvGraphicFramePr>
        <p:xfrm>
          <a:off x="6350000" y="4765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{262DDC77-7E7F-45EF-95C9-56462A5036C2}</a:tableStyleId>
              </a:tblPr>
              <a:tblGrid>
                <a:gridCol w="433375"/>
                <a:gridCol w="1933575"/>
              </a:tblGrid>
              <a:tr h="558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company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Менте ООД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ХардСофт АД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56" name="Google Shape;456;p45"/>
          <p:cNvSpPr txBox="1"/>
          <p:nvPr/>
        </p:nvSpPr>
        <p:spPr>
          <a:xfrm>
            <a:off x="6400800" y="4356100"/>
            <a:ext cx="2203450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V_BG_COMPANY</a:t>
            </a:r>
            <a:endParaRPr/>
          </a:p>
        </p:txBody>
      </p:sp>
      <p:cxnSp>
        <p:nvCxnSpPr>
          <p:cNvPr id="457" name="Google Shape;457;p45"/>
          <p:cNvCxnSpPr/>
          <p:nvPr/>
        </p:nvCxnSpPr>
        <p:spPr>
          <a:xfrm flipH="1" rot="10800000">
            <a:off x="5724525" y="5516562"/>
            <a:ext cx="563562" cy="476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6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Тригери (triggers)</a:t>
            </a:r>
            <a:endParaRPr/>
          </a:p>
        </p:txBody>
      </p:sp>
      <p:sp>
        <p:nvSpPr>
          <p:cNvPr id="463" name="Google Shape;463;p46"/>
          <p:cNvSpPr txBox="1"/>
          <p:nvPr>
            <p:ph idx="1" type="body"/>
          </p:nvPr>
        </p:nvSpPr>
        <p:spPr>
          <a:xfrm>
            <a:off x="381000" y="1414462"/>
            <a:ext cx="8386762" cy="511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Тригерите (triggers) са процедури на ниво база, които се активират при някакво условие, например: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 добавяне на запис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 промяна на запис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 изтриване на запис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Тригерите могат да извършват допълнителна обработка на данните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промяна на данните при добавяне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поддръжка на логове и история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7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Тригери – пример</a:t>
            </a:r>
            <a:endParaRPr/>
          </a:p>
        </p:txBody>
      </p:sp>
      <p:sp>
        <p:nvSpPr>
          <p:cNvPr id="469" name="Google Shape;469;p47"/>
          <p:cNvSpPr txBox="1"/>
          <p:nvPr>
            <p:ph idx="1" type="body"/>
          </p:nvPr>
        </p:nvSpPr>
        <p:spPr>
          <a:xfrm>
            <a:off x="381000" y="1414462"/>
            <a:ext cx="8386762" cy="511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Имаме таблица с имена на фирми:</a:t>
            </a:r>
            <a:endParaRPr/>
          </a:p>
          <a:p>
            <a:pPr indent="-412750" lvl="0" marL="56515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2750" lvl="0" marL="56515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5150" lvl="0" marL="56515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Тригер, който при добавяне на нова фирма добавя "Ltd." към името й:</a:t>
            </a:r>
            <a:endParaRPr/>
          </a:p>
        </p:txBody>
      </p:sp>
      <p:sp>
        <p:nvSpPr>
          <p:cNvPr id="470" name="Google Shape;470;p47"/>
          <p:cNvSpPr txBox="1"/>
          <p:nvPr/>
        </p:nvSpPr>
        <p:spPr>
          <a:xfrm>
            <a:off x="1089025" y="2038350"/>
            <a:ext cx="5448300" cy="1028700"/>
          </a:xfrm>
          <a:prstGeom prst="rect">
            <a:avLst/>
          </a:prstGeom>
          <a:solidFill>
            <a:schemeClr val="lt1">
              <a:alpha val="39607"/>
            </a:schemeClr>
          </a:solidFill>
          <a:ln cap="flat" cmpd="sng" w="9525">
            <a:solidFill>
              <a:srgbClr val="CCE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09725" lIns="144000" spcFirstLastPara="1" rIns="144000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COMPANY(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id int NOT NULL,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name varchar(50) NOT NULL)</a:t>
            </a:r>
            <a:endParaRPr/>
          </a:p>
        </p:txBody>
      </p:sp>
      <p:sp>
        <p:nvSpPr>
          <p:cNvPr id="471" name="Google Shape;471;p47"/>
          <p:cNvSpPr txBox="1"/>
          <p:nvPr/>
        </p:nvSpPr>
        <p:spPr>
          <a:xfrm>
            <a:off x="1085850" y="4332287"/>
            <a:ext cx="6923087" cy="2033587"/>
          </a:xfrm>
          <a:prstGeom prst="rect">
            <a:avLst/>
          </a:prstGeom>
          <a:solidFill>
            <a:schemeClr val="lt1">
              <a:alpha val="39607"/>
            </a:schemeClr>
          </a:solidFill>
          <a:ln cap="flat" cmpd="sng" w="9525">
            <a:solidFill>
              <a:srgbClr val="CCE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09725" lIns="144000" spcFirstLastPara="1" rIns="144000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TRIGGER trg_COMPANY_INSERT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ON COMPANY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 INSERT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UPDATE COMPANY SET name = name + '  Ltd.'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WHERE id = (SELECT id FROM inserted)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Съдържание</a:t>
            </a:r>
            <a:endParaRPr/>
          </a:p>
        </p:txBody>
      </p:sp>
      <p:sp>
        <p:nvSpPr>
          <p:cNvPr id="75" name="Google Shape;75;p12"/>
          <p:cNvSpPr txBox="1"/>
          <p:nvPr>
            <p:ph idx="1" type="body"/>
          </p:nvPr>
        </p:nvSpPr>
        <p:spPr>
          <a:xfrm>
            <a:off x="381000" y="1414462"/>
            <a:ext cx="7772400" cy="511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Релационни бази от данни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Въведение в SQL Server 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Достъп до данни с ADO.NET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Свързан модел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Несвързан модел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Сигурността при приложенията с бази от данни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8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Транзакции</a:t>
            </a:r>
            <a:endParaRPr/>
          </a:p>
        </p:txBody>
      </p:sp>
      <p:sp>
        <p:nvSpPr>
          <p:cNvPr id="477" name="Google Shape;477;p48"/>
          <p:cNvSpPr txBox="1"/>
          <p:nvPr>
            <p:ph idx="1" type="body"/>
          </p:nvPr>
        </p:nvSpPr>
        <p:spPr>
          <a:xfrm>
            <a:off x="381000" y="1414462"/>
            <a:ext cx="8401050" cy="511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Noto Sans Symbols"/>
              <a:buChar char="◆"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Транзакциите са последователности от действия (заявки към базата данни), които се изпълняват атомарно:</a:t>
            </a:r>
            <a:endParaRPr/>
          </a:p>
          <a:p>
            <a:pPr indent="-460374" lvl="1" marL="1027112" marR="0" rtl="0" algn="l">
              <a:lnSpc>
                <a:spcPct val="8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или се изпълняват всичките действия заедно (като едно цяло)</a:t>
            </a:r>
            <a:endParaRPr/>
          </a:p>
          <a:p>
            <a:pPr indent="-460374" lvl="1" marL="1027112" marR="0" rtl="0" algn="l">
              <a:lnSpc>
                <a:spcPct val="8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или никое от действията не се изпълнява изобщо</a:t>
            </a:r>
            <a:endParaRPr/>
          </a:p>
          <a:p>
            <a:pPr indent="-565150" lvl="0" marL="565150" marR="0" rtl="0" algn="l">
              <a:lnSpc>
                <a:spcPct val="85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Noto Sans Symbols"/>
              <a:buChar char="◆"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endParaRPr/>
          </a:p>
          <a:p>
            <a:pPr indent="-460374" lvl="1" marL="1027112" marR="0" rtl="0" algn="l">
              <a:lnSpc>
                <a:spcPct val="8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Банково прехвърляне на пари от една сметка в друга (теглене + внасяне)</a:t>
            </a:r>
            <a:endParaRPr/>
          </a:p>
          <a:p>
            <a:pPr indent="-460374" lvl="1" marL="1027112" marR="0" rtl="0" algn="l">
              <a:lnSpc>
                <a:spcPct val="8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Ако тегленето или внасянето на парите пропадне, пропада цялата операция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9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b="1" i="0" lang="en-US" sz="4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Отговорности на транзакциите</a:t>
            </a:r>
            <a:endParaRPr/>
          </a:p>
        </p:txBody>
      </p:sp>
      <p:sp>
        <p:nvSpPr>
          <p:cNvPr id="483" name="Google Shape;483;p49"/>
          <p:cNvSpPr txBox="1"/>
          <p:nvPr>
            <p:ph idx="1" type="body"/>
          </p:nvPr>
        </p:nvSpPr>
        <p:spPr>
          <a:xfrm>
            <a:off x="381000" y="1060450"/>
            <a:ext cx="8386762" cy="547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Noto Sans Symbols"/>
              <a:buChar char="◆"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Транзакциите в повечето RDBMS системи имат 4 отговорности, заради които се наричат ACID транзакции:</a:t>
            </a:r>
            <a:endParaRPr/>
          </a:p>
          <a:p>
            <a:pPr indent="-460374" lvl="1" marL="1027112" marR="0" rtl="0" algn="l">
              <a:lnSpc>
                <a:spcPct val="8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tomicity – атомарност</a:t>
            </a:r>
            <a:endParaRPr/>
          </a:p>
          <a:p>
            <a:pPr indent="-430212" lvl="2" marL="1458912" marR="0" rtl="0" algn="l">
              <a:lnSpc>
                <a:spcPct val="8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Изпълнява се всичко или нищо</a:t>
            </a:r>
            <a:endParaRPr/>
          </a:p>
          <a:p>
            <a:pPr indent="-460374" lvl="1" marL="1027112" marR="0" rtl="0" algn="l">
              <a:lnSpc>
                <a:spcPct val="8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onsistency – цялост на данните</a:t>
            </a:r>
            <a:endParaRPr/>
          </a:p>
          <a:p>
            <a:pPr indent="-430212" lvl="2" marL="1458912" marR="0" rtl="0" algn="l">
              <a:lnSpc>
                <a:spcPct val="8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Базата винаги остава консистентна</a:t>
            </a:r>
            <a:endParaRPr/>
          </a:p>
          <a:p>
            <a:pPr indent="-460374" lvl="1" marL="1027112" marR="0" rtl="0" algn="l">
              <a:lnSpc>
                <a:spcPct val="8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solation – изолация на данните</a:t>
            </a:r>
            <a:endParaRPr/>
          </a:p>
          <a:p>
            <a:pPr indent="-430212" lvl="2" marL="1458912" marR="0" rtl="0" algn="l">
              <a:lnSpc>
                <a:spcPct val="8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Отделните транзакции са изолирани една от друга – не се виждат</a:t>
            </a:r>
            <a:endParaRPr/>
          </a:p>
          <a:p>
            <a:pPr indent="-460374" lvl="1" marL="1027112" marR="0" rtl="0" algn="l">
              <a:lnSpc>
                <a:spcPct val="8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urability – стабилност на данните</a:t>
            </a:r>
            <a:endParaRPr/>
          </a:p>
          <a:p>
            <a:pPr indent="-430212" lvl="2" marL="1458912" marR="0" rtl="0" algn="l">
              <a:lnSpc>
                <a:spcPct val="8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Ако една транзакция бъде потвърдена, тя не може да бъде изгубена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0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Транзакции – пример</a:t>
            </a:r>
            <a:endParaRPr/>
          </a:p>
        </p:txBody>
      </p:sp>
      <p:sp>
        <p:nvSpPr>
          <p:cNvPr id="489" name="Google Shape;489;p50"/>
          <p:cNvSpPr txBox="1"/>
          <p:nvPr>
            <p:ph idx="1" type="body"/>
          </p:nvPr>
        </p:nvSpPr>
        <p:spPr>
          <a:xfrm>
            <a:off x="381000" y="1414462"/>
            <a:ext cx="8440737" cy="511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Noto Sans Symbols"/>
              <a:buChar char="◆"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Имаме таблица с банкови сметки:</a:t>
            </a:r>
            <a:endParaRPr/>
          </a:p>
          <a:p>
            <a:pPr indent="-422275" lvl="0" marL="56515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Noto Sans Symbols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2275" lvl="0" marL="56515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Noto Sans Symbols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5150" lvl="0" marL="56515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Noto Sans Symbols"/>
              <a:buChar char="◆"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Използваме транзакция при трансфер на пари от сметка на сметка:</a:t>
            </a:r>
            <a:endParaRPr/>
          </a:p>
        </p:txBody>
      </p:sp>
      <p:sp>
        <p:nvSpPr>
          <p:cNvPr id="490" name="Google Shape;490;p50"/>
          <p:cNvSpPr txBox="1"/>
          <p:nvPr/>
        </p:nvSpPr>
        <p:spPr>
          <a:xfrm>
            <a:off x="1089025" y="2038350"/>
            <a:ext cx="5448300" cy="1028700"/>
          </a:xfrm>
          <a:prstGeom prst="rect">
            <a:avLst/>
          </a:prstGeom>
          <a:solidFill>
            <a:schemeClr val="lt1">
              <a:alpha val="39607"/>
            </a:schemeClr>
          </a:solidFill>
          <a:ln cap="flat" cmpd="sng" w="9525">
            <a:solidFill>
              <a:srgbClr val="CCE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09725" lIns="144000" spcFirstLastPara="1" rIns="144000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ACCOUNT(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id int NOT NULL,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balance decimal NOT NULL)</a:t>
            </a:r>
            <a:endParaRPr/>
          </a:p>
        </p:txBody>
      </p:sp>
      <p:sp>
        <p:nvSpPr>
          <p:cNvPr id="491" name="Google Shape;491;p50"/>
          <p:cNvSpPr txBox="1"/>
          <p:nvPr/>
        </p:nvSpPr>
        <p:spPr>
          <a:xfrm>
            <a:off x="773112" y="4248150"/>
            <a:ext cx="7646987" cy="2003425"/>
          </a:xfrm>
          <a:prstGeom prst="rect">
            <a:avLst/>
          </a:prstGeom>
          <a:solidFill>
            <a:schemeClr val="lt1">
              <a:alpha val="39607"/>
            </a:schemeClr>
          </a:solidFill>
          <a:ln cap="flat" cmpd="sng" w="9525">
            <a:solidFill>
              <a:srgbClr val="CCE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09725" lIns="144000" spcFirstLastPara="1" rIns="144000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PROCEDURE sp_Transfer_Money(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@from_acc int,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@to_acc int,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@ammount decimal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AS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(примерът продължава)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1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Транзакции – пример</a:t>
            </a:r>
            <a:endParaRPr/>
          </a:p>
        </p:txBody>
      </p:sp>
      <p:sp>
        <p:nvSpPr>
          <p:cNvPr id="497" name="Google Shape;497;p51"/>
          <p:cNvSpPr txBox="1"/>
          <p:nvPr/>
        </p:nvSpPr>
        <p:spPr>
          <a:xfrm>
            <a:off x="758825" y="1193800"/>
            <a:ext cx="7661275" cy="5289550"/>
          </a:xfrm>
          <a:prstGeom prst="rect">
            <a:avLst/>
          </a:prstGeom>
          <a:solidFill>
            <a:schemeClr val="lt1">
              <a:alpha val="39607"/>
            </a:schemeClr>
          </a:solidFill>
          <a:ln cap="flat" cmpd="sng" w="9525">
            <a:solidFill>
              <a:srgbClr val="CCE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09725" lIns="144000" spcFirstLastPara="1" rIns="144000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 TRANSACTION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UPDATE ACCOUNT set balance = balance - @ammount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id = @from_acc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@@rowcount &lt;&gt; 1 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ROLLBACK TRANSACTION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RAISERROR ('Invalid source account!', 16, 1)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UPDATE ACCOUNT set balance = balance + @ammount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id = @to_acc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@@rowcount &lt;&gt; 1 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ROLLBACK TRANSACTION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RAISERROR ('Invalid destination account!', 16, 1)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COMMIT TRANSACTION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2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Транзакции и изолация</a:t>
            </a:r>
            <a:endParaRPr/>
          </a:p>
        </p:txBody>
      </p:sp>
      <p:sp>
        <p:nvSpPr>
          <p:cNvPr id="503" name="Google Shape;503;p52"/>
          <p:cNvSpPr txBox="1"/>
          <p:nvPr>
            <p:ph idx="1" type="body"/>
          </p:nvPr>
        </p:nvSpPr>
        <p:spPr>
          <a:xfrm>
            <a:off x="381000" y="1414462"/>
            <a:ext cx="8401050" cy="511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Транзакциите могат да дефинират нива на изолация (isolation levels)</a:t>
            </a:r>
            <a:endParaRPr/>
          </a:p>
          <a:p>
            <a:pPr indent="-412750" lvl="0" marL="56515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2750" lvl="0" marL="56515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2750" lvl="0" marL="56515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2750" lvl="0" marL="56515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2750" lvl="0" marL="56515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60374" lvl="1" marL="1027112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По-силната изолация осигурява по-добра консистентност, но работи по-бавно и заключва данните за по-дълго</a:t>
            </a:r>
            <a:endParaRPr/>
          </a:p>
        </p:txBody>
      </p:sp>
      <p:graphicFrame>
        <p:nvGraphicFramePr>
          <p:cNvPr id="504" name="Google Shape;504;p52"/>
          <p:cNvGraphicFramePr/>
          <p:nvPr/>
        </p:nvGraphicFramePr>
        <p:xfrm>
          <a:off x="581025" y="2520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{262DDC77-7E7F-45EF-95C9-56462A5036C2}</a:tableStyleId>
              </a:tblPr>
              <a:tblGrid>
                <a:gridCol w="2649525"/>
                <a:gridCol w="1819275"/>
                <a:gridCol w="1746250"/>
                <a:gridCol w="1804975"/>
              </a:tblGrid>
              <a:tr h="1055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ниво на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изолация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четене на непотвър-дени данни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неповто-ряемост при четене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фантомни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записи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Read uncommitted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да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да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да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Read committed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не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да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да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Repeatable read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не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не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да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Serializable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не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не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не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3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Употреба на транзакции</a:t>
            </a:r>
            <a:endParaRPr/>
          </a:p>
        </p:txBody>
      </p:sp>
      <p:sp>
        <p:nvSpPr>
          <p:cNvPr id="510" name="Google Shape;510;p53"/>
          <p:cNvSpPr txBox="1"/>
          <p:nvPr>
            <p:ph idx="1" type="body"/>
          </p:nvPr>
        </p:nvSpPr>
        <p:spPr>
          <a:xfrm>
            <a:off x="381000" y="1249362"/>
            <a:ext cx="7772400" cy="5281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Кога се ползват транзакции?</a:t>
            </a:r>
            <a:endParaRPr/>
          </a:p>
          <a:p>
            <a:pPr indent="-460374" lvl="1" marL="1027112" marR="0" rtl="0" algn="l">
              <a:lnSpc>
                <a:spcPct val="85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Винаги, когато за една бизнес операция се осъществява достъп до повече от една таблица</a:t>
            </a:r>
            <a:endParaRPr/>
          </a:p>
          <a:p>
            <a:pPr indent="-460374" lvl="1" marL="1027112" marR="0" rtl="0" algn="l">
              <a:lnSpc>
                <a:spcPct val="85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Пример: </a:t>
            </a:r>
            <a:endParaRPr/>
          </a:p>
          <a:p>
            <a:pPr indent="-430212" lvl="2" marL="1458912" marR="0" rtl="0" algn="l">
              <a:lnSpc>
                <a:spcPct val="85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Добавяне на нов потребител в таблицата с потребителите</a:t>
            </a:r>
            <a:endParaRPr/>
          </a:p>
          <a:p>
            <a:pPr indent="-430212" lvl="2" marL="1458912" marR="0" rtl="0" algn="l">
              <a:lnSpc>
                <a:spcPct val="85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Добавяне на права за новия потребител в таблицата с правата</a:t>
            </a:r>
            <a:endParaRPr/>
          </a:p>
          <a:p>
            <a:pPr indent="-460374" lvl="1" marL="1027112" marR="0" rtl="0" algn="l">
              <a:lnSpc>
                <a:spcPct val="85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Ако добавянето на права не успее, трябва да се изтрие и добавеният потребител (да се анулира цялата транзакция)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4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b="1" i="0" lang="en-US" sz="4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Въведение в MS SQL Server – съдържание</a:t>
            </a:r>
            <a:endParaRPr/>
          </a:p>
        </p:txBody>
      </p:sp>
      <p:sp>
        <p:nvSpPr>
          <p:cNvPr id="516" name="Google Shape;516;p54"/>
          <p:cNvSpPr txBox="1"/>
          <p:nvPr>
            <p:ph idx="1" type="body"/>
          </p:nvPr>
        </p:nvSpPr>
        <p:spPr>
          <a:xfrm>
            <a:off x="381000" y="1743075"/>
            <a:ext cx="8399462" cy="47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Noto Sans Symbols"/>
              <a:buChar char="◆"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История на SQL Server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Noto Sans Symbols"/>
              <a:buChar char="◆"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Компоненти на SQL Server 2000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Noto Sans Symbols"/>
              <a:buChar char="◆"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Програмни среди и инструменти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Noto Sans Symbols"/>
              <a:buChar char="◆"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Въведение в T-SQL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Definition Language (DDL) команди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Manipulation Language (DML) команди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Console Commands (DBCC) команди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Съхранени процедури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Транзакции в SQL Server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5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История на SQL Server</a:t>
            </a:r>
            <a:endParaRPr/>
          </a:p>
        </p:txBody>
      </p:sp>
      <p:sp>
        <p:nvSpPr>
          <p:cNvPr id="522" name="Google Shape;522;p55"/>
          <p:cNvSpPr txBox="1"/>
          <p:nvPr>
            <p:ph idx="1" type="body"/>
          </p:nvPr>
        </p:nvSpPr>
        <p:spPr>
          <a:xfrm>
            <a:off x="381000" y="1414462"/>
            <a:ext cx="8428037" cy="511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История на продуктовата линия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Версии на SQL Server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Версии на SQL Server съвместими със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System.Data.SqlClient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 Server 7.0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 Server 2000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6"/>
          <p:cNvSpPr txBox="1"/>
          <p:nvPr>
            <p:ph type="title"/>
          </p:nvPr>
        </p:nvSpPr>
        <p:spPr>
          <a:xfrm>
            <a:off x="381000" y="228600"/>
            <a:ext cx="8480425" cy="1233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b="1" i="0" lang="en-US" sz="4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Системни компоненти на SQL Server 2000 – услуги </a:t>
            </a:r>
            <a:endParaRPr/>
          </a:p>
        </p:txBody>
      </p:sp>
      <p:sp>
        <p:nvSpPr>
          <p:cNvPr id="528" name="Google Shape;528;p56"/>
          <p:cNvSpPr txBox="1"/>
          <p:nvPr>
            <p:ph idx="1" type="body"/>
          </p:nvPr>
        </p:nvSpPr>
        <p:spPr>
          <a:xfrm>
            <a:off x="381000" y="1601787"/>
            <a:ext cx="8399462" cy="4992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◆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MSSQLSERVER – самият сървър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Основната услуга на SQL Server базата данни за инстанцията по подразбиране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◆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SQLSERVERAGENT – SQL Server Agent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Наблюдава SQL сървъра, извършва периодични действия и докладва за проблеми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◆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MSSQLServerADHelper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Служи за интеграция с Active Directory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◆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MSSQLServerOLAPService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Служи за OLAP анализ на данни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7"/>
          <p:cNvSpPr txBox="1"/>
          <p:nvPr>
            <p:ph type="title"/>
          </p:nvPr>
        </p:nvSpPr>
        <p:spPr>
          <a:xfrm>
            <a:off x="381000" y="228600"/>
            <a:ext cx="8480425" cy="1233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b="1" i="0" lang="en-US" sz="4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Системни компоненти на SQL Server 2000 – инструменти</a:t>
            </a:r>
            <a:endParaRPr/>
          </a:p>
        </p:txBody>
      </p:sp>
      <p:sp>
        <p:nvSpPr>
          <p:cNvPr id="534" name="Google Shape;534;p57"/>
          <p:cNvSpPr txBox="1"/>
          <p:nvPr>
            <p:ph idx="1" type="body"/>
          </p:nvPr>
        </p:nvSpPr>
        <p:spPr>
          <a:xfrm>
            <a:off x="381000" y="1614487"/>
            <a:ext cx="8401050" cy="4979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Noto Sans Symbols"/>
              <a:buChar char="◆"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Enterprise Manager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Цялостна администрация на SQL сървър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Менажиране на бази данни (създаване, backup, възстановяване, конфигуриране)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Менажиране на обекти в базата (таблици, индекси, тригери, процедури, …)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Noto Sans Symbols"/>
              <a:buChar char="◆"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Query Analyzer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Изпълнение и анализ на SQL заявки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Noto Sans Symbols"/>
              <a:buChar char="◆"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DTS (Data Transformation Services)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Извличане, трансформация и импортиране на данни от и към външни източници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381000" y="228600"/>
            <a:ext cx="8480425" cy="1328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Релационни бази от данни – </a:t>
            </a:r>
            <a:b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съдържание (1)</a:t>
            </a:r>
            <a:endParaRPr/>
          </a:p>
        </p:txBody>
      </p:sp>
      <p:sp>
        <p:nvSpPr>
          <p:cNvPr id="81" name="Google Shape;81;p13"/>
          <p:cNvSpPr txBox="1"/>
          <p:nvPr>
            <p:ph idx="1" type="body"/>
          </p:nvPr>
        </p:nvSpPr>
        <p:spPr>
          <a:xfrm>
            <a:off x="381000" y="1771650"/>
            <a:ext cx="8264525" cy="4759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Модели на базите от данни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Релационните бази от данни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RDBMS системи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Таблици, връзки, множественост на връзките, E/R диаграми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Нормализация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Ограничения (constraints)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Индекси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8"/>
          <p:cNvSpPr txBox="1"/>
          <p:nvPr>
            <p:ph type="title"/>
          </p:nvPr>
        </p:nvSpPr>
        <p:spPr>
          <a:xfrm>
            <a:off x="381000" y="228600"/>
            <a:ext cx="8480425" cy="1220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b="1" i="0" lang="en-US" sz="4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Системни компоненти на SQL Server 2000 – инструменти</a:t>
            </a:r>
            <a:endParaRPr/>
          </a:p>
        </p:txBody>
      </p:sp>
      <p:sp>
        <p:nvSpPr>
          <p:cNvPr id="540" name="Google Shape;540;p58"/>
          <p:cNvSpPr txBox="1"/>
          <p:nvPr>
            <p:ph idx="1" type="body"/>
          </p:nvPr>
        </p:nvSpPr>
        <p:spPr>
          <a:xfrm>
            <a:off x="381000" y="1668462"/>
            <a:ext cx="8401050" cy="4926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Noto Sans Symbols"/>
              <a:buChar char="◆"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 Profiler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Проследяване на събития и оптимизация на производителността на SQL Server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Noto Sans Symbols"/>
              <a:buChar char="◆"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 XML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Публикуване на данни в Web среда (в Internet Information Services – IIS)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Изпълнява SQL заявки и връща XML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Noto Sans Symbols"/>
              <a:buChar char="◆"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Analysis Manager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Компонент за Data Warehousing (OLAP)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Извлича информация от многомерни аналитични модели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9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Програмиране за SQL Server </a:t>
            </a:r>
            <a:endParaRPr/>
          </a:p>
        </p:txBody>
      </p:sp>
      <p:sp>
        <p:nvSpPr>
          <p:cNvPr id="546" name="Google Shape;546;p59"/>
          <p:cNvSpPr txBox="1"/>
          <p:nvPr>
            <p:ph idx="1" type="body"/>
          </p:nvPr>
        </p:nvSpPr>
        <p:spPr>
          <a:xfrm>
            <a:off x="381000" y="1033462"/>
            <a:ext cx="7772400" cy="5497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Програмни среди и инструменти</a:t>
            </a:r>
            <a:endParaRPr/>
          </a:p>
          <a:p>
            <a:pPr indent="-460374" lvl="1" marL="1027112" marR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Noto Sans Symbols"/>
              <a:buChar char="❖"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 Studio .NET 2002/2003</a:t>
            </a:r>
            <a:endParaRPr/>
          </a:p>
          <a:p>
            <a:pPr indent="-430212" lvl="2" marL="1458912" marR="0" rtl="0" algn="l">
              <a:lnSpc>
                <a:spcPct val="8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 Servers в Server Explorer-а</a:t>
            </a:r>
            <a:endParaRPr/>
          </a:p>
          <a:p>
            <a:pPr indent="-401636" lvl="3" marL="2005011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Работа с таблици, изгледи, тригери, процедури, диаграми</a:t>
            </a:r>
            <a:endParaRPr/>
          </a:p>
          <a:p>
            <a:pPr indent="-430212" lvl="2" marL="1458912" marR="0" rtl="0" algn="l">
              <a:lnSpc>
                <a:spcPct val="8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Създаване / изтриване / промяна и дебъгване на stored процедури</a:t>
            </a:r>
            <a:endParaRPr/>
          </a:p>
          <a:p>
            <a:pPr indent="-430212" lvl="2" marL="1458912" marR="0" rtl="0" algn="l">
              <a:lnSpc>
                <a:spcPct val="8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 проекти</a:t>
            </a:r>
            <a:endParaRPr/>
          </a:p>
          <a:p>
            <a:pPr indent="-460374" lvl="1" marL="1027112" marR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Noto Sans Symbols"/>
              <a:buChar char="❖"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Query Analyzer</a:t>
            </a:r>
            <a:endParaRPr/>
          </a:p>
          <a:p>
            <a:pPr indent="-430212" lvl="2" marL="1458912" marR="0" rtl="0" algn="l">
              <a:lnSpc>
                <a:spcPct val="8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Работа със съхранени процедури</a:t>
            </a:r>
            <a:endParaRPr/>
          </a:p>
          <a:p>
            <a:pPr indent="-430212" lvl="2" marL="1458912" marR="0" rtl="0" algn="l">
              <a:lnSpc>
                <a:spcPct val="8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Изпълнение на SQL заявки</a:t>
            </a:r>
            <a:endParaRPr/>
          </a:p>
          <a:p>
            <a:pPr indent="-430212" lvl="2" marL="1458912" marR="0" rtl="0" algn="l">
              <a:lnSpc>
                <a:spcPct val="8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Профилиране на SQL заявки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0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Демонстрация #1</a:t>
            </a:r>
            <a:endParaRPr/>
          </a:p>
        </p:txBody>
      </p:sp>
      <p:sp>
        <p:nvSpPr>
          <p:cNvPr id="552" name="Google Shape;552;p60"/>
          <p:cNvSpPr txBox="1"/>
          <p:nvPr>
            <p:ph idx="1" type="body"/>
          </p:nvPr>
        </p:nvSpPr>
        <p:spPr>
          <a:xfrm>
            <a:off x="381000" y="1196975"/>
            <a:ext cx="77724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Работа с инструмента Query Analyzer на MS SQL Server</a:t>
            </a:r>
            <a:endParaRPr/>
          </a:p>
        </p:txBody>
      </p:sp>
      <p:pic>
        <p:nvPicPr>
          <p:cNvPr id="553" name="Google Shape;553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2712" y="2319337"/>
            <a:ext cx="6323012" cy="42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61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Демонстрация #2</a:t>
            </a:r>
            <a:endParaRPr/>
          </a:p>
        </p:txBody>
      </p:sp>
      <p:sp>
        <p:nvSpPr>
          <p:cNvPr id="559" name="Google Shape;559;p61"/>
          <p:cNvSpPr txBox="1"/>
          <p:nvPr>
            <p:ph idx="1" type="body"/>
          </p:nvPr>
        </p:nvSpPr>
        <p:spPr>
          <a:xfrm>
            <a:off x="381000" y="1182687"/>
            <a:ext cx="8329612" cy="534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 Studio .NET и поддръжката му на SQL Server</a:t>
            </a:r>
            <a:endParaRPr/>
          </a:p>
          <a:p>
            <a:pPr indent="-460374" lvl="1" marL="1027112" marR="0" rtl="0" algn="l">
              <a:lnSpc>
                <a:spcPct val="95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Работа със Server Explorer</a:t>
            </a:r>
            <a:endParaRPr/>
          </a:p>
          <a:p>
            <a:pPr indent="-460374" lvl="1" marL="1027112" marR="0" rtl="0" algn="l">
              <a:lnSpc>
                <a:spcPct val="95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Работа с таблици</a:t>
            </a:r>
            <a:endParaRPr/>
          </a:p>
          <a:p>
            <a:pPr indent="-460374" lvl="1" marL="1027112" marR="0" rtl="0" algn="l">
              <a:lnSpc>
                <a:spcPct val="95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Създаване на DB Project</a:t>
            </a:r>
            <a:endParaRPr/>
          </a:p>
          <a:p>
            <a:pPr indent="-460374" lvl="1" marL="1027112" marR="0" rtl="0" algn="l">
              <a:lnSpc>
                <a:spcPct val="95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Програмиране на T-SQL (съхранени процедури във VS.NET 2003)</a:t>
            </a:r>
            <a:endParaRPr/>
          </a:p>
        </p:txBody>
      </p:sp>
      <p:pic>
        <p:nvPicPr>
          <p:cNvPr id="560" name="Google Shape;560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8387" y="4854575"/>
            <a:ext cx="2411412" cy="1690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Google Shape;561;p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68750" y="4981575"/>
            <a:ext cx="426720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2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Въведение в T-SQL</a:t>
            </a:r>
            <a:endParaRPr/>
          </a:p>
        </p:txBody>
      </p:sp>
      <p:sp>
        <p:nvSpPr>
          <p:cNvPr id="567" name="Google Shape;567;p62"/>
          <p:cNvSpPr txBox="1"/>
          <p:nvPr>
            <p:ph idx="1" type="body"/>
          </p:nvPr>
        </p:nvSpPr>
        <p:spPr>
          <a:xfrm>
            <a:off x="381000" y="1325562"/>
            <a:ext cx="7772400" cy="5205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Видове команди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ata </a:t>
            </a:r>
            <a:r>
              <a:rPr b="1" i="0" lang="en-US" sz="2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efinition </a:t>
            </a:r>
            <a:r>
              <a:rPr b="1" i="0" lang="en-US" sz="2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anguage (DDL)</a:t>
            </a:r>
            <a:endParaRPr/>
          </a:p>
          <a:p>
            <a:pPr indent="-430212" lvl="2" marL="14589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Дефиниция и управление на обектите в базата от данни (таблици, изгледи, тригери, ...)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ata </a:t>
            </a:r>
            <a:r>
              <a:rPr b="1" i="0" lang="en-US" sz="2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anipulation </a:t>
            </a:r>
            <a:r>
              <a:rPr b="1" i="0" lang="en-US" sz="2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anguage (DML)</a:t>
            </a:r>
            <a:endParaRPr/>
          </a:p>
          <a:p>
            <a:pPr indent="-430212" lvl="2" marL="14589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Работа с данните и обектите, съхранени в базата от данни (извличане, промяна, ...)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ata</a:t>
            </a:r>
            <a:r>
              <a:rPr b="1" i="0" lang="en-US" sz="2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ase </a:t>
            </a:r>
            <a:r>
              <a:rPr b="1" i="0" lang="en-US" sz="2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onsole </a:t>
            </a:r>
            <a:r>
              <a:rPr b="1" i="0" lang="en-US" sz="2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ommands (DBCC)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Системни съхранени процедури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3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Definition Language (1/2)</a:t>
            </a:r>
            <a:endParaRPr/>
          </a:p>
        </p:txBody>
      </p:sp>
      <p:sp>
        <p:nvSpPr>
          <p:cNvPr id="573" name="Google Shape;573;p63"/>
          <p:cNvSpPr txBox="1"/>
          <p:nvPr>
            <p:ph idx="1" type="body"/>
          </p:nvPr>
        </p:nvSpPr>
        <p:spPr>
          <a:xfrm>
            <a:off x="381000" y="1296987"/>
            <a:ext cx="8377237" cy="523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MS SQL Server 2000 поддържа SQL-92 DDL, но включва и специфични разширения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Команди за дефиниране и работа с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Бази от данни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Таблици, индекси, тригери, constraints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Изгледи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Съхранени процедури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Други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64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Definition Language (2/2)</a:t>
            </a:r>
            <a:endParaRPr/>
          </a:p>
        </p:txBody>
      </p:sp>
      <p:sp>
        <p:nvSpPr>
          <p:cNvPr id="579" name="Google Shape;579;p64"/>
          <p:cNvSpPr txBox="1"/>
          <p:nvPr>
            <p:ph idx="1" type="body"/>
          </p:nvPr>
        </p:nvSpPr>
        <p:spPr>
          <a:xfrm>
            <a:off x="381000" y="1414462"/>
            <a:ext cx="8377237" cy="511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Видове команди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Дефиниране / редактиране на обекти</a:t>
            </a:r>
            <a:endParaRPr/>
          </a:p>
          <a:p>
            <a:pPr indent="-430212" lvl="2" marL="14589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endParaRPr/>
          </a:p>
          <a:p>
            <a:pPr indent="-430212" lvl="2" marL="14589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ALTER</a:t>
            </a:r>
            <a:endParaRPr/>
          </a:p>
          <a:p>
            <a:pPr indent="-430212" lvl="2" marL="14589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DROP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Правила за достъп</a:t>
            </a:r>
            <a:endParaRPr/>
          </a:p>
          <a:p>
            <a:pPr indent="-430212" lvl="2" marL="14589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GRANT</a:t>
            </a:r>
            <a:endParaRPr/>
          </a:p>
          <a:p>
            <a:pPr indent="-430212" lvl="2" marL="14589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DENY</a:t>
            </a:r>
            <a:endParaRPr/>
          </a:p>
          <a:p>
            <a:pPr indent="-430212" lvl="2" marL="14589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REVOKE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5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Видове DDL команди</a:t>
            </a:r>
            <a:endParaRPr/>
          </a:p>
        </p:txBody>
      </p:sp>
      <p:sp>
        <p:nvSpPr>
          <p:cNvPr id="585" name="Google Shape;585;p65"/>
          <p:cNvSpPr txBox="1"/>
          <p:nvPr>
            <p:ph idx="1" type="body"/>
          </p:nvPr>
        </p:nvSpPr>
        <p:spPr>
          <a:xfrm>
            <a:off x="381000" y="1133475"/>
            <a:ext cx="8377237" cy="5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Създаване на обекти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endParaRPr/>
          </a:p>
        </p:txBody>
      </p:sp>
      <p:grpSp>
        <p:nvGrpSpPr>
          <p:cNvPr id="586" name="Google Shape;586;p65"/>
          <p:cNvGrpSpPr/>
          <p:nvPr/>
        </p:nvGrpSpPr>
        <p:grpSpPr>
          <a:xfrm>
            <a:off x="715962" y="2212975"/>
            <a:ext cx="7737475" cy="4325937"/>
            <a:chOff x="451" y="1414"/>
            <a:chExt cx="4874" cy="2715"/>
          </a:xfrm>
        </p:grpSpPr>
        <p:sp>
          <p:nvSpPr>
            <p:cNvPr id="587" name="Google Shape;587;p65"/>
            <p:cNvSpPr txBox="1"/>
            <p:nvPr/>
          </p:nvSpPr>
          <p:spPr>
            <a:xfrm>
              <a:off x="451" y="1710"/>
              <a:ext cx="4874" cy="2419"/>
            </a:xfrm>
            <a:prstGeom prst="rect">
              <a:avLst/>
            </a:prstGeom>
            <a:solidFill>
              <a:schemeClr val="lt1">
                <a:alpha val="39607"/>
              </a:schemeClr>
            </a:solidFill>
            <a:ln cap="flat" cmpd="sng" w="9525">
              <a:solidFill>
                <a:srgbClr val="CCEC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80000" lIns="144000" spcFirstLastPara="1" rIns="144000" wrap="square" tIns="144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USE master </a:t>
              </a:r>
              <a:br>
                <a:rPr b="1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b="1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GO </a:t>
              </a:r>
              <a:br>
                <a:rPr b="1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b="1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CREATE DATABASE Sales </a:t>
              </a:r>
              <a:br>
                <a:rPr b="1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b="1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ON </a:t>
              </a:r>
              <a:br>
                <a:rPr b="1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b="1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 NAME = Sales_data, </a:t>
              </a:r>
              <a:br>
                <a:rPr b="1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b="1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FILENAME = 'c:\mssql\data\Sales_data.mdf', </a:t>
              </a:r>
              <a:br>
                <a:rPr b="1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b="1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SIZE = 10, MAXSIZE = 50, FILEGROWTH = 5 ) </a:t>
              </a:r>
              <a:br>
                <a:rPr b="1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b="1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LOG ON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 NAME = 'Sales_log', </a:t>
              </a:r>
              <a:br>
                <a:rPr b="1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b="1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FILENAME = 'c:\mssql\data\Sales_log.ldf', </a:t>
              </a:r>
              <a:br>
                <a:rPr b="1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b="1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SIZE = 5MB, MAXSIZE = 25MB, FILEGROWTH = 5MB ) </a:t>
              </a:r>
              <a:br>
                <a:rPr b="1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b="1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GO</a:t>
              </a:r>
              <a:endParaRPr/>
            </a:p>
          </p:txBody>
        </p:sp>
        <p:sp>
          <p:nvSpPr>
            <p:cNvPr id="588" name="Google Shape;588;p65"/>
            <p:cNvSpPr txBox="1"/>
            <p:nvPr/>
          </p:nvSpPr>
          <p:spPr>
            <a:xfrm>
              <a:off x="451" y="1414"/>
              <a:ext cx="4874" cy="297"/>
            </a:xfrm>
            <a:prstGeom prst="rect">
              <a:avLst/>
            </a:prstGeom>
            <a:solidFill>
              <a:srgbClr val="99CCFF">
                <a:alpha val="69803"/>
              </a:srgbClr>
            </a:solidFill>
            <a:ln cap="flat" cmpd="sng" w="9525">
              <a:solidFill>
                <a:srgbClr val="CCEC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54000" lIns="144000" spcFirstLastPara="1" rIns="144000" wrap="square" tIns="900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urier New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CreateDatabase.sql</a:t>
              </a:r>
              <a:endParaRPr/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66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Видове DDL команди</a:t>
            </a:r>
            <a:endParaRPr/>
          </a:p>
        </p:txBody>
      </p:sp>
      <p:sp>
        <p:nvSpPr>
          <p:cNvPr id="594" name="Google Shape;594;p66"/>
          <p:cNvSpPr txBox="1"/>
          <p:nvPr>
            <p:ph idx="1" type="body"/>
          </p:nvPr>
        </p:nvSpPr>
        <p:spPr>
          <a:xfrm>
            <a:off x="381000" y="1208087"/>
            <a:ext cx="8347075" cy="5322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Промяна / дефиниране на обекти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ALTER</a:t>
            </a:r>
            <a:endParaRPr/>
          </a:p>
        </p:txBody>
      </p:sp>
      <p:grpSp>
        <p:nvGrpSpPr>
          <p:cNvPr id="595" name="Google Shape;595;p66"/>
          <p:cNvGrpSpPr/>
          <p:nvPr/>
        </p:nvGrpSpPr>
        <p:grpSpPr>
          <a:xfrm>
            <a:off x="574675" y="2389187"/>
            <a:ext cx="8026400" cy="4141787"/>
            <a:chOff x="442" y="1424"/>
            <a:chExt cx="4874" cy="2674"/>
          </a:xfrm>
        </p:grpSpPr>
        <p:sp>
          <p:nvSpPr>
            <p:cNvPr id="596" name="Google Shape;596;p66"/>
            <p:cNvSpPr txBox="1"/>
            <p:nvPr/>
          </p:nvSpPr>
          <p:spPr>
            <a:xfrm>
              <a:off x="442" y="1756"/>
              <a:ext cx="4874" cy="2342"/>
            </a:xfrm>
            <a:prstGeom prst="rect">
              <a:avLst/>
            </a:prstGeom>
            <a:solidFill>
              <a:schemeClr val="lt1">
                <a:alpha val="39607"/>
              </a:schemeClr>
            </a:solidFill>
            <a:ln cap="flat" cmpd="sng" w="9525">
              <a:solidFill>
                <a:srgbClr val="CCEC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80000" lIns="144000" spcFirstLastPara="1" rIns="144000" wrap="square" tIns="144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urier New"/>
                <a:buNone/>
              </a:pPr>
              <a:r>
                <a:rPr b="1" i="0" lang="en-US" sz="22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USE master </a:t>
              </a:r>
              <a:br>
                <a:rPr b="1" i="0" lang="en-US" sz="22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b="1" i="0" lang="en-US" sz="22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GO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176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urier New"/>
                <a:buNone/>
              </a:pPr>
              <a:r>
                <a:rPr b="1" i="0" lang="en-US" sz="22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ALTER DATABASE Sales</a:t>
              </a:r>
              <a:br>
                <a:rPr b="1" i="0" lang="en-US" sz="22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b="1" i="0" lang="en-US" sz="22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ADD FILE </a:t>
              </a:r>
              <a:br>
                <a:rPr b="1" i="0" lang="en-US" sz="22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b="1" i="0" lang="en-US" sz="22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br>
                <a:rPr b="1" i="0" lang="en-US" sz="22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b="1" i="0" lang="en-US" sz="22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NAME = Sales_idx,</a:t>
              </a:r>
              <a:br>
                <a:rPr b="1" i="0" lang="en-US" sz="22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b="1" i="0" lang="en-US" sz="22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FILENAME = 'd:\mssql\data\Sales_idx.ndf',</a:t>
              </a:r>
              <a:br>
                <a:rPr b="1" i="0" lang="en-US" sz="22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b="1" i="0" lang="en-US" sz="22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SIZE = 5MB, MAXSIZE = 50MB, FILEGROWTH = 5MB </a:t>
              </a:r>
              <a:br>
                <a:rPr b="1" i="0" lang="en-US" sz="22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b="1" i="0" lang="en-US" sz="22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endParaRPr/>
            </a:p>
          </p:txBody>
        </p:sp>
        <p:sp>
          <p:nvSpPr>
            <p:cNvPr id="597" name="Google Shape;597;p66"/>
            <p:cNvSpPr txBox="1"/>
            <p:nvPr/>
          </p:nvSpPr>
          <p:spPr>
            <a:xfrm>
              <a:off x="442" y="1424"/>
              <a:ext cx="4874" cy="333"/>
            </a:xfrm>
            <a:prstGeom prst="rect">
              <a:avLst/>
            </a:prstGeom>
            <a:solidFill>
              <a:srgbClr val="99CCFF">
                <a:alpha val="69803"/>
              </a:srgbClr>
            </a:solidFill>
            <a:ln cap="flat" cmpd="sng" w="9525">
              <a:solidFill>
                <a:srgbClr val="CCEC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54000" lIns="144000" spcFirstLastPara="1" rIns="144000" wrap="square" tIns="900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urier New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AlterDatabase.sql</a:t>
              </a:r>
              <a:endParaRPr/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67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Видове DDL команди</a:t>
            </a:r>
            <a:endParaRPr/>
          </a:p>
        </p:txBody>
      </p:sp>
      <p:grpSp>
        <p:nvGrpSpPr>
          <p:cNvPr id="603" name="Google Shape;603;p67"/>
          <p:cNvGrpSpPr/>
          <p:nvPr/>
        </p:nvGrpSpPr>
        <p:grpSpPr>
          <a:xfrm>
            <a:off x="687387" y="1716087"/>
            <a:ext cx="7737475" cy="4822825"/>
            <a:chOff x="433" y="1173"/>
            <a:chExt cx="4874" cy="2852"/>
          </a:xfrm>
        </p:grpSpPr>
        <p:sp>
          <p:nvSpPr>
            <p:cNvPr id="604" name="Google Shape;604;p67"/>
            <p:cNvSpPr txBox="1"/>
            <p:nvPr/>
          </p:nvSpPr>
          <p:spPr>
            <a:xfrm>
              <a:off x="433" y="1479"/>
              <a:ext cx="4874" cy="2546"/>
            </a:xfrm>
            <a:prstGeom prst="rect">
              <a:avLst/>
            </a:prstGeom>
            <a:solidFill>
              <a:schemeClr val="lt1">
                <a:alpha val="39607"/>
              </a:schemeClr>
            </a:solidFill>
            <a:ln cap="flat" cmpd="sng" w="9525">
              <a:solidFill>
                <a:srgbClr val="CCEC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80000" lIns="144000" spcFirstLastPara="1" rIns="144000" wrap="square" tIns="14400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CREATE TABLE Users</a:t>
              </a:r>
              <a:endParaRPr/>
            </a:p>
            <a:p>
              <a:pPr indent="0" lvl="0" marL="0" marR="0" rtl="0" algn="l">
                <a:lnSpc>
                  <a:spcPct val="8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endParaRPr/>
            </a:p>
            <a:p>
              <a:pPr indent="0" lvl="0" marL="0" marR="0" rtl="0" algn="l">
                <a:lnSpc>
                  <a:spcPct val="8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UserID int identity NOT NULL, -- PRIMARY KEY</a:t>
              </a:r>
              <a:endParaRPr/>
            </a:p>
            <a:p>
              <a:pPr indent="0" lvl="0" marL="0" marR="0" rtl="0" algn="l">
                <a:lnSpc>
                  <a:spcPct val="8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FirstName nvarchar(50),</a:t>
              </a:r>
              <a:endParaRPr/>
            </a:p>
            <a:p>
              <a:pPr indent="0" lvl="0" marL="0" marR="0" rtl="0" algn="l">
                <a:lnSpc>
                  <a:spcPct val="8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LastName nvarchar(50),</a:t>
              </a:r>
              <a:endParaRPr/>
            </a:p>
            <a:p>
              <a:pPr indent="0" lvl="0" marL="0" marR="0" rtl="0" algn="l">
                <a:lnSpc>
                  <a:spcPct val="8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Email varchar(50),</a:t>
              </a:r>
              <a:endParaRPr/>
            </a:p>
            <a:p>
              <a:pPr indent="0" lvl="0" marL="0" marR="0" rtl="0" algn="l">
                <a:lnSpc>
                  <a:spcPct val="8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Phone varchar(20),</a:t>
              </a:r>
              <a:endParaRPr/>
            </a:p>
            <a:p>
              <a:pPr indent="0" lvl="0" marL="0" marR="0" rtl="0" algn="l">
                <a:lnSpc>
                  <a:spcPct val="8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Phone2 varchar(20),</a:t>
              </a:r>
              <a:endParaRPr/>
            </a:p>
            <a:p>
              <a:pPr indent="0" lvl="0" marL="0" marR="0" rtl="0" algn="l">
                <a:lnSpc>
                  <a:spcPct val="8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Mobile varchar(20)</a:t>
              </a:r>
              <a:endParaRPr/>
            </a:p>
            <a:p>
              <a:pPr indent="0" lvl="0" marL="0" marR="0" rtl="0" algn="l">
                <a:lnSpc>
                  <a:spcPct val="8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endParaRPr/>
            </a:p>
            <a:p>
              <a:pPr indent="0" lvl="0" marL="0" marR="0" rtl="0" algn="l">
                <a:lnSpc>
                  <a:spcPct val="8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GO</a:t>
              </a:r>
              <a:endParaRPr/>
            </a:p>
            <a:p>
              <a:pPr indent="0" lvl="0" marL="0" marR="0" rtl="0" algn="l">
                <a:lnSpc>
                  <a:spcPct val="8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t/>
              </a:r>
              <a:endParaRPr b="1" i="0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8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CREATE CLUSTERED INDEX IDX_USERS_PK </a:t>
              </a:r>
              <a:endParaRPr/>
            </a:p>
            <a:p>
              <a:pPr indent="0" lvl="0" marL="0" marR="0" rtl="0" algn="l">
                <a:lnSpc>
                  <a:spcPct val="8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ON Users (UserID ASC)</a:t>
              </a:r>
              <a:endParaRPr/>
            </a:p>
            <a:p>
              <a:pPr indent="0" lvl="0" marL="0" marR="0" rtl="0" algn="l">
                <a:lnSpc>
                  <a:spcPct val="8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GO</a:t>
              </a:r>
              <a:endParaRPr/>
            </a:p>
          </p:txBody>
        </p:sp>
        <p:sp>
          <p:nvSpPr>
            <p:cNvPr id="605" name="Google Shape;605;p67"/>
            <p:cNvSpPr txBox="1"/>
            <p:nvPr/>
          </p:nvSpPr>
          <p:spPr>
            <a:xfrm>
              <a:off x="433" y="1173"/>
              <a:ext cx="4874" cy="307"/>
            </a:xfrm>
            <a:prstGeom prst="rect">
              <a:avLst/>
            </a:prstGeom>
            <a:solidFill>
              <a:srgbClr val="99CCFF">
                <a:alpha val="69803"/>
              </a:srgbClr>
            </a:solidFill>
            <a:ln cap="flat" cmpd="sng" w="9525">
              <a:solidFill>
                <a:srgbClr val="CCEC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54000" lIns="144000" spcFirstLastPara="1" rIns="144000" wrap="square" tIns="900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urier New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AlterDatabase.sql</a:t>
              </a:r>
              <a:endParaRPr/>
            </a:p>
          </p:txBody>
        </p:sp>
      </p:grpSp>
      <p:sp>
        <p:nvSpPr>
          <p:cNvPr id="606" name="Google Shape;606;p67"/>
          <p:cNvSpPr txBox="1"/>
          <p:nvPr>
            <p:ph idx="1" type="body"/>
          </p:nvPr>
        </p:nvSpPr>
        <p:spPr>
          <a:xfrm>
            <a:off x="381000" y="1090612"/>
            <a:ext cx="8347075" cy="5440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Създаване на таблица и индекс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idx="1" type="body"/>
          </p:nvPr>
        </p:nvSpPr>
        <p:spPr>
          <a:xfrm>
            <a:off x="381000" y="1770062"/>
            <a:ext cx="8264525" cy="4760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Езикът SQL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Съхранени процедури в базата (stored procedures)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Изгледи (views)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Тригери (triggers)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Транзакции и изолация</a:t>
            </a:r>
            <a:endParaRPr/>
          </a:p>
        </p:txBody>
      </p:sp>
      <p:sp>
        <p:nvSpPr>
          <p:cNvPr id="87" name="Google Shape;87;p14"/>
          <p:cNvSpPr txBox="1"/>
          <p:nvPr>
            <p:ph type="title"/>
          </p:nvPr>
        </p:nvSpPr>
        <p:spPr>
          <a:xfrm>
            <a:off x="381000" y="228600"/>
            <a:ext cx="8480425" cy="1328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Релационни бази от данни – </a:t>
            </a:r>
            <a:b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съдържание (2)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8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Видове DDL команди</a:t>
            </a:r>
            <a:endParaRPr/>
          </a:p>
        </p:txBody>
      </p:sp>
      <p:sp>
        <p:nvSpPr>
          <p:cNvPr id="612" name="Google Shape;612;p68"/>
          <p:cNvSpPr txBox="1"/>
          <p:nvPr>
            <p:ph idx="1" type="body"/>
          </p:nvPr>
        </p:nvSpPr>
        <p:spPr>
          <a:xfrm>
            <a:off x="381000" y="1414462"/>
            <a:ext cx="7772400" cy="511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Изтриване на обекти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DROP</a:t>
            </a:r>
            <a:endParaRPr/>
          </a:p>
        </p:txBody>
      </p:sp>
      <p:grpSp>
        <p:nvGrpSpPr>
          <p:cNvPr id="613" name="Google Shape;613;p68"/>
          <p:cNvGrpSpPr/>
          <p:nvPr/>
        </p:nvGrpSpPr>
        <p:grpSpPr>
          <a:xfrm>
            <a:off x="687387" y="2587625"/>
            <a:ext cx="7737475" cy="3802062"/>
            <a:chOff x="553" y="709"/>
            <a:chExt cx="4874" cy="2133"/>
          </a:xfrm>
        </p:grpSpPr>
        <p:sp>
          <p:nvSpPr>
            <p:cNvPr id="614" name="Google Shape;614;p68"/>
            <p:cNvSpPr txBox="1"/>
            <p:nvPr/>
          </p:nvSpPr>
          <p:spPr>
            <a:xfrm>
              <a:off x="553" y="980"/>
              <a:ext cx="4874" cy="1862"/>
            </a:xfrm>
            <a:prstGeom prst="rect">
              <a:avLst/>
            </a:prstGeom>
            <a:solidFill>
              <a:schemeClr val="lt1">
                <a:alpha val="39607"/>
              </a:schemeClr>
            </a:solidFill>
            <a:ln cap="flat" cmpd="sng" w="9525">
              <a:solidFill>
                <a:srgbClr val="CCEC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80000" lIns="144000" spcFirstLastPara="1" rIns="144000" wrap="square" tIns="144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urier New"/>
                <a:buNone/>
              </a:pPr>
              <a:r>
                <a:rPr b="1" i="0" lang="en-US" sz="22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USE Sales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urier New"/>
                <a:buNone/>
              </a:pPr>
              <a:r>
                <a:rPr b="1" i="0" lang="en-US" sz="22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GO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66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urier New"/>
                <a:buNone/>
              </a:pPr>
              <a:r>
                <a:rPr b="1" i="0" lang="en-US" sz="22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DROP TABLE Users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66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r>
                <a:t/>
              </a:r>
              <a:endParaRPr b="1" i="0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6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urier New"/>
                <a:buNone/>
              </a:pPr>
              <a:r>
                <a:rPr b="1" i="0" lang="en-US" sz="22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USE master </a:t>
              </a:r>
              <a:br>
                <a:rPr b="1" i="0" lang="en-US" sz="22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b="1" i="0" lang="en-US" sz="22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GO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66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urier New"/>
                <a:buNone/>
              </a:pPr>
              <a:r>
                <a:rPr b="1" i="0" lang="en-US" sz="22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DROP DATABASE Sales</a:t>
              </a:r>
              <a:endParaRPr/>
            </a:p>
          </p:txBody>
        </p:sp>
        <p:sp>
          <p:nvSpPr>
            <p:cNvPr id="615" name="Google Shape;615;p68"/>
            <p:cNvSpPr txBox="1"/>
            <p:nvPr/>
          </p:nvSpPr>
          <p:spPr>
            <a:xfrm>
              <a:off x="553" y="709"/>
              <a:ext cx="4874" cy="272"/>
            </a:xfrm>
            <a:prstGeom prst="rect">
              <a:avLst/>
            </a:prstGeom>
            <a:solidFill>
              <a:srgbClr val="99CCFF">
                <a:alpha val="69803"/>
              </a:srgbClr>
            </a:solidFill>
            <a:ln cap="flat" cmpd="sng" w="9525">
              <a:solidFill>
                <a:srgbClr val="CCEC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54000" lIns="144000" spcFirstLastPara="1" rIns="144000" wrap="square" tIns="900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urier New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DropDatabase.sql</a:t>
              </a:r>
              <a:endParaRPr/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69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Видове DDL команди</a:t>
            </a:r>
            <a:endParaRPr/>
          </a:p>
        </p:txBody>
      </p:sp>
      <p:sp>
        <p:nvSpPr>
          <p:cNvPr id="621" name="Google Shape;621;p69"/>
          <p:cNvSpPr txBox="1"/>
          <p:nvPr>
            <p:ph idx="1" type="body"/>
          </p:nvPr>
        </p:nvSpPr>
        <p:spPr>
          <a:xfrm>
            <a:off x="381000" y="1065212"/>
            <a:ext cx="7772400" cy="546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Задаване на права за достъп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GRANT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разрешава достъп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DENY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забранява достъп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REVOKE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отменя действието на предишни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GRANT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DENY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команди</a:t>
            </a:r>
            <a:endParaRPr/>
          </a:p>
        </p:txBody>
      </p:sp>
      <p:grpSp>
        <p:nvGrpSpPr>
          <p:cNvPr id="622" name="Google Shape;622;p69"/>
          <p:cNvGrpSpPr/>
          <p:nvPr/>
        </p:nvGrpSpPr>
        <p:grpSpPr>
          <a:xfrm>
            <a:off x="601662" y="3633787"/>
            <a:ext cx="7958137" cy="2884487"/>
            <a:chOff x="433" y="2169"/>
            <a:chExt cx="4874" cy="1920"/>
          </a:xfrm>
        </p:grpSpPr>
        <p:sp>
          <p:nvSpPr>
            <p:cNvPr id="623" name="Google Shape;623;p69"/>
            <p:cNvSpPr txBox="1"/>
            <p:nvPr/>
          </p:nvSpPr>
          <p:spPr>
            <a:xfrm>
              <a:off x="433" y="2462"/>
              <a:ext cx="4874" cy="1627"/>
            </a:xfrm>
            <a:prstGeom prst="rect">
              <a:avLst/>
            </a:prstGeom>
            <a:solidFill>
              <a:schemeClr val="lt1">
                <a:alpha val="39607"/>
              </a:schemeClr>
            </a:solidFill>
            <a:ln cap="flat" cmpd="sng" w="9525">
              <a:solidFill>
                <a:srgbClr val="CCEC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80000" lIns="144000" spcFirstLastPara="1" rIns="144000" wrap="square" tIns="144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USE Sales </a:t>
              </a:r>
              <a:br>
                <a:rPr b="1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b="1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GO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GRANT SELECT ON dbo.Users TO Public</a:t>
              </a:r>
              <a:br>
                <a:rPr b="1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b="1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GO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DENY INSERT, UPDATE, DELETE ON dbo.Users ТО Public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GO</a:t>
              </a:r>
              <a:endParaRPr/>
            </a:p>
          </p:txBody>
        </p:sp>
        <p:sp>
          <p:nvSpPr>
            <p:cNvPr id="624" name="Google Shape;624;p69"/>
            <p:cNvSpPr txBox="1"/>
            <p:nvPr/>
          </p:nvSpPr>
          <p:spPr>
            <a:xfrm>
              <a:off x="433" y="2169"/>
              <a:ext cx="4874" cy="294"/>
            </a:xfrm>
            <a:prstGeom prst="rect">
              <a:avLst/>
            </a:prstGeom>
            <a:solidFill>
              <a:srgbClr val="99CCFF">
                <a:alpha val="69803"/>
              </a:srgbClr>
            </a:solidFill>
            <a:ln cap="flat" cmpd="sng" w="9525">
              <a:solidFill>
                <a:srgbClr val="CCEC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54000" lIns="144000" spcFirstLastPara="1" rIns="144000" wrap="square" tIns="900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urier New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GrantPermissions.sql</a:t>
              </a:r>
              <a:endParaRPr/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70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b="1" i="0" lang="en-US" sz="5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Демонстрация #3</a:t>
            </a:r>
            <a:endParaRPr/>
          </a:p>
        </p:txBody>
      </p:sp>
      <p:sp>
        <p:nvSpPr>
          <p:cNvPr id="630" name="Google Shape;630;p70"/>
          <p:cNvSpPr txBox="1"/>
          <p:nvPr>
            <p:ph idx="1" type="body"/>
          </p:nvPr>
        </p:nvSpPr>
        <p:spPr>
          <a:xfrm>
            <a:off x="381000" y="1182687"/>
            <a:ext cx="8329612" cy="534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DDL команди в SQL Server 2000</a:t>
            </a:r>
            <a:endParaRPr/>
          </a:p>
        </p:txBody>
      </p:sp>
      <p:pic>
        <p:nvPicPr>
          <p:cNvPr id="631" name="Google Shape;631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06500" y="1843087"/>
            <a:ext cx="6762750" cy="47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71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Manipulation Language</a:t>
            </a:r>
            <a:endParaRPr/>
          </a:p>
        </p:txBody>
      </p:sp>
      <p:sp>
        <p:nvSpPr>
          <p:cNvPr id="637" name="Google Shape;637;p71"/>
          <p:cNvSpPr txBox="1"/>
          <p:nvPr>
            <p:ph idx="1" type="body"/>
          </p:nvPr>
        </p:nvSpPr>
        <p:spPr>
          <a:xfrm>
            <a:off x="381000" y="1062037"/>
            <a:ext cx="8377237" cy="542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endParaRPr/>
          </a:p>
          <a:p>
            <a:pPr indent="-412750" lvl="0" marL="56515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65150" lvl="0" marL="565150" marR="0" rtl="0" algn="l">
              <a:lnSpc>
                <a:spcPct val="90000"/>
              </a:lnSpc>
              <a:spcBef>
                <a:spcPts val="12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endParaRPr/>
          </a:p>
          <a:p>
            <a:pPr indent="-412750" lvl="0" marL="56515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12750" lvl="0" marL="56515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65150" lvl="0" marL="5651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endParaRPr/>
          </a:p>
          <a:p>
            <a:pPr indent="-412750" lvl="0" marL="56515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12750" lvl="0" marL="56515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65150" lvl="0" marL="565150" marR="0" rtl="0" algn="l">
              <a:lnSpc>
                <a:spcPct val="90000"/>
              </a:lnSpc>
              <a:spcBef>
                <a:spcPts val="176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endParaRPr/>
          </a:p>
        </p:txBody>
      </p:sp>
      <p:sp>
        <p:nvSpPr>
          <p:cNvPr id="638" name="Google Shape;638;p71"/>
          <p:cNvSpPr txBox="1"/>
          <p:nvPr/>
        </p:nvSpPr>
        <p:spPr>
          <a:xfrm>
            <a:off x="539750" y="1612900"/>
            <a:ext cx="8097837" cy="539750"/>
          </a:xfrm>
          <a:prstGeom prst="rect">
            <a:avLst/>
          </a:prstGeom>
          <a:solidFill>
            <a:schemeClr val="lt1">
              <a:alpha val="39607"/>
            </a:schemeClr>
          </a:solidFill>
          <a:ln cap="flat" cmpd="sng" w="9525">
            <a:solidFill>
              <a:srgbClr val="CCE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09725" lIns="144000" spcFirstLastPara="1" rIns="144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Users</a:t>
            </a:r>
            <a:endParaRPr/>
          </a:p>
        </p:txBody>
      </p:sp>
      <p:sp>
        <p:nvSpPr>
          <p:cNvPr id="639" name="Google Shape;639;p71"/>
          <p:cNvSpPr txBox="1"/>
          <p:nvPr/>
        </p:nvSpPr>
        <p:spPr>
          <a:xfrm>
            <a:off x="539750" y="2806700"/>
            <a:ext cx="8097837" cy="814387"/>
          </a:xfrm>
          <a:prstGeom prst="rect">
            <a:avLst/>
          </a:prstGeom>
          <a:solidFill>
            <a:schemeClr val="lt1">
              <a:alpha val="39607"/>
            </a:schemeClr>
          </a:solidFill>
          <a:ln cap="flat" cmpd="sng" w="9525">
            <a:solidFill>
              <a:srgbClr val="CCE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09725" lIns="144000" spcFirstLastPara="1" rIns="144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Users (FirstName, LastName, Email) </a:t>
            </a:r>
            <a:b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VALUES ('Branimir', 'Giurov', 'branimir@nospam.bg')</a:t>
            </a:r>
            <a:endParaRPr/>
          </a:p>
        </p:txBody>
      </p:sp>
      <p:sp>
        <p:nvSpPr>
          <p:cNvPr id="640" name="Google Shape;640;p71"/>
          <p:cNvSpPr txBox="1"/>
          <p:nvPr/>
        </p:nvSpPr>
        <p:spPr>
          <a:xfrm>
            <a:off x="539750" y="4300537"/>
            <a:ext cx="8097837" cy="1109662"/>
          </a:xfrm>
          <a:prstGeom prst="rect">
            <a:avLst/>
          </a:prstGeom>
          <a:solidFill>
            <a:schemeClr val="lt1">
              <a:alpha val="39607"/>
            </a:schemeClr>
          </a:solidFill>
          <a:ln cap="flat" cmpd="sng" w="9525">
            <a:solidFill>
              <a:srgbClr val="CCE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09725" lIns="144000" spcFirstLastPara="1" rIns="1440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UPDATE Users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 Email='branimir@nospam.bg'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UserID = 1</a:t>
            </a:r>
            <a:endParaRPr/>
          </a:p>
        </p:txBody>
      </p:sp>
      <p:sp>
        <p:nvSpPr>
          <p:cNvPr id="641" name="Google Shape;641;p71"/>
          <p:cNvSpPr txBox="1"/>
          <p:nvPr/>
        </p:nvSpPr>
        <p:spPr>
          <a:xfrm>
            <a:off x="539750" y="6051550"/>
            <a:ext cx="8097837" cy="473075"/>
          </a:xfrm>
          <a:prstGeom prst="rect">
            <a:avLst/>
          </a:prstGeom>
          <a:solidFill>
            <a:schemeClr val="lt1">
              <a:alpha val="39607"/>
            </a:schemeClr>
          </a:solidFill>
          <a:ln cap="flat" cmpd="sng" w="9525">
            <a:solidFill>
              <a:srgbClr val="CCE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09725" lIns="144000" spcFirstLastPara="1" rIns="144000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DELETE Users WHERE UserID=1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72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DML команди</a:t>
            </a:r>
            <a:endParaRPr/>
          </a:p>
        </p:txBody>
      </p:sp>
      <p:sp>
        <p:nvSpPr>
          <p:cNvPr id="647" name="Google Shape;647;p72"/>
          <p:cNvSpPr txBox="1"/>
          <p:nvPr>
            <p:ph idx="1" type="body"/>
          </p:nvPr>
        </p:nvSpPr>
        <p:spPr>
          <a:xfrm>
            <a:off x="381000" y="1382712"/>
            <a:ext cx="7772400" cy="511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извлича данни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Синтаксис:</a:t>
            </a:r>
            <a:endParaRPr/>
          </a:p>
          <a:p>
            <a:pPr indent="-32702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02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02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02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02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60374" lvl="1" marL="1027112" marR="0" rtl="0" algn="l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endParaRPr/>
          </a:p>
        </p:txBody>
      </p:sp>
      <p:sp>
        <p:nvSpPr>
          <p:cNvPr id="648" name="Google Shape;648;p72"/>
          <p:cNvSpPr txBox="1"/>
          <p:nvPr/>
        </p:nvSpPr>
        <p:spPr>
          <a:xfrm>
            <a:off x="1082675" y="2524125"/>
            <a:ext cx="7023100" cy="2449512"/>
          </a:xfrm>
          <a:prstGeom prst="rect">
            <a:avLst/>
          </a:prstGeom>
          <a:solidFill>
            <a:schemeClr val="lt1">
              <a:alpha val="39607"/>
            </a:schemeClr>
          </a:solidFill>
          <a:ln cap="flat" cmpd="sng" w="9525">
            <a:solidFill>
              <a:srgbClr val="CCE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09725" lIns="144000" spcFirstLastPara="1" rIns="144000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b="1" i="1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select_list</a:t>
            </a:r>
            <a:b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[INTO </a:t>
            </a:r>
            <a:r>
              <a:rPr b="1" i="1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new_table_name</a:t>
            </a: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b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b="1" i="1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table_list</a:t>
            </a:r>
            <a:b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[WHERE </a:t>
            </a:r>
            <a:r>
              <a:rPr b="1" i="1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search_conditions</a:t>
            </a: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b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[GROUP BY </a:t>
            </a:r>
            <a:r>
              <a:rPr b="1" i="1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group_by_list</a:t>
            </a: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b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[HAVING </a:t>
            </a:r>
            <a:r>
              <a:rPr b="1" i="1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search_conditions</a:t>
            </a: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b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[ORDER BY </a:t>
            </a:r>
            <a:r>
              <a:rPr b="1" i="1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order_list</a:t>
            </a: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[ASC | DESC]]</a:t>
            </a:r>
            <a:endParaRPr/>
          </a:p>
        </p:txBody>
      </p:sp>
      <p:sp>
        <p:nvSpPr>
          <p:cNvPr id="649" name="Google Shape;649;p72"/>
          <p:cNvSpPr txBox="1"/>
          <p:nvPr/>
        </p:nvSpPr>
        <p:spPr>
          <a:xfrm>
            <a:off x="1076325" y="5630862"/>
            <a:ext cx="7023100" cy="846137"/>
          </a:xfrm>
          <a:prstGeom prst="rect">
            <a:avLst/>
          </a:prstGeom>
          <a:solidFill>
            <a:schemeClr val="lt1">
              <a:alpha val="39607"/>
            </a:schemeClr>
          </a:solidFill>
          <a:ln cap="flat" cmpd="sng" w="9525">
            <a:solidFill>
              <a:srgbClr val="CCE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09725" lIns="144000" spcFirstLastPara="1" rIns="144000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FirstName, LastName, Mobile as GSM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Users ORDER BY LastName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73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Агрегиращи функции</a:t>
            </a:r>
            <a:endParaRPr/>
          </a:p>
        </p:txBody>
      </p:sp>
      <p:sp>
        <p:nvSpPr>
          <p:cNvPr id="655" name="Google Shape;655;p73"/>
          <p:cNvSpPr txBox="1"/>
          <p:nvPr>
            <p:ph idx="1" type="body"/>
          </p:nvPr>
        </p:nvSpPr>
        <p:spPr>
          <a:xfrm>
            <a:off x="365125" y="1096962"/>
            <a:ext cx="8366125" cy="511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COUNT(…)</a:t>
            </a: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връща броя редове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SUM(…)</a:t>
            </a: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сума на колона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AVG(…)</a:t>
            </a: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средноаритметична стойност на колона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MAX(…)</a:t>
            </a: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максимална стойност от колона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MIN(…)</a:t>
            </a: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минимална стойност от колона</a:t>
            </a:r>
            <a:endParaRPr/>
          </a:p>
        </p:txBody>
      </p:sp>
      <p:sp>
        <p:nvSpPr>
          <p:cNvPr id="656" name="Google Shape;656;p73"/>
          <p:cNvSpPr txBox="1"/>
          <p:nvPr/>
        </p:nvSpPr>
        <p:spPr>
          <a:xfrm>
            <a:off x="661987" y="5376862"/>
            <a:ext cx="7905750" cy="1166812"/>
          </a:xfrm>
          <a:prstGeom prst="rect">
            <a:avLst/>
          </a:prstGeom>
          <a:solidFill>
            <a:schemeClr val="lt1">
              <a:alpha val="39607"/>
            </a:schemeClr>
          </a:solidFill>
          <a:ln cap="flat" cmpd="sng" w="9525">
            <a:solidFill>
              <a:srgbClr val="CCE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09725" lIns="144000" spcFirstLastPara="1" rIns="144000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COUNT(LastName)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Users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LastName = ‘Ivanov'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74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Съединения (JOIN) на таблици</a:t>
            </a:r>
            <a:endParaRPr/>
          </a:p>
        </p:txBody>
      </p:sp>
      <p:sp>
        <p:nvSpPr>
          <p:cNvPr id="662" name="Google Shape;662;p74"/>
          <p:cNvSpPr txBox="1"/>
          <p:nvPr>
            <p:ph idx="1" type="body"/>
          </p:nvPr>
        </p:nvSpPr>
        <p:spPr>
          <a:xfrm>
            <a:off x="381000" y="1287462"/>
            <a:ext cx="8375650" cy="511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Какво е съединение?</a:t>
            </a:r>
            <a:endParaRPr/>
          </a:p>
          <a:p>
            <a:pPr indent="-460374" lvl="1" marL="1027112" marR="0" rtl="0" algn="l">
              <a:lnSpc>
                <a:spcPct val="95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Комбиниране на колони на две или повече таблици и връщането им във виртуална таблица, при изпълнение на командата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5150" lvl="0" marL="565150" marR="0" rtl="0" algn="l">
              <a:lnSpc>
                <a:spcPct val="95000"/>
              </a:lnSpc>
              <a:spcBef>
                <a:spcPts val="22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Видове съединения</a:t>
            </a:r>
            <a:endParaRPr/>
          </a:p>
          <a:p>
            <a:pPr indent="-460374" lvl="1" marL="1027112" marR="0" rtl="0" algn="l">
              <a:lnSpc>
                <a:spcPct val="95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Вътрешно съединение (INNER JOIN)</a:t>
            </a:r>
            <a:endParaRPr/>
          </a:p>
          <a:p>
            <a:pPr indent="-460374" lvl="1" marL="1027112" marR="0" rtl="0" algn="l">
              <a:lnSpc>
                <a:spcPct val="95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Външно съединение (OUTER JOIN)</a:t>
            </a:r>
            <a:endParaRPr/>
          </a:p>
          <a:p>
            <a:pPr indent="-460374" lvl="1" marL="1027112" marR="0" rtl="0" algn="l">
              <a:lnSpc>
                <a:spcPct val="95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Кръстосано съединение (CROSS JOIN)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75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Вътрешно съединение (INNER JOIN)</a:t>
            </a:r>
            <a:endParaRPr/>
          </a:p>
        </p:txBody>
      </p:sp>
      <p:sp>
        <p:nvSpPr>
          <p:cNvPr id="668" name="Google Shape;668;p75"/>
          <p:cNvSpPr txBox="1"/>
          <p:nvPr>
            <p:ph idx="1" type="body"/>
          </p:nvPr>
        </p:nvSpPr>
        <p:spPr>
          <a:xfrm>
            <a:off x="381000" y="1001712"/>
            <a:ext cx="8093075" cy="5557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Връща редовете от две таблици, само ако те имат съответствие</a:t>
            </a:r>
            <a:endParaRPr/>
          </a:p>
          <a:p>
            <a:pPr indent="-412750" lvl="0" marL="56515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2750" lvl="0" marL="56515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5150" lvl="0" marL="565150" marR="0" rtl="0" algn="l">
              <a:lnSpc>
                <a:spcPct val="90000"/>
              </a:lnSpc>
              <a:spcBef>
                <a:spcPts val="22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Горната заявка е еквивалентна на:</a:t>
            </a:r>
            <a:endParaRPr/>
          </a:p>
          <a:p>
            <a:pPr indent="-412750" lvl="0" marL="56515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5150" lvl="0" marL="56515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5150" lvl="0" marL="565150" marR="0" rtl="0" algn="l">
              <a:lnSpc>
                <a:spcPct val="90000"/>
              </a:lnSpc>
              <a:spcBef>
                <a:spcPts val="22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Използвайте синтаксиса с INNER JOIN</a:t>
            </a:r>
            <a:endParaRPr/>
          </a:p>
        </p:txBody>
      </p:sp>
      <p:sp>
        <p:nvSpPr>
          <p:cNvPr id="669" name="Google Shape;669;p75"/>
          <p:cNvSpPr txBox="1"/>
          <p:nvPr/>
        </p:nvSpPr>
        <p:spPr>
          <a:xfrm>
            <a:off x="596900" y="2120900"/>
            <a:ext cx="7905750" cy="1166812"/>
          </a:xfrm>
          <a:prstGeom prst="rect">
            <a:avLst/>
          </a:prstGeom>
          <a:solidFill>
            <a:schemeClr val="lt1">
              <a:alpha val="39607"/>
            </a:schemeClr>
          </a:solidFill>
          <a:ln cap="flat" cmpd="sng" w="9525">
            <a:solidFill>
              <a:srgbClr val="CCE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09725" lIns="144000" spcFirstLastPara="1" rIns="144000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a.Name, si.Quantity, si.SalePrice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SaleItem si INNER JOIN Article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ON si.ArticleID = a.ArticleID</a:t>
            </a:r>
            <a:endParaRPr/>
          </a:p>
        </p:txBody>
      </p:sp>
      <p:sp>
        <p:nvSpPr>
          <p:cNvPr id="670" name="Google Shape;670;p75"/>
          <p:cNvSpPr txBox="1"/>
          <p:nvPr/>
        </p:nvSpPr>
        <p:spPr>
          <a:xfrm>
            <a:off x="590550" y="4057650"/>
            <a:ext cx="7905750" cy="1166812"/>
          </a:xfrm>
          <a:prstGeom prst="rect">
            <a:avLst/>
          </a:prstGeom>
          <a:solidFill>
            <a:schemeClr val="lt1">
              <a:alpha val="39607"/>
            </a:schemeClr>
          </a:solidFill>
          <a:ln cap="flat" cmpd="sng" w="9525">
            <a:solidFill>
              <a:srgbClr val="CCE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09725" lIns="144000" spcFirstLastPara="1" rIns="144000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a.Name, si.Quantity, si.SalePrice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SaleItem si, Article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si.ArticleID = a.ArticleID</a:t>
            </a:r>
            <a:r>
              <a:rPr b="0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76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Външно съединение (OUTER JOIN) (1/3)</a:t>
            </a:r>
            <a:endParaRPr/>
          </a:p>
        </p:txBody>
      </p:sp>
      <p:sp>
        <p:nvSpPr>
          <p:cNvPr id="676" name="Google Shape;676;p76"/>
          <p:cNvSpPr txBox="1"/>
          <p:nvPr>
            <p:ph idx="1" type="body"/>
          </p:nvPr>
        </p:nvSpPr>
        <p:spPr>
          <a:xfrm>
            <a:off x="381000" y="1604962"/>
            <a:ext cx="8315325" cy="484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Ляво външно съединение (LEFT OUTER JOIN)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Връща всички редове от първата таблица плюс съответстващите им редове от втората таблица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Ако във втората таблица няма съответстващи редове, нейните колони се връщат със стойност NULL </a:t>
            </a:r>
            <a:endParaRPr/>
          </a:p>
        </p:txBody>
      </p:sp>
      <p:sp>
        <p:nvSpPr>
          <p:cNvPr id="677" name="Google Shape;677;p76"/>
          <p:cNvSpPr txBox="1"/>
          <p:nvPr/>
        </p:nvSpPr>
        <p:spPr>
          <a:xfrm>
            <a:off x="490537" y="5354637"/>
            <a:ext cx="8091487" cy="1166812"/>
          </a:xfrm>
          <a:prstGeom prst="rect">
            <a:avLst/>
          </a:prstGeom>
          <a:solidFill>
            <a:schemeClr val="lt1">
              <a:alpha val="39607"/>
            </a:schemeClr>
          </a:solidFill>
          <a:ln cap="flat" cmpd="sng" w="9525">
            <a:solidFill>
              <a:srgbClr val="CCE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09725" lIns="144000" spcFirstLastPara="1" rIns="144000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a.Name, si.Quantity, si.SalePrice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Article a LEFT OUTER JOIN SaleItem si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ON a.ArticleID = si.ArticleID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77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Външно съединение (OUTER JOIN) (2/3)</a:t>
            </a:r>
            <a:endParaRPr/>
          </a:p>
        </p:txBody>
      </p:sp>
      <p:sp>
        <p:nvSpPr>
          <p:cNvPr id="683" name="Google Shape;683;p77"/>
          <p:cNvSpPr txBox="1"/>
          <p:nvPr>
            <p:ph idx="1" type="body"/>
          </p:nvPr>
        </p:nvSpPr>
        <p:spPr>
          <a:xfrm>
            <a:off x="381000" y="1604962"/>
            <a:ext cx="8424862" cy="4918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Дясно външно съединение (RIGHT OUTER JOIN)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Връща всички редове от втората таблица плюс съответстващите им редове от първата таблица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Ако в първата таблица няма съответстващи редове, нейните колони се връщат със стойност NULL </a:t>
            </a:r>
            <a:endParaRPr/>
          </a:p>
        </p:txBody>
      </p:sp>
      <p:sp>
        <p:nvSpPr>
          <p:cNvPr id="684" name="Google Shape;684;p77"/>
          <p:cNvSpPr txBox="1"/>
          <p:nvPr/>
        </p:nvSpPr>
        <p:spPr>
          <a:xfrm>
            <a:off x="490537" y="5354637"/>
            <a:ext cx="8091487" cy="1166812"/>
          </a:xfrm>
          <a:prstGeom prst="rect">
            <a:avLst/>
          </a:prstGeom>
          <a:solidFill>
            <a:schemeClr val="lt1">
              <a:alpha val="39607"/>
            </a:schemeClr>
          </a:solidFill>
          <a:ln cap="flat" cmpd="sng" w="9525">
            <a:solidFill>
              <a:srgbClr val="CCE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09725" lIns="144000" spcFirstLastPara="1" rIns="144000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a.Name, si.Quantity, si.SalePrice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SaleItem si	RIGHT OUTER JOIN Article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ON si.ArticleID = a.ArticleID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Релационни бази от данни</a:t>
            </a:r>
            <a:endParaRPr/>
          </a:p>
        </p:txBody>
      </p:sp>
      <p:sp>
        <p:nvSpPr>
          <p:cNvPr id="93" name="Google Shape;93;p15"/>
          <p:cNvSpPr txBox="1"/>
          <p:nvPr>
            <p:ph idx="1" type="body"/>
          </p:nvPr>
        </p:nvSpPr>
        <p:spPr>
          <a:xfrm>
            <a:off x="381000" y="1414462"/>
            <a:ext cx="8264525" cy="511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Модели на базите от данни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йерархичен (дървовиден)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мрежови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релационен (табличен)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обектно-релационен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Релационните бази от данни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Представляват съвкупности от таблици и връзки между тях (релации)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Ползват здрава математическа основа: релационната алгебра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78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Външно съединение (OUTER JOIN) (3/3)</a:t>
            </a:r>
            <a:endParaRPr/>
          </a:p>
        </p:txBody>
      </p:sp>
      <p:sp>
        <p:nvSpPr>
          <p:cNvPr id="690" name="Google Shape;690;p78"/>
          <p:cNvSpPr txBox="1"/>
          <p:nvPr>
            <p:ph idx="1" type="body"/>
          </p:nvPr>
        </p:nvSpPr>
        <p:spPr>
          <a:xfrm>
            <a:off x="381000" y="1604962"/>
            <a:ext cx="8439150" cy="4918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Пълно външно съединение (FULL OUTER JOIN)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Връща всички редове от двете таблици, за които има съответствие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Към тях се прибавят редовете от двете таблици, за които няма съответствие</a:t>
            </a:r>
            <a:endParaRPr/>
          </a:p>
          <a:p>
            <a:pPr indent="-430212" lvl="2" marL="14589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Липсващите данни се запълват с NULL</a:t>
            </a:r>
            <a:endParaRPr/>
          </a:p>
        </p:txBody>
      </p:sp>
      <p:sp>
        <p:nvSpPr>
          <p:cNvPr id="691" name="Google Shape;691;p78"/>
          <p:cNvSpPr txBox="1"/>
          <p:nvPr/>
        </p:nvSpPr>
        <p:spPr>
          <a:xfrm>
            <a:off x="490537" y="5354637"/>
            <a:ext cx="8091487" cy="1166812"/>
          </a:xfrm>
          <a:prstGeom prst="rect">
            <a:avLst/>
          </a:prstGeom>
          <a:solidFill>
            <a:schemeClr val="lt1">
              <a:alpha val="39607"/>
            </a:schemeClr>
          </a:solidFill>
          <a:ln cap="flat" cmpd="sng" w="9525">
            <a:solidFill>
              <a:srgbClr val="CCE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09725" lIns="144000" spcFirstLastPara="1" rIns="144000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a.Name, m.Text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Author a FULL OUTER JOIN Message 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ON a.AuthorID = m.AuthorID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79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Кръстосано съединение (CROSS JOIN)</a:t>
            </a:r>
            <a:endParaRPr/>
          </a:p>
        </p:txBody>
      </p:sp>
      <p:sp>
        <p:nvSpPr>
          <p:cNvPr id="697" name="Google Shape;697;p79"/>
          <p:cNvSpPr txBox="1"/>
          <p:nvPr>
            <p:ph idx="1" type="body"/>
          </p:nvPr>
        </p:nvSpPr>
        <p:spPr>
          <a:xfrm>
            <a:off x="381000" y="1604962"/>
            <a:ext cx="7772400" cy="484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Връща комбинация на редовете от таблиците, участващи в съединението </a:t>
            </a:r>
            <a:endParaRPr/>
          </a:p>
        </p:txBody>
      </p:sp>
      <p:sp>
        <p:nvSpPr>
          <p:cNvPr id="698" name="Google Shape;698;p79"/>
          <p:cNvSpPr txBox="1"/>
          <p:nvPr/>
        </p:nvSpPr>
        <p:spPr>
          <a:xfrm>
            <a:off x="473075" y="3454400"/>
            <a:ext cx="7905750" cy="1166812"/>
          </a:xfrm>
          <a:prstGeom prst="rect">
            <a:avLst/>
          </a:prstGeom>
          <a:solidFill>
            <a:schemeClr val="lt1">
              <a:alpha val="39607"/>
            </a:schemeClr>
          </a:solidFill>
          <a:ln cap="flat" cmpd="sng" w="9525">
            <a:solidFill>
              <a:srgbClr val="CCE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09725" lIns="144000" spcFirstLastPara="1" rIns="144000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fn.Name FirstName, ln.Name LastName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FirstName fn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CROSS JOIN LastName ln 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80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DML команди</a:t>
            </a:r>
            <a:endParaRPr/>
          </a:p>
        </p:txBody>
      </p:sp>
      <p:sp>
        <p:nvSpPr>
          <p:cNvPr id="704" name="Google Shape;704;p80"/>
          <p:cNvSpPr txBox="1"/>
          <p:nvPr>
            <p:ph idx="1" type="body"/>
          </p:nvPr>
        </p:nvSpPr>
        <p:spPr>
          <a:xfrm>
            <a:off x="381000" y="1414462"/>
            <a:ext cx="8001000" cy="511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добавя записи в таблица</a:t>
            </a:r>
            <a:endParaRPr b="1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60374" lvl="1" marL="1027112" marR="0" rtl="0" algn="l">
              <a:lnSpc>
                <a:spcPct val="85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Синтаксис:</a:t>
            </a:r>
            <a:endParaRPr/>
          </a:p>
          <a:p>
            <a:pPr indent="-327024" lvl="1" marL="1027112" marR="0" rtl="0" algn="l">
              <a:lnSpc>
                <a:spcPct val="85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024" lvl="1" marL="1027112" marR="0" rtl="0" algn="l">
              <a:lnSpc>
                <a:spcPct val="85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60374" lvl="1" marL="1027112" marR="0" rtl="0" algn="l">
              <a:lnSpc>
                <a:spcPct val="85000"/>
              </a:lnSpc>
              <a:spcBef>
                <a:spcPts val="126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endParaRPr/>
          </a:p>
        </p:txBody>
      </p:sp>
      <p:sp>
        <p:nvSpPr>
          <p:cNvPr id="705" name="Google Shape;705;p80"/>
          <p:cNvSpPr txBox="1"/>
          <p:nvPr/>
        </p:nvSpPr>
        <p:spPr>
          <a:xfrm>
            <a:off x="1082675" y="2498725"/>
            <a:ext cx="7023100" cy="862012"/>
          </a:xfrm>
          <a:prstGeom prst="rect">
            <a:avLst/>
          </a:prstGeom>
          <a:solidFill>
            <a:schemeClr val="lt1">
              <a:alpha val="39607"/>
            </a:schemeClr>
          </a:solidFill>
          <a:ln cap="flat" cmpd="sng" w="9525">
            <a:solidFill>
              <a:srgbClr val="CCE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09725" lIns="144000" spcFirstLastPara="1" rIns="144000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INSERT [INTO] </a:t>
            </a:r>
            <a:b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1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ColumnList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VALUES (</a:t>
            </a:r>
            <a:r>
              <a:rPr b="1" i="1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ValuesList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  <p:sp>
        <p:nvSpPr>
          <p:cNvPr id="706" name="Google Shape;706;p80"/>
          <p:cNvSpPr txBox="1"/>
          <p:nvPr/>
        </p:nvSpPr>
        <p:spPr>
          <a:xfrm>
            <a:off x="1082675" y="4041775"/>
            <a:ext cx="7023100" cy="2505075"/>
          </a:xfrm>
          <a:prstGeom prst="rect">
            <a:avLst/>
          </a:prstGeom>
          <a:solidFill>
            <a:schemeClr val="lt1">
              <a:alpha val="39607"/>
            </a:schemeClr>
          </a:solidFill>
          <a:ln cap="flat" cmpd="sng" w="9525">
            <a:solidFill>
              <a:srgbClr val="CCE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09725" lIns="144000" spcFirstLastPara="1" rIns="144000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INSERT Users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(FirstName, LastName,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Phone, Mobile, Email) </a:t>
            </a:r>
            <a:b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VALUES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('Branimir', 'Giurov',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'797461', '+359 88 792 5209',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'branimir@abv.nospam.bg')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81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DML команди</a:t>
            </a:r>
            <a:endParaRPr/>
          </a:p>
        </p:txBody>
      </p:sp>
      <p:sp>
        <p:nvSpPr>
          <p:cNvPr id="712" name="Google Shape;712;p81"/>
          <p:cNvSpPr txBox="1"/>
          <p:nvPr>
            <p:ph idx="1" type="body"/>
          </p:nvPr>
        </p:nvSpPr>
        <p:spPr>
          <a:xfrm>
            <a:off x="381000" y="1382712"/>
            <a:ext cx="7772400" cy="511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обновява записи</a:t>
            </a:r>
            <a:endParaRPr b="1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Синтаксис:</a:t>
            </a:r>
            <a:endParaRPr/>
          </a:p>
          <a:p>
            <a:pPr indent="-32702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02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02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endParaRPr/>
          </a:p>
        </p:txBody>
      </p:sp>
      <p:sp>
        <p:nvSpPr>
          <p:cNvPr id="713" name="Google Shape;713;p81"/>
          <p:cNvSpPr txBox="1"/>
          <p:nvPr/>
        </p:nvSpPr>
        <p:spPr>
          <a:xfrm>
            <a:off x="1082675" y="2538412"/>
            <a:ext cx="7023100" cy="1247775"/>
          </a:xfrm>
          <a:prstGeom prst="rect">
            <a:avLst/>
          </a:prstGeom>
          <a:solidFill>
            <a:schemeClr val="lt1">
              <a:alpha val="39607"/>
            </a:schemeClr>
          </a:solidFill>
          <a:ln cap="flat" cmpd="sng" w="9525">
            <a:solidFill>
              <a:srgbClr val="CCE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09725" lIns="144000" spcFirstLastPara="1" rIns="144000" wrap="square" tIns="91425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UPDATE </a:t>
            </a:r>
            <a:r>
              <a:rPr b="1" i="1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table_name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b="1" i="1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colname1=value1, colname2=value2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[WHERE </a:t>
            </a:r>
            <a:r>
              <a:rPr b="1" i="1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/>
          </a:p>
        </p:txBody>
      </p:sp>
      <p:sp>
        <p:nvSpPr>
          <p:cNvPr id="714" name="Google Shape;714;p81"/>
          <p:cNvSpPr txBox="1"/>
          <p:nvPr/>
        </p:nvSpPr>
        <p:spPr>
          <a:xfrm>
            <a:off x="1082675" y="4627562"/>
            <a:ext cx="7023100" cy="1300162"/>
          </a:xfrm>
          <a:prstGeom prst="rect">
            <a:avLst/>
          </a:prstGeom>
          <a:solidFill>
            <a:schemeClr val="lt1">
              <a:alpha val="39607"/>
            </a:schemeClr>
          </a:solidFill>
          <a:ln cap="flat" cmpd="sng" w="9525">
            <a:solidFill>
              <a:srgbClr val="CCE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09725" lIns="144000" spcFirstLastPara="1" rIns="144000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UPDATE Users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 Email='branimir@dir.nospam.bg'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UserID = 118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82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DML команди</a:t>
            </a:r>
            <a:endParaRPr/>
          </a:p>
        </p:txBody>
      </p:sp>
      <p:sp>
        <p:nvSpPr>
          <p:cNvPr id="720" name="Google Shape;720;p82"/>
          <p:cNvSpPr txBox="1"/>
          <p:nvPr>
            <p:ph idx="1" type="body"/>
          </p:nvPr>
        </p:nvSpPr>
        <p:spPr>
          <a:xfrm>
            <a:off x="381000" y="1382712"/>
            <a:ext cx="7772400" cy="511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изтрива записи от таблица</a:t>
            </a:r>
            <a:endParaRPr b="1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Синтаксис:</a:t>
            </a:r>
            <a:endParaRPr/>
          </a:p>
          <a:p>
            <a:pPr indent="-32702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02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02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endParaRPr/>
          </a:p>
        </p:txBody>
      </p:sp>
      <p:sp>
        <p:nvSpPr>
          <p:cNvPr id="721" name="Google Shape;721;p82"/>
          <p:cNvSpPr txBox="1"/>
          <p:nvPr/>
        </p:nvSpPr>
        <p:spPr>
          <a:xfrm>
            <a:off x="1082675" y="2967037"/>
            <a:ext cx="7023100" cy="1300162"/>
          </a:xfrm>
          <a:prstGeom prst="rect">
            <a:avLst/>
          </a:prstGeom>
          <a:solidFill>
            <a:schemeClr val="lt1">
              <a:alpha val="39607"/>
            </a:schemeClr>
          </a:solidFill>
          <a:ln cap="flat" cmpd="sng" w="9525">
            <a:solidFill>
              <a:srgbClr val="CCE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09725" lIns="144000" spcFirstLastPara="1" rIns="144000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DELETE [FROM] </a:t>
            </a:r>
            <a:b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1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TableName </a:t>
            </a:r>
            <a:br>
              <a:rPr b="1" i="1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[WHERE </a:t>
            </a:r>
            <a:r>
              <a:rPr b="1" i="1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/>
          </a:p>
        </p:txBody>
      </p:sp>
      <p:sp>
        <p:nvSpPr>
          <p:cNvPr id="722" name="Google Shape;722;p82"/>
          <p:cNvSpPr txBox="1"/>
          <p:nvPr/>
        </p:nvSpPr>
        <p:spPr>
          <a:xfrm>
            <a:off x="1082675" y="5056187"/>
            <a:ext cx="7023100" cy="1300162"/>
          </a:xfrm>
          <a:prstGeom prst="rect">
            <a:avLst/>
          </a:prstGeom>
          <a:solidFill>
            <a:schemeClr val="lt1">
              <a:alpha val="39607"/>
            </a:schemeClr>
          </a:solidFill>
          <a:ln cap="flat" cmpd="sng" w="9525">
            <a:solidFill>
              <a:srgbClr val="CCE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09725" lIns="144000" spcFirstLastPara="1" rIns="144000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DELETE FROM Users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UPPER(LastName) = 'GIUROV'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 Mobile LIKE '+359%'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83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b="1" i="0" lang="en-US" sz="5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Демонстрация #4</a:t>
            </a:r>
            <a:endParaRPr/>
          </a:p>
        </p:txBody>
      </p:sp>
      <p:sp>
        <p:nvSpPr>
          <p:cNvPr id="728" name="Google Shape;728;p83"/>
          <p:cNvSpPr txBox="1"/>
          <p:nvPr>
            <p:ph idx="1" type="body"/>
          </p:nvPr>
        </p:nvSpPr>
        <p:spPr>
          <a:xfrm>
            <a:off x="381000" y="1182687"/>
            <a:ext cx="8329612" cy="534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DМL команди в SQL Server 2000</a:t>
            </a:r>
            <a:endParaRPr/>
          </a:p>
        </p:txBody>
      </p:sp>
      <p:pic>
        <p:nvPicPr>
          <p:cNvPr id="729" name="Google Shape;729;p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46187" y="1846262"/>
            <a:ext cx="6762750" cy="47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84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Arial"/>
              <a:buNone/>
            </a:pPr>
            <a:r>
              <a:rPr b="1" i="0" lang="en-US" sz="4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DBCC команди в SQL Server</a:t>
            </a:r>
            <a:endParaRPr/>
          </a:p>
        </p:txBody>
      </p:sp>
      <p:sp>
        <p:nvSpPr>
          <p:cNvPr id="735" name="Google Shape;735;p84"/>
          <p:cNvSpPr txBox="1"/>
          <p:nvPr>
            <p:ph idx="1" type="body"/>
          </p:nvPr>
        </p:nvSpPr>
        <p:spPr>
          <a:xfrm>
            <a:off x="381000" y="1046162"/>
            <a:ext cx="8413750" cy="548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DBCC – Database Console Commands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Първоначално са използвани от поддръжката на Майкрософт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Категории</a:t>
            </a:r>
            <a:endParaRPr/>
          </a:p>
          <a:p>
            <a:pPr indent="-430212" lvl="2" marL="14589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Поддръжка</a:t>
            </a:r>
            <a:endParaRPr/>
          </a:p>
          <a:p>
            <a:pPr indent="-401636" lvl="3" marL="2005011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 задачи върху бази от данни</a:t>
            </a:r>
            <a:endParaRPr/>
          </a:p>
          <a:p>
            <a:pPr indent="-401636" lvl="3" marL="2005011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индекси и файлови групи</a:t>
            </a:r>
            <a:endParaRPr/>
          </a:p>
          <a:p>
            <a:pPr indent="-430212" lvl="2" marL="14589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Проверка на статуси</a:t>
            </a:r>
            <a:endParaRPr/>
          </a:p>
          <a:p>
            <a:pPr indent="-430212" lvl="2" marL="14589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Валидация на цялостта на данните:</a:t>
            </a:r>
            <a:endParaRPr/>
          </a:p>
          <a:p>
            <a:pPr indent="-401636" lvl="3" marL="2005011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 дадена база данни</a:t>
            </a:r>
            <a:endParaRPr/>
          </a:p>
          <a:p>
            <a:pPr indent="-401636" lvl="3" marL="2005011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 таблица, индекс и др.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85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По-важни DBCC команди</a:t>
            </a:r>
            <a:endParaRPr/>
          </a:p>
        </p:txBody>
      </p:sp>
      <p:sp>
        <p:nvSpPr>
          <p:cNvPr id="741" name="Google Shape;741;p85"/>
          <p:cNvSpPr txBox="1"/>
          <p:nvPr>
            <p:ph idx="1" type="body"/>
          </p:nvPr>
        </p:nvSpPr>
        <p:spPr>
          <a:xfrm>
            <a:off x="381000" y="1169987"/>
            <a:ext cx="7772400" cy="5360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◆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 поддръжка:</a:t>
            </a:r>
            <a:endParaRPr/>
          </a:p>
          <a:p>
            <a:pPr indent="-460374" lvl="1" marL="1027112" marR="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DBCC DBREINDEX</a:t>
            </a:r>
            <a:endParaRPr/>
          </a:p>
          <a:p>
            <a:pPr indent="-460374" lvl="1" marL="1027112" marR="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DBCC INDEXDEFRAG</a:t>
            </a:r>
            <a:endParaRPr/>
          </a:p>
          <a:p>
            <a:pPr indent="-460374" lvl="1" marL="1027112" marR="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DBCC SHRINKDATABASE</a:t>
            </a:r>
            <a:endParaRPr/>
          </a:p>
          <a:p>
            <a:pPr indent="-460374" lvl="1" marL="1027112" marR="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DBCC SHRINKFILE</a:t>
            </a:r>
            <a:endParaRPr/>
          </a:p>
          <a:p>
            <a:pPr indent="-460374" lvl="1" marL="1027112" marR="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DBCC UPDATEUSAGE (sysindexes)</a:t>
            </a:r>
            <a:endParaRPr/>
          </a:p>
          <a:p>
            <a:pPr indent="-565150" lvl="0" marL="565150" marR="0" rtl="0" algn="l">
              <a:lnSpc>
                <a:spcPct val="8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◆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 проверка на статуси:</a:t>
            </a:r>
            <a:endParaRPr/>
          </a:p>
          <a:p>
            <a:pPr indent="-460374" lvl="1" marL="1027112" marR="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DBCC OPENTRAN</a:t>
            </a:r>
            <a:endParaRPr/>
          </a:p>
          <a:p>
            <a:pPr indent="-460374" lvl="1" marL="1027112" marR="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DBCC INPUTBUFFER</a:t>
            </a:r>
            <a:endParaRPr/>
          </a:p>
          <a:p>
            <a:pPr indent="-460374" lvl="1" marL="1027112" marR="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DBCC OUTPUTBUFFER</a:t>
            </a:r>
            <a:endParaRPr/>
          </a:p>
          <a:p>
            <a:pPr indent="-460374" lvl="1" marL="1027112" marR="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DBCC PROCCACHE</a:t>
            </a:r>
            <a:endParaRPr/>
          </a:p>
          <a:p>
            <a:pPr indent="-460374" lvl="1" marL="1027112" marR="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DBCC SQLPERF ( LOGSPACE ) </a:t>
            </a:r>
            <a:endParaRPr/>
          </a:p>
          <a:p>
            <a:pPr indent="-460374" lvl="1" marL="1027112" marR="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DBCC USEROPTIONS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86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По-важни DBCC команди</a:t>
            </a:r>
            <a:endParaRPr/>
          </a:p>
        </p:txBody>
      </p:sp>
      <p:sp>
        <p:nvSpPr>
          <p:cNvPr id="747" name="Google Shape;747;p86"/>
          <p:cNvSpPr txBox="1"/>
          <p:nvPr>
            <p:ph idx="1" type="body"/>
          </p:nvPr>
        </p:nvSpPr>
        <p:spPr>
          <a:xfrm>
            <a:off x="381000" y="1046162"/>
            <a:ext cx="7772400" cy="548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◆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 валидация:</a:t>
            </a:r>
            <a:endParaRPr/>
          </a:p>
          <a:p>
            <a:pPr indent="-460374" lvl="1" marL="1027112" marR="0" rtl="0" algn="l">
              <a:lnSpc>
                <a:spcPct val="75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DBCC CHECKALLOC</a:t>
            </a:r>
            <a:endParaRPr/>
          </a:p>
          <a:p>
            <a:pPr indent="-460374" lvl="1" marL="1027112" marR="0" rtl="0" algn="l">
              <a:lnSpc>
                <a:spcPct val="75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DBCC CHECKCATALOG</a:t>
            </a:r>
            <a:endParaRPr/>
          </a:p>
          <a:p>
            <a:pPr indent="-460374" lvl="1" marL="1027112" marR="0" rtl="0" algn="l">
              <a:lnSpc>
                <a:spcPct val="75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DBCC CHECKCONSTRAINTS</a:t>
            </a:r>
            <a:endParaRPr/>
          </a:p>
          <a:p>
            <a:pPr indent="-460374" lvl="1" marL="1027112" marR="0" rtl="0" algn="l">
              <a:lnSpc>
                <a:spcPct val="75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DBCC CHECKDB</a:t>
            </a:r>
            <a:endParaRPr/>
          </a:p>
          <a:p>
            <a:pPr indent="-460374" lvl="1" marL="1027112" marR="0" rtl="0" algn="l">
              <a:lnSpc>
                <a:spcPct val="75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DBCC CHECKFILEGROUP</a:t>
            </a:r>
            <a:endParaRPr/>
          </a:p>
          <a:p>
            <a:pPr indent="-460374" lvl="1" marL="1027112" marR="0" rtl="0" algn="l">
              <a:lnSpc>
                <a:spcPct val="75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DBCC CHECKIDENT</a:t>
            </a:r>
            <a:endParaRPr/>
          </a:p>
          <a:p>
            <a:pPr indent="-460374" lvl="1" marL="1027112" marR="0" rtl="0" algn="l">
              <a:lnSpc>
                <a:spcPct val="75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DBCC CHECKTABLE</a:t>
            </a:r>
            <a:endParaRPr/>
          </a:p>
          <a:p>
            <a:pPr indent="-565150" lvl="0" marL="565150" marR="0" rtl="0" algn="l">
              <a:lnSpc>
                <a:spcPct val="75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◆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Други:</a:t>
            </a:r>
            <a:endParaRPr/>
          </a:p>
          <a:p>
            <a:pPr indent="-460374" lvl="1" marL="1027112" marR="0" rtl="0" algn="l">
              <a:lnSpc>
                <a:spcPct val="75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DBCC DllName(FREE)</a:t>
            </a:r>
            <a:endParaRPr/>
          </a:p>
          <a:p>
            <a:pPr indent="-460374" lvl="1" marL="1027112" marR="0" rtl="0" algn="l">
              <a:lnSpc>
                <a:spcPct val="75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DBCC HELP</a:t>
            </a:r>
            <a:endParaRPr/>
          </a:p>
          <a:p>
            <a:pPr indent="-460374" lvl="1" marL="1027112" marR="0" rtl="0" algn="l">
              <a:lnSpc>
                <a:spcPct val="75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DBCC PINTABLE</a:t>
            </a:r>
            <a:endParaRPr/>
          </a:p>
          <a:p>
            <a:pPr indent="-460374" lvl="1" marL="1027112" marR="0" rtl="0" algn="l">
              <a:lnSpc>
                <a:spcPct val="75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DBCC TRACEON / TRACEOFF</a:t>
            </a:r>
            <a:endParaRPr/>
          </a:p>
          <a:p>
            <a:pPr indent="-460374" lvl="1" marL="1027112" marR="0" rtl="0" algn="l">
              <a:lnSpc>
                <a:spcPct val="75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DBCC UNPINABLE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87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b="1" i="0" lang="en-US" sz="5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Демонстрация #5</a:t>
            </a:r>
            <a:endParaRPr/>
          </a:p>
        </p:txBody>
      </p:sp>
      <p:sp>
        <p:nvSpPr>
          <p:cNvPr id="753" name="Google Shape;753;p87"/>
          <p:cNvSpPr txBox="1"/>
          <p:nvPr>
            <p:ph idx="1" type="body"/>
          </p:nvPr>
        </p:nvSpPr>
        <p:spPr>
          <a:xfrm>
            <a:off x="381000" y="1182687"/>
            <a:ext cx="8329612" cy="534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DBCC команди в SQL Server 2000</a:t>
            </a:r>
            <a:endParaRPr/>
          </a:p>
        </p:txBody>
      </p:sp>
      <p:pic>
        <p:nvPicPr>
          <p:cNvPr id="754" name="Google Shape;754;p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5075" y="1962150"/>
            <a:ext cx="6697662" cy="446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Arial"/>
              <a:buNone/>
            </a:pPr>
            <a:r>
              <a:rPr b="1" i="0" lang="en-US" sz="4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Системи за управление на БД</a:t>
            </a:r>
            <a:endParaRPr/>
          </a:p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381000" y="1414462"/>
            <a:ext cx="8386762" cy="511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Noto Sans Symbols"/>
              <a:buChar char="◆"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Системи за управление на релационни бази от данни (СУБД) = Relational Database Management System (RDBMS)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Noto Sans Symbols"/>
              <a:buChar char="◆"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Осигуряват програмни средства за: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създаване / промяна / изтриване на таблици и връзки между тях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добавяне, промяна, изтриване, търсене и извличане на данни от таблиците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поддръжка на езика SQL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управление на транзакции (незадължително)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88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b="1" i="0" lang="en-US" sz="5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Демонстрация #6</a:t>
            </a:r>
            <a:endParaRPr/>
          </a:p>
        </p:txBody>
      </p:sp>
      <p:sp>
        <p:nvSpPr>
          <p:cNvPr id="760" name="Google Shape;760;p88"/>
          <p:cNvSpPr txBox="1"/>
          <p:nvPr>
            <p:ph idx="1" type="body"/>
          </p:nvPr>
        </p:nvSpPr>
        <p:spPr>
          <a:xfrm>
            <a:off x="381000" y="1182687"/>
            <a:ext cx="8329612" cy="534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Документацията на MS SQL Server – </a:t>
            </a:r>
            <a:r>
              <a:rPr b="1" i="1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 Server Books Online</a:t>
            </a:r>
            <a:endParaRPr/>
          </a:p>
        </p:txBody>
      </p:sp>
      <p:pic>
        <p:nvPicPr>
          <p:cNvPr id="761" name="Google Shape;761;p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12887" y="2376487"/>
            <a:ext cx="6172200" cy="4170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89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Съхранени процедури</a:t>
            </a:r>
            <a:endParaRPr/>
          </a:p>
        </p:txBody>
      </p:sp>
      <p:sp>
        <p:nvSpPr>
          <p:cNvPr id="767" name="Google Shape;767;p89"/>
          <p:cNvSpPr txBox="1"/>
          <p:nvPr>
            <p:ph idx="1" type="body"/>
          </p:nvPr>
        </p:nvSpPr>
        <p:spPr>
          <a:xfrm>
            <a:off x="381000" y="1414462"/>
            <a:ext cx="8358187" cy="511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Съхранени процедури (Stored Procedures)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Дефиниция и начин на работа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Системни и потребителски процедури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Конвенция за именуване –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sp_*****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usp_*****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Разширени съхранени процедури (Extended Stored Procedures)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Дефиниция и начин на работа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Конвенция за именуване –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xp_*****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90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Съхранени процедури</a:t>
            </a:r>
            <a:endParaRPr/>
          </a:p>
        </p:txBody>
      </p:sp>
      <p:sp>
        <p:nvSpPr>
          <p:cNvPr id="773" name="Google Shape;773;p90"/>
          <p:cNvSpPr txBox="1"/>
          <p:nvPr>
            <p:ph idx="1" type="body"/>
          </p:nvPr>
        </p:nvSpPr>
        <p:spPr>
          <a:xfrm>
            <a:off x="381000" y="1155700"/>
            <a:ext cx="7772400" cy="537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Noto Sans Symbols"/>
              <a:buChar char="◆"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Синтаксис:</a:t>
            </a:r>
            <a:endParaRPr/>
          </a:p>
          <a:p>
            <a:pPr indent="-422275" lvl="0" marL="56515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Noto Sans Symbols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2275" lvl="0" marL="56515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Noto Sans Symbols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2275" lvl="0" marL="56515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Noto Sans Symbols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2275" lvl="0" marL="56515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Noto Sans Symbols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5150" lvl="0" marL="56515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Noto Sans Symbols"/>
              <a:buChar char="◆"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endParaRPr/>
          </a:p>
        </p:txBody>
      </p:sp>
      <p:sp>
        <p:nvSpPr>
          <p:cNvPr id="774" name="Google Shape;774;p90"/>
          <p:cNvSpPr txBox="1"/>
          <p:nvPr/>
        </p:nvSpPr>
        <p:spPr>
          <a:xfrm>
            <a:off x="1082675" y="1757362"/>
            <a:ext cx="7023100" cy="2033587"/>
          </a:xfrm>
          <a:prstGeom prst="rect">
            <a:avLst/>
          </a:prstGeom>
          <a:solidFill>
            <a:schemeClr val="lt1">
              <a:alpha val="39607"/>
            </a:schemeClr>
          </a:solidFill>
          <a:ln cap="flat" cmpd="sng" w="9525">
            <a:solidFill>
              <a:srgbClr val="CCE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09725" lIns="144000" spcFirstLastPara="1" rIns="144000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PROC </a:t>
            </a:r>
            <a:r>
              <a:rPr b="1" i="1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procedure_name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[ { @</a:t>
            </a:r>
            <a:r>
              <a:rPr b="1" i="1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parameter data_type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[VARYING] [=</a:t>
            </a:r>
            <a:r>
              <a:rPr b="1" i="1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[OUTPUT] ]</a:t>
            </a:r>
            <a:b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   [ ,...</a:t>
            </a:r>
            <a:r>
              <a:rPr b="1" i="1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1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sql_statement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[ ...</a:t>
            </a:r>
            <a:r>
              <a:rPr b="1" i="1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/>
          </a:p>
        </p:txBody>
      </p:sp>
      <p:sp>
        <p:nvSpPr>
          <p:cNvPr id="775" name="Google Shape;775;p90"/>
          <p:cNvSpPr txBox="1"/>
          <p:nvPr/>
        </p:nvSpPr>
        <p:spPr>
          <a:xfrm>
            <a:off x="1076325" y="4521200"/>
            <a:ext cx="7023100" cy="2033587"/>
          </a:xfrm>
          <a:prstGeom prst="rect">
            <a:avLst/>
          </a:prstGeom>
          <a:solidFill>
            <a:schemeClr val="lt1">
              <a:alpha val="39607"/>
            </a:schemeClr>
          </a:solidFill>
          <a:ln cap="flat" cmpd="sng" w="9525">
            <a:solidFill>
              <a:srgbClr val="CCE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09725" lIns="144000" spcFirstLastPara="1" rIns="144000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PROCEDURE sp_TopExpensiveProducts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@count int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SET ROWCOUNT @count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SELECT ProductName, UnitPrice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FROM Products ORDER BY UnitPrice DESC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91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Съхранени процедури – пример</a:t>
            </a:r>
            <a:endParaRPr/>
          </a:p>
        </p:txBody>
      </p:sp>
      <p:sp>
        <p:nvSpPr>
          <p:cNvPr id="781" name="Google Shape;781;p91"/>
          <p:cNvSpPr txBox="1"/>
          <p:nvPr/>
        </p:nvSpPr>
        <p:spPr>
          <a:xfrm>
            <a:off x="733425" y="1177925"/>
            <a:ext cx="7720012" cy="5229225"/>
          </a:xfrm>
          <a:prstGeom prst="rect">
            <a:avLst/>
          </a:prstGeom>
          <a:solidFill>
            <a:schemeClr val="lt1">
              <a:alpha val="39607"/>
            </a:schemeClr>
          </a:solidFill>
          <a:ln cap="flat" cmpd="sng" w="9525">
            <a:solidFill>
              <a:srgbClr val="CCE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09725" lIns="144000" spcFirstLastPara="1" rIns="144000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PROC sp_InsertAuthor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@au_fname varchar(50),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@au_lname varchar(50)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t/>
            </a:r>
            <a:endParaRPr b="1" i="0" sz="22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INSERT Authors (au_fname, au_lname, active)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VALUES (@au_fname, @au_lname, 1)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t/>
            </a:r>
            <a:endParaRPr b="1" i="0" sz="22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DECLARE @inserted_au_id bigint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 @inserted_au_id = (SELECT @@identity)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@inserted_au_id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t/>
            </a:r>
            <a:endParaRPr b="1" i="0" sz="22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GO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92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b="1" i="0" lang="en-US" sz="5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Демонстрация #7</a:t>
            </a:r>
            <a:endParaRPr/>
          </a:p>
        </p:txBody>
      </p:sp>
      <p:sp>
        <p:nvSpPr>
          <p:cNvPr id="787" name="Google Shape;787;p92"/>
          <p:cNvSpPr txBox="1"/>
          <p:nvPr>
            <p:ph idx="1" type="body"/>
          </p:nvPr>
        </p:nvSpPr>
        <p:spPr>
          <a:xfrm>
            <a:off x="381000" y="1182687"/>
            <a:ext cx="8528050" cy="534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Създаване, изпълнение и дебъгване на съхранена процедура с VS.NET</a:t>
            </a:r>
            <a:endParaRPr/>
          </a:p>
        </p:txBody>
      </p:sp>
      <p:pic>
        <p:nvPicPr>
          <p:cNvPr id="788" name="Google Shape;788;p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22425" y="2271712"/>
            <a:ext cx="5919787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93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Транзакции</a:t>
            </a:r>
            <a:endParaRPr/>
          </a:p>
        </p:txBody>
      </p:sp>
      <p:sp>
        <p:nvSpPr>
          <p:cNvPr id="794" name="Google Shape;794;p93"/>
          <p:cNvSpPr txBox="1"/>
          <p:nvPr>
            <p:ph idx="1" type="body"/>
          </p:nvPr>
        </p:nvSpPr>
        <p:spPr>
          <a:xfrm>
            <a:off x="381000" y="1093787"/>
            <a:ext cx="8391525" cy="543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Транзакция – единица работа, която трябва да бъде извършена атомарно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Ако възникнат грешки, транзакцията се “отказва” (rollback) и промените не се нанасят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Типове транзакции</a:t>
            </a:r>
            <a:endParaRPr/>
          </a:p>
          <a:p>
            <a:pPr indent="-430212" lvl="2" marL="1458912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Локални – вътрешни за SQL Server</a:t>
            </a:r>
            <a:endParaRPr/>
          </a:p>
          <a:p>
            <a:pPr indent="-430212" lvl="2" marL="1458912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Разпределени – управлявани от DTC (Distributed Transaction Coordinator)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Ниво на изолация на транзакциите</a:t>
            </a:r>
            <a:endParaRPr/>
          </a:p>
          <a:p>
            <a:pPr indent="-430212" lvl="2" marL="1458912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Определя видимостта на данните между отделните транзакции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94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Транзакции в SQL Server</a:t>
            </a:r>
            <a:endParaRPr/>
          </a:p>
        </p:txBody>
      </p:sp>
      <p:sp>
        <p:nvSpPr>
          <p:cNvPr id="800" name="Google Shape;800;p94"/>
          <p:cNvSpPr txBox="1"/>
          <p:nvPr>
            <p:ph idx="1" type="body"/>
          </p:nvPr>
        </p:nvSpPr>
        <p:spPr>
          <a:xfrm>
            <a:off x="381000" y="1104900"/>
            <a:ext cx="8391525" cy="542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Команди за работа с транзакции: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 TRANSACTION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(или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 TRAN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430212" lvl="2" marL="14589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Започва нова транзакция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COMMIT TRANSACTION</a:t>
            </a:r>
            <a:endParaRPr/>
          </a:p>
          <a:p>
            <a:pPr indent="-430212" lvl="2" marL="14589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Потвърждава текущата транзакция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ROLBACK TRANSACTION</a:t>
            </a:r>
            <a:endParaRPr/>
          </a:p>
          <a:p>
            <a:pPr indent="-430212" lvl="2" marL="14589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Анулира текущата транзакция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 TRANSACTION ISOLATION LEVEL</a:t>
            </a:r>
            <a:endParaRPr/>
          </a:p>
          <a:p>
            <a:pPr indent="-430212" lvl="2" marL="14589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Задава нивото на изолация (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 COMMITTED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 UNCOMMITTED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REPEATABLE READ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SERIALIZABLE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95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</a:pPr>
            <a:r>
              <a:rPr b="1" i="0" lang="en-US" sz="37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Транзакции в SQL Server – пример</a:t>
            </a:r>
            <a:endParaRPr/>
          </a:p>
        </p:txBody>
      </p:sp>
      <p:sp>
        <p:nvSpPr>
          <p:cNvPr id="806" name="Google Shape;806;p95"/>
          <p:cNvSpPr txBox="1"/>
          <p:nvPr/>
        </p:nvSpPr>
        <p:spPr>
          <a:xfrm>
            <a:off x="620712" y="1046162"/>
            <a:ext cx="7951787" cy="5499100"/>
          </a:xfrm>
          <a:prstGeom prst="rect">
            <a:avLst/>
          </a:prstGeom>
          <a:solidFill>
            <a:schemeClr val="lt1">
              <a:alpha val="39607"/>
            </a:schemeClr>
          </a:solidFill>
          <a:ln cap="flat" cmpd="sng" w="9525">
            <a:solidFill>
              <a:srgbClr val="CCE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44000" lIns="144000" spcFirstLastPara="1" rIns="144000" wrap="square" tIns="14400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PROCEDURE sp_InsertUser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@userName varchar(50),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@userPassHash varchar(50),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@groupId bigint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BEGIN TRAN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INSERT INTO Users (UserName, UserPassHash)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VALUES (@userName, @userPassHash)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(@@error = 0)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INSERT UsersGroups (UserId, GroupId)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VALUES (@@identity, @groupId)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(@@error = 0)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COMMIT TRAN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ELSE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ROLLBACK TRAN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96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b="1" i="0" lang="en-US" sz="5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Демонстрация #8</a:t>
            </a:r>
            <a:endParaRPr/>
          </a:p>
        </p:txBody>
      </p:sp>
      <p:sp>
        <p:nvSpPr>
          <p:cNvPr id="812" name="Google Shape;812;p96"/>
          <p:cNvSpPr txBox="1"/>
          <p:nvPr>
            <p:ph idx="1" type="body"/>
          </p:nvPr>
        </p:nvSpPr>
        <p:spPr>
          <a:xfrm>
            <a:off x="381000" y="1182687"/>
            <a:ext cx="8329612" cy="534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Транзакции в SQL Server</a:t>
            </a:r>
            <a:endParaRPr/>
          </a:p>
        </p:txBody>
      </p:sp>
      <p:pic>
        <p:nvPicPr>
          <p:cNvPr id="813" name="Google Shape;813;p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4412" y="1847850"/>
            <a:ext cx="7067550" cy="4713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97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b="1" i="0" lang="en-US" sz="5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Демонстрация #9</a:t>
            </a:r>
            <a:endParaRPr/>
          </a:p>
        </p:txBody>
      </p:sp>
      <p:sp>
        <p:nvSpPr>
          <p:cNvPr id="819" name="Google Shape;819;p97"/>
          <p:cNvSpPr txBox="1"/>
          <p:nvPr>
            <p:ph idx="1" type="body"/>
          </p:nvPr>
        </p:nvSpPr>
        <p:spPr>
          <a:xfrm>
            <a:off x="381000" y="1182687"/>
            <a:ext cx="8329612" cy="534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Нива на изолация на транзакциите</a:t>
            </a:r>
            <a:endParaRPr/>
          </a:p>
        </p:txBody>
      </p:sp>
      <p:pic>
        <p:nvPicPr>
          <p:cNvPr id="820" name="Google Shape;820;p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0750" y="1801812"/>
            <a:ext cx="7373937" cy="47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Arial"/>
              <a:buNone/>
            </a:pPr>
            <a:r>
              <a:rPr b="1" i="0" lang="en-US" sz="4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Системи за управление на БД</a:t>
            </a:r>
            <a:endParaRPr/>
          </a:p>
        </p:txBody>
      </p: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381000" y="1414462"/>
            <a:ext cx="8386762" cy="511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Noto Sans Symbols"/>
              <a:buChar char="◆"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RDBMS системите се наричат още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сървъри за управление на бази от данни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или просто "Database сървъри"</a:t>
            </a:r>
            <a:endParaRPr/>
          </a:p>
          <a:p>
            <a:pPr indent="-565150" lvl="0" marL="56515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Noto Sans Symbols"/>
              <a:buChar char="◆"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По-известни RDBMS сървъри: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Microsoft SQL Server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Oracle Database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IBM DB2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PostgreSQL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MySQL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Borland Interbase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98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Пренасяне на база данни</a:t>
            </a:r>
            <a:endParaRPr/>
          </a:p>
        </p:txBody>
      </p:sp>
      <p:sp>
        <p:nvSpPr>
          <p:cNvPr id="826" name="Google Shape;826;p98"/>
          <p:cNvSpPr txBox="1"/>
          <p:nvPr>
            <p:ph idx="1" type="body"/>
          </p:nvPr>
        </p:nvSpPr>
        <p:spPr>
          <a:xfrm>
            <a:off x="381000" y="1414462"/>
            <a:ext cx="7772400" cy="511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Налага се при инсталация на дадено приложение при клиента, който ще го използва</a:t>
            </a:r>
            <a:endParaRPr/>
          </a:p>
          <a:p>
            <a:pPr indent="-412750" lvl="0" marL="56515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5150" lvl="0" marL="56515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Начини за пренасяне на SQL Server база от данни: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Чрез архивиране и възстановяване 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Чрез откачане и закачане </a:t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99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Пренасяне чрез архивиране и възстановяване (1/5)</a:t>
            </a:r>
            <a:endParaRPr/>
          </a:p>
        </p:txBody>
      </p:sp>
      <p:sp>
        <p:nvSpPr>
          <p:cNvPr id="832" name="Google Shape;832;p99"/>
          <p:cNvSpPr txBox="1"/>
          <p:nvPr>
            <p:ph idx="1" type="body"/>
          </p:nvPr>
        </p:nvSpPr>
        <p:spPr>
          <a:xfrm>
            <a:off x="381000" y="1525587"/>
            <a:ext cx="8437562" cy="4964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От Enterprise Manager избираме базата данни и от контекстното меню избираме Backup Database</a:t>
            </a:r>
            <a:endParaRPr/>
          </a:p>
        </p:txBody>
      </p:sp>
      <p:pic>
        <p:nvPicPr>
          <p:cNvPr id="833" name="Google Shape;833;p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71612" y="2854325"/>
            <a:ext cx="5918200" cy="37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100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Пренасяне чрез архивиране и възстановяване (2/5)</a:t>
            </a:r>
            <a:endParaRPr/>
          </a:p>
        </p:txBody>
      </p:sp>
      <p:sp>
        <p:nvSpPr>
          <p:cNvPr id="839" name="Google Shape;839;p100"/>
          <p:cNvSpPr txBox="1"/>
          <p:nvPr>
            <p:ph idx="1" type="body"/>
          </p:nvPr>
        </p:nvSpPr>
        <p:spPr>
          <a:xfrm>
            <a:off x="381000" y="1643062"/>
            <a:ext cx="3868737" cy="4887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Даваме име на архива и задаваме пътя, където ще се създаде архивното копие</a:t>
            </a:r>
            <a:endParaRPr/>
          </a:p>
        </p:txBody>
      </p:sp>
      <p:pic>
        <p:nvPicPr>
          <p:cNvPr id="840" name="Google Shape;840;p1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60875" y="1479550"/>
            <a:ext cx="4365625" cy="5056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01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Пренасяне чрез архивиране и възстановяване (3/5)</a:t>
            </a:r>
            <a:endParaRPr/>
          </a:p>
        </p:txBody>
      </p:sp>
      <p:sp>
        <p:nvSpPr>
          <p:cNvPr id="846" name="Google Shape;846;p101"/>
          <p:cNvSpPr txBox="1"/>
          <p:nvPr>
            <p:ph idx="1" type="body"/>
          </p:nvPr>
        </p:nvSpPr>
        <p:spPr>
          <a:xfrm>
            <a:off x="381000" y="1557337"/>
            <a:ext cx="8377237" cy="511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На сървъра приемник избираме Restore Database от Enterprise Manager</a:t>
            </a:r>
            <a:endParaRPr/>
          </a:p>
        </p:txBody>
      </p:sp>
      <p:pic>
        <p:nvPicPr>
          <p:cNvPr id="847" name="Google Shape;847;p1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6637" y="2586037"/>
            <a:ext cx="7107237" cy="385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102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Пренасяне чрез архивиране и възстановяване (4/5)</a:t>
            </a:r>
            <a:endParaRPr/>
          </a:p>
        </p:txBody>
      </p:sp>
      <p:sp>
        <p:nvSpPr>
          <p:cNvPr id="853" name="Google Shape;853;p102"/>
          <p:cNvSpPr txBox="1"/>
          <p:nvPr>
            <p:ph idx="1" type="body"/>
          </p:nvPr>
        </p:nvSpPr>
        <p:spPr>
          <a:xfrm>
            <a:off x="381000" y="1743075"/>
            <a:ext cx="3602037" cy="4795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Задаваме името, под което ще се възстанови базата от данни</a:t>
            </a:r>
            <a:endParaRPr/>
          </a:p>
        </p:txBody>
      </p:sp>
      <p:pic>
        <p:nvPicPr>
          <p:cNvPr id="854" name="Google Shape;854;p1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87800" y="1573212"/>
            <a:ext cx="4765675" cy="4938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103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Пренасяне чрез архивиране и възстановяване (5/5)</a:t>
            </a:r>
            <a:endParaRPr/>
          </a:p>
        </p:txBody>
      </p:sp>
      <p:sp>
        <p:nvSpPr>
          <p:cNvPr id="860" name="Google Shape;860;p103"/>
          <p:cNvSpPr txBox="1"/>
          <p:nvPr>
            <p:ph idx="1" type="body"/>
          </p:nvPr>
        </p:nvSpPr>
        <p:spPr>
          <a:xfrm>
            <a:off x="381000" y="1719262"/>
            <a:ext cx="318452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Избираме архива, от който ще се  възстанови базата от данни</a:t>
            </a:r>
            <a:endParaRPr/>
          </a:p>
        </p:txBody>
      </p:sp>
      <p:pic>
        <p:nvPicPr>
          <p:cNvPr id="861" name="Google Shape;861;p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82937" y="1738312"/>
            <a:ext cx="5476875" cy="4729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104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Пренасяне чрез откачане и закачане (1/3)</a:t>
            </a:r>
            <a:endParaRPr/>
          </a:p>
        </p:txBody>
      </p:sp>
      <p:sp>
        <p:nvSpPr>
          <p:cNvPr id="867" name="Google Shape;867;p104"/>
          <p:cNvSpPr txBox="1"/>
          <p:nvPr>
            <p:ph idx="1" type="body"/>
          </p:nvPr>
        </p:nvSpPr>
        <p:spPr>
          <a:xfrm>
            <a:off x="381000" y="1493837"/>
            <a:ext cx="8423275" cy="511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В Enterprise Manager избираме базата от данни и от контекстното меню избираме Detach Database</a:t>
            </a:r>
            <a:endParaRPr/>
          </a:p>
        </p:txBody>
      </p:sp>
      <p:pic>
        <p:nvPicPr>
          <p:cNvPr id="868" name="Google Shape;868;p1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66950" y="2824162"/>
            <a:ext cx="4646612" cy="3783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105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Пренасяне чрез откачане и закачане (2/3)</a:t>
            </a:r>
            <a:endParaRPr/>
          </a:p>
        </p:txBody>
      </p:sp>
      <p:sp>
        <p:nvSpPr>
          <p:cNvPr id="874" name="Google Shape;874;p105"/>
          <p:cNvSpPr txBox="1"/>
          <p:nvPr/>
        </p:nvSpPr>
        <p:spPr>
          <a:xfrm>
            <a:off x="419100" y="1717675"/>
            <a:ext cx="7772400" cy="4675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Копираме файловете на базата от данни от сървъра-източник на сървъра-приемник.</a:t>
            </a:r>
            <a:endParaRPr/>
          </a:p>
          <a:p>
            <a:pPr indent="-565150" lvl="0" marL="565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5150" lvl="0" marL="56515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◆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Файлове на базата от данни:</a:t>
            </a: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&lt;име_на_база&gt;.mdf</a:t>
            </a:r>
            <a:endParaRPr/>
          </a:p>
          <a:p>
            <a:pPr indent="-460374" lvl="1" marL="102711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&lt;име_на_база_log&gt;.ldf</a:t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106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Пренасяне чрез откачане и закачане (3/3)</a:t>
            </a:r>
            <a:endParaRPr/>
          </a:p>
        </p:txBody>
      </p:sp>
      <p:sp>
        <p:nvSpPr>
          <p:cNvPr id="880" name="Google Shape;880;p106"/>
          <p:cNvSpPr txBox="1"/>
          <p:nvPr>
            <p:ph idx="1" type="body"/>
          </p:nvPr>
        </p:nvSpPr>
        <p:spPr>
          <a:xfrm>
            <a:off x="381000" y="1589087"/>
            <a:ext cx="7772400" cy="4918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Закачаме базата от данни на сървъра-приемник</a:t>
            </a:r>
            <a:endParaRPr/>
          </a:p>
        </p:txBody>
      </p:sp>
      <p:pic>
        <p:nvPicPr>
          <p:cNvPr id="881" name="Google Shape;881;p1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11275" y="2535237"/>
            <a:ext cx="6294437" cy="41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107"/>
          <p:cNvSpPr txBox="1"/>
          <p:nvPr>
            <p:ph type="title"/>
          </p:nvPr>
        </p:nvSpPr>
        <p:spPr>
          <a:xfrm>
            <a:off x="381000" y="228600"/>
            <a:ext cx="848042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ADO.NET – съдържание (1)</a:t>
            </a:r>
            <a:endParaRPr/>
          </a:p>
        </p:txBody>
      </p:sp>
      <p:sp>
        <p:nvSpPr>
          <p:cNvPr id="887" name="Google Shape;887;p107"/>
          <p:cNvSpPr txBox="1"/>
          <p:nvPr>
            <p:ph idx="1" type="body"/>
          </p:nvPr>
        </p:nvSpPr>
        <p:spPr>
          <a:xfrm>
            <a:off x="381000" y="1317625"/>
            <a:ext cx="8372475" cy="5213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6515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Модели за работа с данните</a:t>
            </a:r>
            <a:endParaRPr/>
          </a:p>
          <a:p>
            <a:pPr indent="-460374" lvl="1" marL="1027112" marR="0" rtl="0" algn="l">
              <a:lnSpc>
                <a:spcPct val="85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Свързан и несвързан</a:t>
            </a:r>
            <a:endParaRPr/>
          </a:p>
          <a:p>
            <a:pPr indent="-565150" lvl="0" marL="565150" marR="0" rtl="0" algn="l">
              <a:lnSpc>
                <a:spcPct val="85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Еволюция на приложенията</a:t>
            </a:r>
            <a:endParaRPr/>
          </a:p>
          <a:p>
            <a:pPr indent="-565150" lvl="0" marL="565150" marR="0" rtl="0" algn="l">
              <a:lnSpc>
                <a:spcPct val="85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Архитектура на ADO.NET</a:t>
            </a:r>
            <a:endParaRPr/>
          </a:p>
          <a:p>
            <a:pPr indent="-460374" lvl="1" marL="1027112" marR="0" rtl="0" algn="l">
              <a:lnSpc>
                <a:spcPct val="85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Providers</a:t>
            </a:r>
            <a:endParaRPr/>
          </a:p>
          <a:p>
            <a:pPr indent="-565150" lvl="0" marL="565150" marR="0" rtl="0" algn="l">
              <a:lnSpc>
                <a:spcPct val="85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Връзка с MS SQL Server</a:t>
            </a:r>
            <a:endParaRPr/>
          </a:p>
          <a:p>
            <a:pPr indent="-460374" lvl="1" marL="1027112" marR="0" rtl="0" algn="l">
              <a:lnSpc>
                <a:spcPct val="85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SqlConnection</a:t>
            </a:r>
            <a:endParaRPr/>
          </a:p>
          <a:p>
            <a:pPr indent="-565150" lvl="0" marL="565150" marR="0" rtl="0" algn="l">
              <a:lnSpc>
                <a:spcPct val="85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◆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Реализация на свързан модел</a:t>
            </a:r>
            <a:endParaRPr/>
          </a:p>
          <a:p>
            <a:pPr indent="-460374" lvl="1" marL="1027112" marR="0" rtl="0" algn="l">
              <a:lnSpc>
                <a:spcPct val="85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SqlCommand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SqlDataReader</a:t>
            </a:r>
            <a:endParaRPr/>
          </a:p>
          <a:p>
            <a:pPr indent="-460374" lvl="1" marL="1027112" marR="0" rtl="0" algn="l">
              <a:lnSpc>
                <a:spcPct val="85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Параметрични заявки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crosoft [2].NET Template">
  <a:themeElements>
    <a:clrScheme name="Microsoft [2].NET Template">
      <a:dk1>
        <a:srgbClr val="FFFFFF"/>
      </a:dk1>
      <a:lt1>
        <a:srgbClr val="336699"/>
      </a:lt1>
      <a:dk2>
        <a:srgbClr val="FFCC00"/>
      </a:dk2>
      <a:lt2>
        <a:srgbClr val="000000"/>
      </a:lt2>
      <a:accent1>
        <a:srgbClr val="F7A885"/>
      </a:accent1>
      <a:accent2>
        <a:srgbClr val="68D06D"/>
      </a:accent2>
      <a:accent3>
        <a:srgbClr val="336699"/>
      </a:accent3>
      <a:accent4>
        <a:srgbClr val="F7A885"/>
      </a:accent4>
      <a:accent5>
        <a:srgbClr val="68D06D"/>
      </a:accent5>
      <a:accent6>
        <a:srgbClr val="336699"/>
      </a:accent6>
      <a:hlink>
        <a:srgbClr val="9CC0E4"/>
      </a:hlink>
      <a:folHlink>
        <a:srgbClr val="67B3D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