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70" r:id="rId3"/>
    <p:sldId id="258" r:id="rId4"/>
    <p:sldId id="267" r:id="rId5"/>
    <p:sldId id="264" r:id="rId6"/>
    <p:sldId id="265" r:id="rId7"/>
    <p:sldId id="257" r:id="rId8"/>
    <p:sldId id="259" r:id="rId9"/>
    <p:sldId id="260" r:id="rId10"/>
    <p:sldId id="261" r:id="rId11"/>
    <p:sldId id="266" r:id="rId12"/>
    <p:sldId id="263" r:id="rId13"/>
    <p:sldId id="268"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D073F6A-A89C-4161-B9E7-CEB904C0454D}" type="datetimeFigureOut">
              <a:rPr lang="en-US" smtClean="0"/>
              <a:t>12/14/2017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16011DF-CE67-4361-A683-546BD22F3B8B}" type="slidenum">
              <a:rPr lang="en-US" smtClean="0"/>
              <a:t>‹#›</a:t>
            </a:fld>
            <a:endParaRPr lang="en-US"/>
          </a:p>
        </p:txBody>
      </p:sp>
    </p:spTree>
    <p:extLst>
      <p:ext uri="{BB962C8B-B14F-4D97-AF65-F5344CB8AC3E}">
        <p14:creationId xmlns:p14="http://schemas.microsoft.com/office/powerpoint/2010/main" val="135025823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073F6A-A89C-4161-B9E7-CEB904C0454D}" type="datetimeFigureOut">
              <a:rPr lang="en-US" smtClean="0"/>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6011DF-CE67-4361-A683-546BD22F3B8B}" type="slidenum">
              <a:rPr lang="en-US" smtClean="0"/>
              <a:t>‹#›</a:t>
            </a:fld>
            <a:endParaRPr lang="en-US"/>
          </a:p>
        </p:txBody>
      </p:sp>
    </p:spTree>
    <p:extLst>
      <p:ext uri="{BB962C8B-B14F-4D97-AF65-F5344CB8AC3E}">
        <p14:creationId xmlns:p14="http://schemas.microsoft.com/office/powerpoint/2010/main" val="3591417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073F6A-A89C-4161-B9E7-CEB904C0454D}" type="datetimeFigureOut">
              <a:rPr lang="en-US" smtClean="0"/>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6011DF-CE67-4361-A683-546BD22F3B8B}" type="slidenum">
              <a:rPr lang="en-US" smtClean="0"/>
              <a:t>‹#›</a:t>
            </a:fld>
            <a:endParaRPr lang="en-US"/>
          </a:p>
        </p:txBody>
      </p:sp>
    </p:spTree>
    <p:extLst>
      <p:ext uri="{BB962C8B-B14F-4D97-AF65-F5344CB8AC3E}">
        <p14:creationId xmlns:p14="http://schemas.microsoft.com/office/powerpoint/2010/main" val="2948864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073F6A-A89C-4161-B9E7-CEB904C0454D}" type="datetimeFigureOut">
              <a:rPr lang="en-US" smtClean="0"/>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6011DF-CE67-4361-A683-546BD22F3B8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61722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073F6A-A89C-4161-B9E7-CEB904C0454D}" type="datetimeFigureOut">
              <a:rPr lang="en-US" smtClean="0"/>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6011DF-CE67-4361-A683-546BD22F3B8B}" type="slidenum">
              <a:rPr lang="en-US" smtClean="0"/>
              <a:t>‹#›</a:t>
            </a:fld>
            <a:endParaRPr lang="en-US"/>
          </a:p>
        </p:txBody>
      </p:sp>
    </p:spTree>
    <p:extLst>
      <p:ext uri="{BB962C8B-B14F-4D97-AF65-F5344CB8AC3E}">
        <p14:creationId xmlns:p14="http://schemas.microsoft.com/office/powerpoint/2010/main" val="212198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D073F6A-A89C-4161-B9E7-CEB904C0454D}" type="datetimeFigureOut">
              <a:rPr lang="en-US" smtClean="0"/>
              <a:t>12/14/2017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6011DF-CE67-4361-A683-546BD22F3B8B}" type="slidenum">
              <a:rPr lang="en-US" smtClean="0"/>
              <a:t>‹#›</a:t>
            </a:fld>
            <a:endParaRPr lang="en-US"/>
          </a:p>
        </p:txBody>
      </p:sp>
    </p:spTree>
    <p:extLst>
      <p:ext uri="{BB962C8B-B14F-4D97-AF65-F5344CB8AC3E}">
        <p14:creationId xmlns:p14="http://schemas.microsoft.com/office/powerpoint/2010/main" val="2141601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D073F6A-A89C-4161-B9E7-CEB904C0454D}" type="datetimeFigureOut">
              <a:rPr lang="en-US" smtClean="0"/>
              <a:t>12/14/2017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6011DF-CE67-4361-A683-546BD22F3B8B}" type="slidenum">
              <a:rPr lang="en-US" smtClean="0"/>
              <a:t>‹#›</a:t>
            </a:fld>
            <a:endParaRPr lang="en-US"/>
          </a:p>
        </p:txBody>
      </p:sp>
    </p:spTree>
    <p:extLst>
      <p:ext uri="{BB962C8B-B14F-4D97-AF65-F5344CB8AC3E}">
        <p14:creationId xmlns:p14="http://schemas.microsoft.com/office/powerpoint/2010/main" val="435144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073F6A-A89C-4161-B9E7-CEB904C0454D}"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6011DF-CE67-4361-A683-546BD22F3B8B}" type="slidenum">
              <a:rPr lang="en-US" smtClean="0"/>
              <a:t>‹#›</a:t>
            </a:fld>
            <a:endParaRPr lang="en-US"/>
          </a:p>
        </p:txBody>
      </p:sp>
    </p:spTree>
    <p:extLst>
      <p:ext uri="{BB962C8B-B14F-4D97-AF65-F5344CB8AC3E}">
        <p14:creationId xmlns:p14="http://schemas.microsoft.com/office/powerpoint/2010/main" val="21913536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073F6A-A89C-4161-B9E7-CEB904C0454D}"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6011DF-CE67-4361-A683-546BD22F3B8B}" type="slidenum">
              <a:rPr lang="en-US" smtClean="0"/>
              <a:t>‹#›</a:t>
            </a:fld>
            <a:endParaRPr lang="en-US"/>
          </a:p>
        </p:txBody>
      </p:sp>
    </p:spTree>
    <p:extLst>
      <p:ext uri="{BB962C8B-B14F-4D97-AF65-F5344CB8AC3E}">
        <p14:creationId xmlns:p14="http://schemas.microsoft.com/office/powerpoint/2010/main" val="122462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073F6A-A89C-4161-B9E7-CEB904C0454D}"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6011DF-CE67-4361-A683-546BD22F3B8B}" type="slidenum">
              <a:rPr lang="en-US" smtClean="0"/>
              <a:t>‹#›</a:t>
            </a:fld>
            <a:endParaRPr lang="en-US"/>
          </a:p>
        </p:txBody>
      </p:sp>
    </p:spTree>
    <p:extLst>
      <p:ext uri="{BB962C8B-B14F-4D97-AF65-F5344CB8AC3E}">
        <p14:creationId xmlns:p14="http://schemas.microsoft.com/office/powerpoint/2010/main" val="2650578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073F6A-A89C-4161-B9E7-CEB904C0454D}"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6011DF-CE67-4361-A683-546BD22F3B8B}" type="slidenum">
              <a:rPr lang="en-US" smtClean="0"/>
              <a:t>‹#›</a:t>
            </a:fld>
            <a:endParaRPr lang="en-US"/>
          </a:p>
        </p:txBody>
      </p:sp>
    </p:spTree>
    <p:extLst>
      <p:ext uri="{BB962C8B-B14F-4D97-AF65-F5344CB8AC3E}">
        <p14:creationId xmlns:p14="http://schemas.microsoft.com/office/powerpoint/2010/main" val="2271193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073F6A-A89C-4161-B9E7-CEB904C0454D}" type="datetimeFigureOut">
              <a:rPr lang="en-US" smtClean="0"/>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6011DF-CE67-4361-A683-546BD22F3B8B}" type="slidenum">
              <a:rPr lang="en-US" smtClean="0"/>
              <a:t>‹#›</a:t>
            </a:fld>
            <a:endParaRPr lang="en-US"/>
          </a:p>
        </p:txBody>
      </p:sp>
    </p:spTree>
    <p:extLst>
      <p:ext uri="{BB962C8B-B14F-4D97-AF65-F5344CB8AC3E}">
        <p14:creationId xmlns:p14="http://schemas.microsoft.com/office/powerpoint/2010/main" val="3024690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073F6A-A89C-4161-B9E7-CEB904C0454D}" type="datetimeFigureOut">
              <a:rPr lang="en-US" smtClean="0"/>
              <a:t>12/14/2017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6011DF-CE67-4361-A683-546BD22F3B8B}" type="slidenum">
              <a:rPr lang="en-US" smtClean="0"/>
              <a:t>‹#›</a:t>
            </a:fld>
            <a:endParaRPr lang="en-US"/>
          </a:p>
        </p:txBody>
      </p:sp>
    </p:spTree>
    <p:extLst>
      <p:ext uri="{BB962C8B-B14F-4D97-AF65-F5344CB8AC3E}">
        <p14:creationId xmlns:p14="http://schemas.microsoft.com/office/powerpoint/2010/main" val="755344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073F6A-A89C-4161-B9E7-CEB904C0454D}" type="datetimeFigureOut">
              <a:rPr lang="en-US" smtClean="0"/>
              <a:t>12/14/2017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6011DF-CE67-4361-A683-546BD22F3B8B}" type="slidenum">
              <a:rPr lang="en-US" smtClean="0"/>
              <a:t>‹#›</a:t>
            </a:fld>
            <a:endParaRPr lang="en-US"/>
          </a:p>
        </p:txBody>
      </p:sp>
    </p:spTree>
    <p:extLst>
      <p:ext uri="{BB962C8B-B14F-4D97-AF65-F5344CB8AC3E}">
        <p14:creationId xmlns:p14="http://schemas.microsoft.com/office/powerpoint/2010/main" val="4213775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073F6A-A89C-4161-B9E7-CEB904C0454D}" type="datetimeFigureOut">
              <a:rPr lang="en-US" smtClean="0"/>
              <a:t>12/14/2017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6011DF-CE67-4361-A683-546BD22F3B8B}" type="slidenum">
              <a:rPr lang="en-US" smtClean="0"/>
              <a:t>‹#›</a:t>
            </a:fld>
            <a:endParaRPr lang="en-US"/>
          </a:p>
        </p:txBody>
      </p:sp>
    </p:spTree>
    <p:extLst>
      <p:ext uri="{BB962C8B-B14F-4D97-AF65-F5344CB8AC3E}">
        <p14:creationId xmlns:p14="http://schemas.microsoft.com/office/powerpoint/2010/main" val="376280724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073F6A-A89C-4161-B9E7-CEB904C0454D}" type="datetimeFigureOut">
              <a:rPr lang="en-US" smtClean="0"/>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6011DF-CE67-4361-A683-546BD22F3B8B}" type="slidenum">
              <a:rPr lang="en-US" smtClean="0"/>
              <a:t>‹#›</a:t>
            </a:fld>
            <a:endParaRPr lang="en-US"/>
          </a:p>
        </p:txBody>
      </p:sp>
    </p:spTree>
    <p:extLst>
      <p:ext uri="{BB962C8B-B14F-4D97-AF65-F5344CB8AC3E}">
        <p14:creationId xmlns:p14="http://schemas.microsoft.com/office/powerpoint/2010/main" val="119351090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073F6A-A89C-4161-B9E7-CEB904C0454D}" type="datetimeFigureOut">
              <a:rPr lang="en-US" smtClean="0"/>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6011DF-CE67-4361-A683-546BD22F3B8B}" type="slidenum">
              <a:rPr lang="en-US" smtClean="0"/>
              <a:t>‹#›</a:t>
            </a:fld>
            <a:endParaRPr lang="en-US"/>
          </a:p>
        </p:txBody>
      </p:sp>
    </p:spTree>
    <p:extLst>
      <p:ext uri="{BB962C8B-B14F-4D97-AF65-F5344CB8AC3E}">
        <p14:creationId xmlns:p14="http://schemas.microsoft.com/office/powerpoint/2010/main" val="1221458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D073F6A-A89C-4161-B9E7-CEB904C0454D}" type="datetimeFigureOut">
              <a:rPr lang="en-US" smtClean="0"/>
              <a:t>12/14/2017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16011DF-CE67-4361-A683-546BD22F3B8B}" type="slidenum">
              <a:rPr lang="en-US" smtClean="0"/>
              <a:t>‹#›</a:t>
            </a:fld>
            <a:endParaRPr lang="en-US"/>
          </a:p>
        </p:txBody>
      </p:sp>
    </p:spTree>
    <p:extLst>
      <p:ext uri="{BB962C8B-B14F-4D97-AF65-F5344CB8AC3E}">
        <p14:creationId xmlns:p14="http://schemas.microsoft.com/office/powerpoint/2010/main" val="2971589163"/>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31594-A78B-444C-80FF-025A0F0CF307}"/>
              </a:ext>
            </a:extLst>
          </p:cNvPr>
          <p:cNvSpPr>
            <a:spLocks noGrp="1"/>
          </p:cNvSpPr>
          <p:nvPr>
            <p:ph type="title"/>
          </p:nvPr>
        </p:nvSpPr>
        <p:spPr>
          <a:xfrm>
            <a:off x="6652728" y="5840963"/>
            <a:ext cx="5318448" cy="1322277"/>
          </a:xfrm>
        </p:spPr>
        <p:txBody>
          <a:bodyPr>
            <a:normAutofit/>
          </a:bodyPr>
          <a:lstStyle/>
          <a:p>
            <a:r>
              <a:rPr lang="en-US" sz="1400" i="1" dirty="0"/>
              <a:t>Surabhi </a:t>
            </a:r>
            <a:r>
              <a:rPr lang="en-US" sz="1400" i="1" dirty="0" err="1"/>
              <a:t>Patil</a:t>
            </a:r>
            <a:r>
              <a:rPr lang="en-US" sz="1400" i="1" dirty="0"/>
              <a:t>, 001251860, patil.sur@husky.neu.edu </a:t>
            </a:r>
            <a:r>
              <a:rPr lang="en-US" sz="1400" i="1" dirty="0" err="1"/>
              <a:t>Amitha_Murali</a:t>
            </a:r>
            <a:r>
              <a:rPr lang="en-US" sz="1400" i="1" dirty="0"/>
              <a:t>, 001643826, murali.a@husky.neu.edu </a:t>
            </a:r>
            <a:br>
              <a:rPr lang="en-US" sz="1400" i="1" dirty="0"/>
            </a:br>
            <a:r>
              <a:rPr lang="en-US" sz="1400" i="1" dirty="0"/>
              <a:t>Jyoti Sharma, 001643410, sharma.j@husky.neu.edu</a:t>
            </a:r>
            <a:br>
              <a:rPr lang="en-US" sz="1400" i="1" dirty="0"/>
            </a:br>
            <a:endParaRPr lang="en-US" sz="1400" dirty="0"/>
          </a:p>
        </p:txBody>
      </p:sp>
      <p:pic>
        <p:nvPicPr>
          <p:cNvPr id="6" name="Content Placeholder 5">
            <a:extLst>
              <a:ext uri="{FF2B5EF4-FFF2-40B4-BE49-F238E27FC236}">
                <a16:creationId xmlns:a16="http://schemas.microsoft.com/office/drawing/2014/main" id="{30CFA883-03B2-410E-BC2F-B4728BBF66A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09406" y="2310816"/>
            <a:ext cx="3804241" cy="2139886"/>
          </a:xfrm>
        </p:spPr>
      </p:pic>
      <p:pic>
        <p:nvPicPr>
          <p:cNvPr id="8" name="Content Placeholder 7">
            <a:extLst>
              <a:ext uri="{FF2B5EF4-FFF2-40B4-BE49-F238E27FC236}">
                <a16:creationId xmlns:a16="http://schemas.microsoft.com/office/drawing/2014/main" id="{2C019DFF-EEAF-41A8-9B85-9B5AFBA4863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462" y="2807493"/>
            <a:ext cx="4394415" cy="3033470"/>
          </a:xfrm>
        </p:spPr>
      </p:pic>
      <p:sp>
        <p:nvSpPr>
          <p:cNvPr id="9" name="Title 1">
            <a:extLst>
              <a:ext uri="{FF2B5EF4-FFF2-40B4-BE49-F238E27FC236}">
                <a16:creationId xmlns:a16="http://schemas.microsoft.com/office/drawing/2014/main" id="{60E1D5DA-AB18-4436-AAC9-A7B8EB3021DE}"/>
              </a:ext>
            </a:extLst>
          </p:cNvPr>
          <p:cNvSpPr txBox="1">
            <a:spLocks/>
          </p:cNvSpPr>
          <p:nvPr/>
        </p:nvSpPr>
        <p:spPr>
          <a:xfrm>
            <a:off x="867748" y="222914"/>
            <a:ext cx="11103428" cy="284583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3700" b="1" i="1" dirty="0">
                <a:latin typeface="Goudy Old Style" panose="02020502050305020303" pitchFamily="18" charset="0"/>
              </a:rPr>
              <a:t>Network Structure &amp; Cloud Computing  </a:t>
            </a:r>
          </a:p>
          <a:p>
            <a:r>
              <a:rPr lang="en-US" sz="4000" b="1" i="1" dirty="0">
                <a:latin typeface="Goudy Old Style" panose="02020502050305020303" pitchFamily="18" charset="0"/>
              </a:rPr>
              <a:t>			</a:t>
            </a:r>
            <a:r>
              <a:rPr lang="en-US" sz="2900" b="1" i="1" dirty="0">
                <a:latin typeface="Goudy Old Style" panose="02020502050305020303" pitchFamily="18" charset="0"/>
              </a:rPr>
              <a:t>Final Presentation</a:t>
            </a:r>
            <a:br>
              <a:rPr lang="en-US" sz="4000" i="1" dirty="0"/>
            </a:br>
            <a:endParaRPr lang="en-US" sz="4000" dirty="0"/>
          </a:p>
        </p:txBody>
      </p:sp>
    </p:spTree>
    <p:extLst>
      <p:ext uri="{BB962C8B-B14F-4D97-AF65-F5344CB8AC3E}">
        <p14:creationId xmlns:p14="http://schemas.microsoft.com/office/powerpoint/2010/main" val="3965425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B427BD-D8AC-4EDA-B543-B7E61FCC0B6C}"/>
              </a:ext>
            </a:extLst>
          </p:cNvPr>
          <p:cNvSpPr/>
          <p:nvPr/>
        </p:nvSpPr>
        <p:spPr>
          <a:xfrm>
            <a:off x="7476870" y="267869"/>
            <a:ext cx="3560590" cy="615553"/>
          </a:xfrm>
          <a:prstGeom prst="rect">
            <a:avLst/>
          </a:prstGeom>
        </p:spPr>
        <p:txBody>
          <a:bodyPr wrap="none">
            <a:spAutoFit/>
          </a:bodyPr>
          <a:lstStyle/>
          <a:p>
            <a:r>
              <a:rPr lang="en-US" sz="3400" b="1" i="1" dirty="0">
                <a:latin typeface="Goudy Old Style" panose="02020502050305020303" pitchFamily="18" charset="0"/>
              </a:rPr>
              <a:t>Billing and Pricing</a:t>
            </a:r>
          </a:p>
        </p:txBody>
      </p:sp>
      <p:pic>
        <p:nvPicPr>
          <p:cNvPr id="4" name="Picture 3">
            <a:extLst>
              <a:ext uri="{FF2B5EF4-FFF2-40B4-BE49-F238E27FC236}">
                <a16:creationId xmlns:a16="http://schemas.microsoft.com/office/drawing/2014/main" id="{CCBC0EBB-50EB-4A57-9664-69DB518CF8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71" y="234935"/>
            <a:ext cx="4021494" cy="4731672"/>
          </a:xfrm>
          <a:prstGeom prst="rect">
            <a:avLst/>
          </a:prstGeom>
        </p:spPr>
      </p:pic>
      <p:pic>
        <p:nvPicPr>
          <p:cNvPr id="6" name="Picture 5">
            <a:extLst>
              <a:ext uri="{FF2B5EF4-FFF2-40B4-BE49-F238E27FC236}">
                <a16:creationId xmlns:a16="http://schemas.microsoft.com/office/drawing/2014/main" id="{202D0E56-2C89-4281-91E2-8D97AB2524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0204" y="3676263"/>
            <a:ext cx="7180101" cy="2776148"/>
          </a:xfrm>
          <a:prstGeom prst="rect">
            <a:avLst/>
          </a:prstGeom>
        </p:spPr>
      </p:pic>
      <p:pic>
        <p:nvPicPr>
          <p:cNvPr id="13" name="Picture 12">
            <a:extLst>
              <a:ext uri="{FF2B5EF4-FFF2-40B4-BE49-F238E27FC236}">
                <a16:creationId xmlns:a16="http://schemas.microsoft.com/office/drawing/2014/main" id="{5261CDBB-A063-48FF-97CC-5B512F6055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8826" y="1309715"/>
            <a:ext cx="1799403" cy="1799403"/>
          </a:xfrm>
          <a:prstGeom prst="rect">
            <a:avLst/>
          </a:prstGeom>
        </p:spPr>
      </p:pic>
      <p:sp>
        <p:nvSpPr>
          <p:cNvPr id="3" name="Rectangle 2">
            <a:extLst>
              <a:ext uri="{FF2B5EF4-FFF2-40B4-BE49-F238E27FC236}">
                <a16:creationId xmlns:a16="http://schemas.microsoft.com/office/drawing/2014/main" id="{14063E0D-37B8-4BA7-8F59-107ACA8F6AC7}"/>
              </a:ext>
            </a:extLst>
          </p:cNvPr>
          <p:cNvSpPr/>
          <p:nvPr/>
        </p:nvSpPr>
        <p:spPr>
          <a:xfrm>
            <a:off x="4864967" y="1310978"/>
            <a:ext cx="4827673" cy="1938992"/>
          </a:xfrm>
          <a:prstGeom prst="rect">
            <a:avLst/>
          </a:prstGeom>
        </p:spPr>
        <p:txBody>
          <a:bodyPr wrap="square">
            <a:spAutoFit/>
          </a:bodyPr>
          <a:lstStyle/>
          <a:p>
            <a:pPr marL="285750" indent="-285750">
              <a:buFont typeface="Wingdings" panose="05000000000000000000" pitchFamily="2" charset="2"/>
              <a:buChar char="q"/>
            </a:pPr>
            <a:r>
              <a:rPr lang="en-US" sz="2400" dirty="0">
                <a:latin typeface="Goudy Old Style" panose="02020502050305020303" pitchFamily="18" charset="0"/>
              </a:rPr>
              <a:t>Per second Billing</a:t>
            </a:r>
          </a:p>
          <a:p>
            <a:pPr marL="285750" indent="-285750">
              <a:buFont typeface="Wingdings" panose="05000000000000000000" pitchFamily="2" charset="2"/>
              <a:buChar char="q"/>
            </a:pPr>
            <a:r>
              <a:rPr lang="en-US" sz="2400" dirty="0">
                <a:latin typeface="Goudy Old Style" panose="02020502050305020303" pitchFamily="18" charset="0"/>
              </a:rPr>
              <a:t>Committed use discounts vs Reserved Instances</a:t>
            </a:r>
          </a:p>
          <a:p>
            <a:pPr marL="285750" indent="-285750">
              <a:buFont typeface="Wingdings" panose="05000000000000000000" pitchFamily="2" charset="2"/>
              <a:buChar char="q"/>
            </a:pPr>
            <a:r>
              <a:rPr lang="en-US" sz="2400" dirty="0">
                <a:latin typeface="Goudy Old Style" panose="02020502050305020303" pitchFamily="18" charset="0"/>
              </a:rPr>
              <a:t>Sustained use discounts</a:t>
            </a:r>
          </a:p>
          <a:p>
            <a:pPr marL="285750" indent="-285750">
              <a:buFont typeface="Wingdings" panose="05000000000000000000" pitchFamily="2" charset="2"/>
              <a:buChar char="q"/>
            </a:pPr>
            <a:r>
              <a:rPr lang="en-US" sz="2400" dirty="0">
                <a:latin typeface="Goudy Old Style" panose="02020502050305020303" pitchFamily="18" charset="0"/>
              </a:rPr>
              <a:t>Free trials</a:t>
            </a:r>
          </a:p>
        </p:txBody>
      </p:sp>
    </p:spTree>
    <p:extLst>
      <p:ext uri="{BB962C8B-B14F-4D97-AF65-F5344CB8AC3E}">
        <p14:creationId xmlns:p14="http://schemas.microsoft.com/office/powerpoint/2010/main" val="384220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52F587-6C80-46DF-A159-D37A308943A4}"/>
              </a:ext>
            </a:extLst>
          </p:cNvPr>
          <p:cNvSpPr/>
          <p:nvPr/>
        </p:nvSpPr>
        <p:spPr>
          <a:xfrm>
            <a:off x="9442580" y="193224"/>
            <a:ext cx="3328624" cy="615553"/>
          </a:xfrm>
          <a:prstGeom prst="rect">
            <a:avLst/>
          </a:prstGeom>
        </p:spPr>
        <p:txBody>
          <a:bodyPr wrap="square">
            <a:spAutoFit/>
          </a:bodyPr>
          <a:lstStyle/>
          <a:p>
            <a:r>
              <a:rPr lang="en-US" sz="3400" b="1" i="1" dirty="0">
                <a:latin typeface="Goudy Old Style" panose="02020502050305020303" pitchFamily="18" charset="0"/>
              </a:rPr>
              <a:t>And…</a:t>
            </a:r>
          </a:p>
        </p:txBody>
      </p:sp>
      <p:sp>
        <p:nvSpPr>
          <p:cNvPr id="3" name="Rectangle 2">
            <a:extLst>
              <a:ext uri="{FF2B5EF4-FFF2-40B4-BE49-F238E27FC236}">
                <a16:creationId xmlns:a16="http://schemas.microsoft.com/office/drawing/2014/main" id="{DFDB25DD-6D17-4B24-B01D-8FA93C59AF3C}"/>
              </a:ext>
            </a:extLst>
          </p:cNvPr>
          <p:cNvSpPr/>
          <p:nvPr/>
        </p:nvSpPr>
        <p:spPr>
          <a:xfrm>
            <a:off x="396957" y="1425192"/>
            <a:ext cx="7832643" cy="4016484"/>
          </a:xfrm>
          <a:prstGeom prst="rect">
            <a:avLst/>
          </a:prstGeom>
        </p:spPr>
        <p:txBody>
          <a:bodyPr wrap="square">
            <a:spAutoFit/>
          </a:bodyPr>
          <a:lstStyle/>
          <a:p>
            <a:pPr lvl="1"/>
            <a:r>
              <a:rPr lang="en-US" sz="2800" dirty="0">
                <a:latin typeface="Goudy Old Style" panose="02020502050305020303" pitchFamily="18" charset="0"/>
              </a:rPr>
              <a:t>Hybrid Cloud Solutions:</a:t>
            </a:r>
          </a:p>
          <a:p>
            <a:pPr lvl="1"/>
            <a:endParaRPr lang="en-US" sz="2400" dirty="0">
              <a:latin typeface="Goudy Old Style" panose="02020502050305020303" pitchFamily="18" charset="0"/>
            </a:endParaRPr>
          </a:p>
          <a:p>
            <a:pPr marL="285750" indent="-285750">
              <a:buFont typeface="Wingdings" panose="05000000000000000000" pitchFamily="2" charset="2"/>
              <a:buChar char="q"/>
            </a:pPr>
            <a:r>
              <a:rPr lang="en-US" sz="2400" b="1" dirty="0"/>
              <a:t>Increase the speed</a:t>
            </a:r>
            <a:r>
              <a:rPr lang="en-US" sz="2400" dirty="0"/>
              <a:t> at which they're releasing products and features</a:t>
            </a:r>
          </a:p>
          <a:p>
            <a:pPr marL="285750" indent="-285750">
              <a:buFont typeface="Wingdings" panose="05000000000000000000" pitchFamily="2" charset="2"/>
              <a:buChar char="q"/>
            </a:pPr>
            <a:r>
              <a:rPr lang="en-US" sz="2400" b="1" dirty="0"/>
              <a:t>Scale</a:t>
            </a:r>
            <a:r>
              <a:rPr lang="en-US" sz="2400" dirty="0"/>
              <a:t> applications to meet customer demand</a:t>
            </a:r>
          </a:p>
          <a:p>
            <a:pPr marL="285750" indent="-285750">
              <a:buFont typeface="Wingdings" panose="05000000000000000000" pitchFamily="2" charset="2"/>
              <a:buChar char="q"/>
            </a:pPr>
            <a:r>
              <a:rPr lang="en-US" sz="2400" b="1" dirty="0"/>
              <a:t>Move applications</a:t>
            </a:r>
            <a:r>
              <a:rPr lang="en-US" sz="2400" dirty="0"/>
              <a:t> to the public cloud at their own pace</a:t>
            </a:r>
          </a:p>
          <a:p>
            <a:pPr marL="285750" indent="-285750">
              <a:buFont typeface="Wingdings" panose="05000000000000000000" pitchFamily="2" charset="2"/>
              <a:buChar char="q"/>
            </a:pPr>
            <a:r>
              <a:rPr lang="en-US" sz="2400" b="1" dirty="0"/>
              <a:t>Reduce time spent on infrastructure </a:t>
            </a:r>
            <a:r>
              <a:rPr lang="en-US" sz="2400" dirty="0"/>
              <a:t>and increase time spent on writing code</a:t>
            </a:r>
          </a:p>
          <a:p>
            <a:pPr marL="285750" indent="-285750">
              <a:buFont typeface="Wingdings" panose="05000000000000000000" pitchFamily="2" charset="2"/>
              <a:buChar char="q"/>
            </a:pPr>
            <a:r>
              <a:rPr lang="en-US" sz="2400" b="1" dirty="0"/>
              <a:t>Reduce cost</a:t>
            </a:r>
            <a:r>
              <a:rPr lang="en-US" sz="2400" dirty="0"/>
              <a:t> by improving resource utilization and compute efficiency</a:t>
            </a:r>
          </a:p>
          <a:p>
            <a:pPr lvl="1"/>
            <a:endParaRPr lang="en-US" sz="1100" dirty="0">
              <a:latin typeface="Goudy Old Style" panose="02020502050305020303" pitchFamily="18" charset="0"/>
            </a:endParaRPr>
          </a:p>
        </p:txBody>
      </p:sp>
      <p:pic>
        <p:nvPicPr>
          <p:cNvPr id="5" name="Picture 4">
            <a:extLst>
              <a:ext uri="{FF2B5EF4-FFF2-40B4-BE49-F238E27FC236}">
                <a16:creationId xmlns:a16="http://schemas.microsoft.com/office/drawing/2014/main" id="{3058D4F7-EEE4-469B-85A7-B09CDE79DD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7434" y="1053422"/>
            <a:ext cx="4124566" cy="2463282"/>
          </a:xfrm>
          <a:prstGeom prst="rect">
            <a:avLst/>
          </a:prstGeom>
        </p:spPr>
      </p:pic>
      <p:pic>
        <p:nvPicPr>
          <p:cNvPr id="1028" name="Picture 4" descr="https://cdn.dribbble.com/users/25275/screenshots/2752909/artboard_1_copy_5_copy_1x.jpg">
            <a:extLst>
              <a:ext uri="{FF2B5EF4-FFF2-40B4-BE49-F238E27FC236}">
                <a16:creationId xmlns:a16="http://schemas.microsoft.com/office/drawing/2014/main" id="{DBE4F772-0076-4C52-B508-E250BB3EDC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0938" y="3761349"/>
            <a:ext cx="2795954" cy="2096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090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7855628-C186-4C89-9809-37C8F7A315E1}"/>
              </a:ext>
            </a:extLst>
          </p:cNvPr>
          <p:cNvSpPr/>
          <p:nvPr/>
        </p:nvSpPr>
        <p:spPr>
          <a:xfrm>
            <a:off x="9274630" y="155902"/>
            <a:ext cx="1623838" cy="615553"/>
          </a:xfrm>
          <a:prstGeom prst="rect">
            <a:avLst/>
          </a:prstGeom>
        </p:spPr>
        <p:txBody>
          <a:bodyPr wrap="square">
            <a:spAutoFit/>
          </a:bodyPr>
          <a:lstStyle/>
          <a:p>
            <a:r>
              <a:rPr lang="en-US" sz="3400" b="1" i="1" dirty="0">
                <a:latin typeface="Goudy Old Style" panose="02020502050305020303" pitchFamily="18" charset="0"/>
              </a:rPr>
              <a:t>Verdict</a:t>
            </a:r>
          </a:p>
        </p:txBody>
      </p:sp>
      <p:sp>
        <p:nvSpPr>
          <p:cNvPr id="7" name="Rectangle 6">
            <a:extLst>
              <a:ext uri="{FF2B5EF4-FFF2-40B4-BE49-F238E27FC236}">
                <a16:creationId xmlns:a16="http://schemas.microsoft.com/office/drawing/2014/main" id="{99BF1D58-B7F2-4C91-808C-71F87F36B01B}"/>
              </a:ext>
            </a:extLst>
          </p:cNvPr>
          <p:cNvSpPr/>
          <p:nvPr/>
        </p:nvSpPr>
        <p:spPr>
          <a:xfrm>
            <a:off x="2146041" y="1825815"/>
            <a:ext cx="4674636" cy="3785652"/>
          </a:xfrm>
          <a:prstGeom prst="rect">
            <a:avLst/>
          </a:prstGeom>
        </p:spPr>
        <p:txBody>
          <a:bodyPr wrap="square">
            <a:spAutoFit/>
          </a:bodyPr>
          <a:lstStyle/>
          <a:p>
            <a:pPr marL="342900" indent="-342900">
              <a:buFont typeface="Wingdings" panose="05000000000000000000" pitchFamily="2" charset="2"/>
              <a:buChar char="q"/>
            </a:pPr>
            <a:r>
              <a:rPr lang="en-US" sz="2400" b="1" dirty="0">
                <a:latin typeface="Goudy Old Style" panose="02020502050305020303" pitchFamily="18" charset="0"/>
              </a:rPr>
              <a:t>Google Cloud wins on pricing</a:t>
            </a:r>
          </a:p>
          <a:p>
            <a:endParaRPr lang="en-US" sz="2400" b="1" dirty="0">
              <a:latin typeface="Goudy Old Style" panose="02020502050305020303" pitchFamily="18" charset="0"/>
            </a:endParaRPr>
          </a:p>
          <a:p>
            <a:pPr marL="342900" indent="-342900">
              <a:buFont typeface="Wingdings" panose="05000000000000000000" pitchFamily="2" charset="2"/>
              <a:buChar char="q"/>
            </a:pPr>
            <a:r>
              <a:rPr lang="en-US" sz="2400" b="1" dirty="0">
                <a:latin typeface="Goudy Old Style" panose="02020502050305020303" pitchFamily="18" charset="0"/>
              </a:rPr>
              <a:t>AWS wins on market share and offerings</a:t>
            </a:r>
          </a:p>
          <a:p>
            <a:endParaRPr lang="en-US" sz="2400" b="1" dirty="0">
              <a:latin typeface="Goudy Old Style" panose="02020502050305020303" pitchFamily="18" charset="0"/>
            </a:endParaRPr>
          </a:p>
          <a:p>
            <a:pPr marL="342900" indent="-342900">
              <a:buFont typeface="Wingdings" panose="05000000000000000000" pitchFamily="2" charset="2"/>
              <a:buChar char="q"/>
            </a:pPr>
            <a:r>
              <a:rPr lang="en-US" sz="2400" b="1" dirty="0">
                <a:latin typeface="Goudy Old Style" panose="02020502050305020303" pitchFamily="18" charset="0"/>
              </a:rPr>
              <a:t>Google Cloud wins on instance configuration</a:t>
            </a:r>
          </a:p>
          <a:p>
            <a:endParaRPr lang="en-US" sz="2400" b="1" dirty="0">
              <a:latin typeface="Goudy Old Style" panose="02020502050305020303" pitchFamily="18" charset="0"/>
            </a:endParaRPr>
          </a:p>
          <a:p>
            <a:pPr marL="342900" indent="-342900">
              <a:buFont typeface="Wingdings" panose="05000000000000000000" pitchFamily="2" charset="2"/>
              <a:buChar char="q"/>
            </a:pPr>
            <a:r>
              <a:rPr lang="en-US" sz="2400" b="1" dirty="0">
                <a:latin typeface="Goudy Old Style" panose="02020502050305020303" pitchFamily="18" charset="0"/>
              </a:rPr>
              <a:t>Google Cloud wins on the Big  Data and Analytics front.</a:t>
            </a:r>
          </a:p>
        </p:txBody>
      </p:sp>
      <p:pic>
        <p:nvPicPr>
          <p:cNvPr id="9" name="Picture 8">
            <a:extLst>
              <a:ext uri="{FF2B5EF4-FFF2-40B4-BE49-F238E27FC236}">
                <a16:creationId xmlns:a16="http://schemas.microsoft.com/office/drawing/2014/main" id="{16B63E7D-8890-478B-A263-E82C08837D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1376" y="1026367"/>
            <a:ext cx="4077478" cy="4077478"/>
          </a:xfrm>
          <a:prstGeom prst="rect">
            <a:avLst/>
          </a:prstGeom>
        </p:spPr>
      </p:pic>
    </p:spTree>
    <p:extLst>
      <p:ext uri="{BB962C8B-B14F-4D97-AF65-F5344CB8AC3E}">
        <p14:creationId xmlns:p14="http://schemas.microsoft.com/office/powerpoint/2010/main" val="831146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AFFFBE-0241-4677-B128-10D37F061C09}"/>
              </a:ext>
            </a:extLst>
          </p:cNvPr>
          <p:cNvSpPr/>
          <p:nvPr/>
        </p:nvSpPr>
        <p:spPr>
          <a:xfrm>
            <a:off x="962705" y="1491582"/>
            <a:ext cx="9395926" cy="3416320"/>
          </a:xfrm>
          <a:prstGeom prst="rect">
            <a:avLst/>
          </a:prstGeom>
        </p:spPr>
        <p:txBody>
          <a:bodyPr wrap="square">
            <a:spAutoFit/>
          </a:bodyPr>
          <a:lstStyle/>
          <a:p>
            <a:pPr marL="342900" indent="-342900" fontAlgn="base">
              <a:buFont typeface="Wingdings" panose="05000000000000000000" pitchFamily="2" charset="2"/>
              <a:buChar char="q"/>
            </a:pPr>
            <a:r>
              <a:rPr lang="en-US" sz="2400" dirty="0">
                <a:latin typeface="Goudy Old Style" panose="02020502050305020303" pitchFamily="18" charset="0"/>
              </a:rPr>
              <a:t>Better Pricing Than Competitors</a:t>
            </a:r>
          </a:p>
          <a:p>
            <a:pPr marL="342900" indent="-342900" fontAlgn="base">
              <a:buFont typeface="Wingdings" panose="05000000000000000000" pitchFamily="2" charset="2"/>
              <a:buChar char="q"/>
            </a:pPr>
            <a:endParaRPr lang="en-US" sz="2400" dirty="0">
              <a:latin typeface="Goudy Old Style" panose="02020502050305020303" pitchFamily="18" charset="0"/>
            </a:endParaRPr>
          </a:p>
          <a:p>
            <a:pPr marL="342900" indent="-342900" fontAlgn="base">
              <a:buFont typeface="Wingdings" panose="05000000000000000000" pitchFamily="2" charset="2"/>
              <a:buChar char="q"/>
            </a:pPr>
            <a:r>
              <a:rPr lang="en-US" sz="2400" dirty="0">
                <a:latin typeface="Goudy Old Style" panose="02020502050305020303" pitchFamily="18" charset="0"/>
              </a:rPr>
              <a:t>Private Global Fiber Network</a:t>
            </a:r>
          </a:p>
          <a:p>
            <a:pPr marL="342900" indent="-342900" fontAlgn="base">
              <a:buFont typeface="Wingdings" panose="05000000000000000000" pitchFamily="2" charset="2"/>
              <a:buChar char="q"/>
            </a:pPr>
            <a:endParaRPr lang="en-US" sz="2400" dirty="0">
              <a:latin typeface="Goudy Old Style" panose="02020502050305020303" pitchFamily="18" charset="0"/>
            </a:endParaRPr>
          </a:p>
          <a:p>
            <a:pPr marL="342900" indent="-342900" fontAlgn="base">
              <a:buFont typeface="Wingdings" panose="05000000000000000000" pitchFamily="2" charset="2"/>
              <a:buChar char="q"/>
            </a:pPr>
            <a:r>
              <a:rPr lang="en-US" sz="2400" dirty="0">
                <a:latin typeface="Goudy Old Style" panose="02020502050305020303" pitchFamily="18" charset="0"/>
              </a:rPr>
              <a:t>Live Migration of Virtual Machines</a:t>
            </a:r>
          </a:p>
          <a:p>
            <a:pPr fontAlgn="base"/>
            <a:endParaRPr lang="en-US" sz="2400" dirty="0">
              <a:latin typeface="Goudy Old Style" panose="02020502050305020303" pitchFamily="18" charset="0"/>
            </a:endParaRPr>
          </a:p>
          <a:p>
            <a:pPr marL="342900" indent="-342900" fontAlgn="base">
              <a:buFont typeface="Wingdings" panose="05000000000000000000" pitchFamily="2" charset="2"/>
              <a:buChar char="q"/>
            </a:pPr>
            <a:r>
              <a:rPr lang="en-US" sz="2400" dirty="0">
                <a:latin typeface="Goudy Old Style" panose="02020502050305020303" pitchFamily="18" charset="0"/>
              </a:rPr>
              <a:t>State of the Art Security</a:t>
            </a:r>
          </a:p>
          <a:p>
            <a:pPr marL="342900" indent="-342900" fontAlgn="base">
              <a:buFont typeface="Wingdings" panose="05000000000000000000" pitchFamily="2" charset="2"/>
              <a:buChar char="q"/>
            </a:pPr>
            <a:endParaRPr lang="en-US" sz="2400" dirty="0">
              <a:latin typeface="Goudy Old Style" panose="02020502050305020303" pitchFamily="18" charset="0"/>
            </a:endParaRPr>
          </a:p>
          <a:p>
            <a:pPr marL="342900" indent="-342900" fontAlgn="base">
              <a:buFont typeface="Wingdings" panose="05000000000000000000" pitchFamily="2" charset="2"/>
              <a:buChar char="q"/>
            </a:pPr>
            <a:r>
              <a:rPr lang="en-US" sz="2400" dirty="0">
                <a:latin typeface="Goudy Old Style" panose="02020502050305020303" pitchFamily="18" charset="0"/>
              </a:rPr>
              <a:t>Redundant Backups</a:t>
            </a:r>
            <a:endParaRPr lang="en-US" sz="2400" b="0" i="0" dirty="0">
              <a:effectLst/>
              <a:latin typeface="Goudy Old Style" panose="02020502050305020303" pitchFamily="18" charset="0"/>
            </a:endParaRPr>
          </a:p>
        </p:txBody>
      </p:sp>
      <p:pic>
        <p:nvPicPr>
          <p:cNvPr id="3" name="Picture 2">
            <a:extLst>
              <a:ext uri="{FF2B5EF4-FFF2-40B4-BE49-F238E27FC236}">
                <a16:creationId xmlns:a16="http://schemas.microsoft.com/office/drawing/2014/main" id="{CAB42DC2-A9F8-4F1A-A8C3-1E69E47F66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6906" y="1569087"/>
            <a:ext cx="5262465" cy="3338815"/>
          </a:xfrm>
          <a:prstGeom prst="rect">
            <a:avLst/>
          </a:prstGeom>
        </p:spPr>
      </p:pic>
    </p:spTree>
    <p:extLst>
      <p:ext uri="{BB962C8B-B14F-4D97-AF65-F5344CB8AC3E}">
        <p14:creationId xmlns:p14="http://schemas.microsoft.com/office/powerpoint/2010/main" val="2571089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lh5.googleusercontent.com/-fz5drj1DDk0/UYEmwgeZulI/AAAAAAAAAEU/CXqcI2qBbew/w800-h800/Big-Thank-You.jpg">
            <a:extLst>
              <a:ext uri="{FF2B5EF4-FFF2-40B4-BE49-F238E27FC236}">
                <a16:creationId xmlns:a16="http://schemas.microsoft.com/office/drawing/2014/main" id="{762FF96A-1661-4172-86A9-8ACC92605D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3870" y="1085851"/>
            <a:ext cx="4725279" cy="4725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2331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content.fzty2-1.fna.fbcdn.net/v/t34.0-12/25105515_1744115272274117_945747494_n.png?oh=0fe1d0b760034759ebde1b172dee5325&amp;oe=5A3539C4">
            <a:extLst>
              <a:ext uri="{FF2B5EF4-FFF2-40B4-BE49-F238E27FC236}">
                <a16:creationId xmlns:a16="http://schemas.microsoft.com/office/drawing/2014/main" id="{89A78853-47A8-4F8F-8B83-EC70768798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8623" y="1761683"/>
            <a:ext cx="7057344" cy="461018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0A0EEBD-C795-48E0-B8FD-01211B16C88F}"/>
              </a:ext>
            </a:extLst>
          </p:cNvPr>
          <p:cNvSpPr/>
          <p:nvPr/>
        </p:nvSpPr>
        <p:spPr>
          <a:xfrm>
            <a:off x="8155143" y="205712"/>
            <a:ext cx="3018519" cy="646331"/>
          </a:xfrm>
          <a:prstGeom prst="rect">
            <a:avLst/>
          </a:prstGeom>
        </p:spPr>
        <p:txBody>
          <a:bodyPr wrap="none">
            <a:spAutoFit/>
          </a:bodyPr>
          <a:lstStyle/>
          <a:p>
            <a:r>
              <a:rPr lang="en-US" sz="3400" b="1" i="1" dirty="0">
                <a:latin typeface="Goudy Old Style" panose="02020502050305020303" pitchFamily="18" charset="0"/>
              </a:rPr>
              <a:t>Survey</a:t>
            </a:r>
            <a:r>
              <a:rPr lang="en-US" sz="3600" b="1" i="1" dirty="0">
                <a:latin typeface="Goudy Old Style" panose="02020502050305020303" pitchFamily="18" charset="0"/>
              </a:rPr>
              <a:t> Analysis</a:t>
            </a:r>
          </a:p>
        </p:txBody>
      </p:sp>
    </p:spTree>
    <p:extLst>
      <p:ext uri="{BB962C8B-B14F-4D97-AF65-F5344CB8AC3E}">
        <p14:creationId xmlns:p14="http://schemas.microsoft.com/office/powerpoint/2010/main" val="2272237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5CE6D2-801D-467D-A3A6-93A7FD97666C}"/>
              </a:ext>
            </a:extLst>
          </p:cNvPr>
          <p:cNvSpPr/>
          <p:nvPr/>
        </p:nvSpPr>
        <p:spPr>
          <a:xfrm>
            <a:off x="8107440" y="244471"/>
            <a:ext cx="4882610" cy="615553"/>
          </a:xfrm>
          <a:prstGeom prst="rect">
            <a:avLst/>
          </a:prstGeom>
        </p:spPr>
        <p:txBody>
          <a:bodyPr wrap="square">
            <a:spAutoFit/>
          </a:bodyPr>
          <a:lstStyle/>
          <a:p>
            <a:r>
              <a:rPr lang="en-US" sz="3400" b="1" i="1" dirty="0">
                <a:latin typeface="Goudy Old Style" panose="02020502050305020303" pitchFamily="18" charset="0"/>
              </a:rPr>
              <a:t>The Cloud Wars</a:t>
            </a:r>
          </a:p>
        </p:txBody>
      </p:sp>
      <p:pic>
        <p:nvPicPr>
          <p:cNvPr id="4" name="Picture 3">
            <a:extLst>
              <a:ext uri="{FF2B5EF4-FFF2-40B4-BE49-F238E27FC236}">
                <a16:creationId xmlns:a16="http://schemas.microsoft.com/office/drawing/2014/main" id="{23A0F065-BC0A-4EF3-AAA9-F502574B9F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008" y="1884784"/>
            <a:ext cx="6175845" cy="4056035"/>
          </a:xfrm>
          <a:prstGeom prst="rect">
            <a:avLst/>
          </a:prstGeom>
        </p:spPr>
      </p:pic>
      <p:sp>
        <p:nvSpPr>
          <p:cNvPr id="5" name="Rectangle 4">
            <a:extLst>
              <a:ext uri="{FF2B5EF4-FFF2-40B4-BE49-F238E27FC236}">
                <a16:creationId xmlns:a16="http://schemas.microsoft.com/office/drawing/2014/main" id="{F5792224-3E01-4E8C-AE18-8672611EF8DF}"/>
              </a:ext>
            </a:extLst>
          </p:cNvPr>
          <p:cNvSpPr/>
          <p:nvPr/>
        </p:nvSpPr>
        <p:spPr>
          <a:xfrm>
            <a:off x="7892039" y="1884784"/>
            <a:ext cx="3822237" cy="3416320"/>
          </a:xfrm>
          <a:prstGeom prst="rect">
            <a:avLst/>
          </a:prstGeom>
        </p:spPr>
        <p:txBody>
          <a:bodyPr wrap="square">
            <a:spAutoFit/>
          </a:bodyPr>
          <a:lstStyle/>
          <a:p>
            <a:endParaRPr lang="en-US" b="1" i="1" dirty="0">
              <a:latin typeface="Goudy Old Style" panose="02020502050305020303" pitchFamily="18" charset="0"/>
            </a:endParaRPr>
          </a:p>
          <a:p>
            <a:pPr marL="342900" indent="-342900">
              <a:buFont typeface="Wingdings" panose="05000000000000000000" pitchFamily="2" charset="2"/>
              <a:buChar char="q"/>
            </a:pPr>
            <a:r>
              <a:rPr lang="en-US" b="1" i="1" dirty="0">
                <a:latin typeface="Goudy Old Style" panose="02020502050305020303" pitchFamily="18" charset="0"/>
              </a:rPr>
              <a:t>Compute &amp; Network</a:t>
            </a:r>
          </a:p>
          <a:p>
            <a:endParaRPr lang="en-US" b="1" i="1" dirty="0">
              <a:latin typeface="Goudy Old Style" panose="02020502050305020303" pitchFamily="18" charset="0"/>
            </a:endParaRPr>
          </a:p>
          <a:p>
            <a:pPr marL="342900" indent="-342900">
              <a:buFont typeface="Wingdings" panose="05000000000000000000" pitchFamily="2" charset="2"/>
              <a:buChar char="q"/>
            </a:pPr>
            <a:r>
              <a:rPr lang="en-US" b="1" i="1" dirty="0">
                <a:latin typeface="Goudy Old Style" panose="02020502050305020303" pitchFamily="18" charset="0"/>
              </a:rPr>
              <a:t>Cloud Security</a:t>
            </a:r>
          </a:p>
          <a:p>
            <a:endParaRPr lang="en-US" b="1" i="1" dirty="0">
              <a:latin typeface="Goudy Old Style" panose="02020502050305020303" pitchFamily="18" charset="0"/>
            </a:endParaRPr>
          </a:p>
          <a:p>
            <a:pPr marL="342900" indent="-342900">
              <a:buFont typeface="Wingdings" panose="05000000000000000000" pitchFamily="2" charset="2"/>
              <a:buChar char="q"/>
            </a:pPr>
            <a:r>
              <a:rPr lang="en-US" b="1" i="1" dirty="0">
                <a:latin typeface="Goudy Old Style" panose="02020502050305020303" pitchFamily="18" charset="0"/>
              </a:rPr>
              <a:t>Storage &amp; Database</a:t>
            </a:r>
          </a:p>
          <a:p>
            <a:pPr marL="342900" indent="-342900">
              <a:buFont typeface="Wingdings" panose="05000000000000000000" pitchFamily="2" charset="2"/>
              <a:buChar char="q"/>
            </a:pPr>
            <a:endParaRPr lang="en-US" b="1" i="1" dirty="0">
              <a:latin typeface="Goudy Old Style" panose="02020502050305020303" pitchFamily="18" charset="0"/>
            </a:endParaRPr>
          </a:p>
          <a:p>
            <a:pPr marL="342900" indent="-342900">
              <a:buFont typeface="Wingdings" panose="05000000000000000000" pitchFamily="2" charset="2"/>
              <a:buChar char="q"/>
            </a:pPr>
            <a:r>
              <a:rPr lang="en-US" b="1" i="1" dirty="0">
                <a:latin typeface="Goudy Old Style" panose="02020502050305020303" pitchFamily="18" charset="0"/>
              </a:rPr>
              <a:t>Developer &amp; Management Tools</a:t>
            </a:r>
          </a:p>
          <a:p>
            <a:pPr marL="342900" indent="-342900">
              <a:buFont typeface="Wingdings" panose="05000000000000000000" pitchFamily="2" charset="2"/>
              <a:buChar char="q"/>
            </a:pPr>
            <a:endParaRPr lang="en-US" b="1" i="1" dirty="0">
              <a:latin typeface="Goudy Old Style" panose="02020502050305020303" pitchFamily="18" charset="0"/>
            </a:endParaRPr>
          </a:p>
          <a:p>
            <a:pPr marL="342900" indent="-342900">
              <a:buFont typeface="Wingdings" panose="05000000000000000000" pitchFamily="2" charset="2"/>
              <a:buChar char="q"/>
            </a:pPr>
            <a:r>
              <a:rPr lang="en-US" b="1" i="1" dirty="0">
                <a:latin typeface="Goudy Old Style" panose="02020502050305020303" pitchFamily="18" charset="0"/>
              </a:rPr>
              <a:t>Billing &amp; Pricing</a:t>
            </a:r>
          </a:p>
          <a:p>
            <a:endParaRPr lang="en-US" b="1" i="1" dirty="0">
              <a:latin typeface="Goudy Old Style" panose="02020502050305020303" pitchFamily="18" charset="0"/>
            </a:endParaRPr>
          </a:p>
          <a:p>
            <a:pPr marL="342900" indent="-342900">
              <a:buFont typeface="Wingdings" panose="05000000000000000000" pitchFamily="2" charset="2"/>
              <a:buChar char="q"/>
            </a:pPr>
            <a:r>
              <a:rPr lang="en-US" b="1" i="1" dirty="0">
                <a:latin typeface="Goudy Old Style" panose="02020502050305020303" pitchFamily="18" charset="0"/>
              </a:rPr>
              <a:t>The Verdict</a:t>
            </a:r>
          </a:p>
        </p:txBody>
      </p:sp>
    </p:spTree>
    <p:extLst>
      <p:ext uri="{BB962C8B-B14F-4D97-AF65-F5344CB8AC3E}">
        <p14:creationId xmlns:p14="http://schemas.microsoft.com/office/powerpoint/2010/main" val="2970214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5DA872-42F5-4058-AA8B-9D1BAFA6257F}"/>
              </a:ext>
            </a:extLst>
          </p:cNvPr>
          <p:cNvPicPr>
            <a:picLocks noChangeAspect="1"/>
          </p:cNvPicPr>
          <p:nvPr/>
        </p:nvPicPr>
        <p:blipFill>
          <a:blip r:embed="rId2"/>
          <a:stretch>
            <a:fillRect/>
          </a:stretch>
        </p:blipFill>
        <p:spPr>
          <a:xfrm>
            <a:off x="1548882" y="836769"/>
            <a:ext cx="6167534" cy="5644530"/>
          </a:xfrm>
          <a:prstGeom prst="rect">
            <a:avLst/>
          </a:prstGeom>
        </p:spPr>
      </p:pic>
      <p:sp>
        <p:nvSpPr>
          <p:cNvPr id="4" name="Rectangle 3">
            <a:extLst>
              <a:ext uri="{FF2B5EF4-FFF2-40B4-BE49-F238E27FC236}">
                <a16:creationId xmlns:a16="http://schemas.microsoft.com/office/drawing/2014/main" id="{0FD91CE7-629A-43A0-B8EE-44D503C1D0A4}"/>
              </a:ext>
            </a:extLst>
          </p:cNvPr>
          <p:cNvSpPr/>
          <p:nvPr/>
        </p:nvSpPr>
        <p:spPr>
          <a:xfrm>
            <a:off x="7875036" y="221216"/>
            <a:ext cx="4966097" cy="615553"/>
          </a:xfrm>
          <a:prstGeom prst="rect">
            <a:avLst/>
          </a:prstGeom>
        </p:spPr>
        <p:txBody>
          <a:bodyPr wrap="square">
            <a:spAutoFit/>
          </a:bodyPr>
          <a:lstStyle/>
          <a:p>
            <a:r>
              <a:rPr lang="en-US" sz="3400" b="1" i="1" dirty="0">
                <a:latin typeface="Goudy Old Style" panose="02020502050305020303" pitchFamily="18" charset="0"/>
              </a:rPr>
              <a:t>Services Mapping</a:t>
            </a:r>
          </a:p>
        </p:txBody>
      </p:sp>
      <p:pic>
        <p:nvPicPr>
          <p:cNvPr id="9" name="Picture 8">
            <a:extLst>
              <a:ext uri="{FF2B5EF4-FFF2-40B4-BE49-F238E27FC236}">
                <a16:creationId xmlns:a16="http://schemas.microsoft.com/office/drawing/2014/main" id="{A77539E5-BD2B-41BA-9033-1E43023905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9423" y="1698170"/>
            <a:ext cx="3836437" cy="3836437"/>
          </a:xfrm>
          <a:prstGeom prst="rect">
            <a:avLst/>
          </a:prstGeom>
        </p:spPr>
      </p:pic>
    </p:spTree>
    <p:extLst>
      <p:ext uri="{BB962C8B-B14F-4D97-AF65-F5344CB8AC3E}">
        <p14:creationId xmlns:p14="http://schemas.microsoft.com/office/powerpoint/2010/main" val="2863523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05C2AF-C124-4144-927C-715FFB5BB5D2}"/>
              </a:ext>
            </a:extLst>
          </p:cNvPr>
          <p:cNvSpPr/>
          <p:nvPr/>
        </p:nvSpPr>
        <p:spPr>
          <a:xfrm>
            <a:off x="6382138" y="261255"/>
            <a:ext cx="4758611" cy="615553"/>
          </a:xfrm>
          <a:prstGeom prst="rect">
            <a:avLst/>
          </a:prstGeom>
        </p:spPr>
        <p:txBody>
          <a:bodyPr wrap="square">
            <a:spAutoFit/>
          </a:bodyPr>
          <a:lstStyle/>
          <a:p>
            <a:r>
              <a:rPr lang="en-US" sz="3400" b="1" i="1" dirty="0">
                <a:latin typeface="Goudy Old Style" panose="02020502050305020303" pitchFamily="18" charset="0"/>
              </a:rPr>
              <a:t>Computing</a:t>
            </a:r>
            <a:r>
              <a:rPr lang="en-US" sz="1600" b="1" i="1" dirty="0">
                <a:latin typeface="Goudy Old Style" panose="02020502050305020303" pitchFamily="18" charset="0"/>
              </a:rPr>
              <a:t> </a:t>
            </a:r>
            <a:r>
              <a:rPr lang="en-US" sz="3400" b="1" i="1" dirty="0">
                <a:latin typeface="Goudy Old Style" panose="02020502050305020303" pitchFamily="18" charset="0"/>
              </a:rPr>
              <a:t>&amp; Network</a:t>
            </a:r>
          </a:p>
        </p:txBody>
      </p:sp>
      <p:sp>
        <p:nvSpPr>
          <p:cNvPr id="3" name="Rectangle 2">
            <a:extLst>
              <a:ext uri="{FF2B5EF4-FFF2-40B4-BE49-F238E27FC236}">
                <a16:creationId xmlns:a16="http://schemas.microsoft.com/office/drawing/2014/main" id="{53CAF121-D0BC-4661-9D8D-4D2C55C97B30}"/>
              </a:ext>
            </a:extLst>
          </p:cNvPr>
          <p:cNvSpPr/>
          <p:nvPr/>
        </p:nvSpPr>
        <p:spPr>
          <a:xfrm>
            <a:off x="995386" y="2061681"/>
            <a:ext cx="8602826" cy="3303037"/>
          </a:xfrm>
          <a:prstGeom prst="rect">
            <a:avLst/>
          </a:prstGeom>
        </p:spPr>
        <p:txBody>
          <a:bodyPr wrap="square">
            <a:spAutoFit/>
          </a:bodyPr>
          <a:lstStyle/>
          <a:p>
            <a:pPr marL="285750" indent="-285750">
              <a:buFont typeface="Wingdings" panose="05000000000000000000" pitchFamily="2" charset="2"/>
              <a:buChar char="q"/>
            </a:pPr>
            <a:r>
              <a:rPr lang="en-US" sz="2400" dirty="0">
                <a:latin typeface="Goudy Old Style" panose="02020502050305020303" pitchFamily="18" charset="0"/>
              </a:rPr>
              <a:t>Option to define your own customized machine on Google Cloud</a:t>
            </a:r>
          </a:p>
          <a:p>
            <a:pPr marL="285750" indent="-285750">
              <a:buFont typeface="Wingdings" panose="05000000000000000000" pitchFamily="2" charset="2"/>
              <a:buChar char="q"/>
            </a:pPr>
            <a:r>
              <a:rPr lang="en-US" sz="2400" dirty="0">
                <a:latin typeface="Goudy Old Style" panose="02020502050305020303" pitchFamily="18" charset="0"/>
              </a:rPr>
              <a:t>Google supports live migration  of virtual machines</a:t>
            </a:r>
          </a:p>
          <a:p>
            <a:pPr marL="285750" indent="-285750">
              <a:buFont typeface="Wingdings" panose="05000000000000000000" pitchFamily="2" charset="2"/>
              <a:buChar char="q"/>
            </a:pPr>
            <a:r>
              <a:rPr lang="en-US" sz="2400" dirty="0">
                <a:latin typeface="Goudy Old Style" panose="02020502050305020303" pitchFamily="18" charset="0"/>
              </a:rPr>
              <a:t>Google supports serial console login</a:t>
            </a:r>
          </a:p>
          <a:p>
            <a:pPr marL="285750" indent="-285750">
              <a:buFont typeface="Wingdings" panose="05000000000000000000" pitchFamily="2" charset="2"/>
              <a:buChar char="q"/>
            </a:pPr>
            <a:endParaRPr lang="en-US" sz="2400" dirty="0">
              <a:latin typeface="Goudy Old Style" panose="02020502050305020303" pitchFamily="18" charset="0"/>
            </a:endParaRPr>
          </a:p>
          <a:p>
            <a:pPr marL="285750" indent="-285750">
              <a:buFont typeface="Wingdings" panose="05000000000000000000" pitchFamily="2" charset="2"/>
              <a:buChar char="q"/>
            </a:pPr>
            <a:r>
              <a:rPr lang="en-US" sz="2400" dirty="0">
                <a:latin typeface="Goudy Old Style" panose="02020502050305020303" pitchFamily="18" charset="0"/>
              </a:rPr>
              <a:t>No IP on Load balancer in Amazon, while Google has static IP</a:t>
            </a:r>
          </a:p>
          <a:p>
            <a:pPr marL="285750" indent="-285750">
              <a:buFont typeface="Wingdings" panose="05000000000000000000" pitchFamily="2" charset="2"/>
              <a:buChar char="q"/>
            </a:pPr>
            <a:r>
              <a:rPr lang="en-US" sz="2400" dirty="0">
                <a:latin typeface="Goudy Old Style" panose="02020502050305020303" pitchFamily="18" charset="0"/>
              </a:rPr>
              <a:t>No outgoing firewall rules in google firewall </a:t>
            </a:r>
          </a:p>
          <a:p>
            <a:pPr marL="285750" indent="-285750">
              <a:buFont typeface="Wingdings" panose="05000000000000000000" pitchFamily="2" charset="2"/>
              <a:buChar char="q"/>
            </a:pPr>
            <a:r>
              <a:rPr lang="en-US" sz="2400" dirty="0">
                <a:latin typeface="Goudy Old Style" panose="02020502050305020303" pitchFamily="18" charset="0"/>
              </a:rPr>
              <a:t>Google subnets can span multiple regions</a:t>
            </a:r>
          </a:p>
          <a:p>
            <a:endParaRPr lang="en-US" dirty="0"/>
          </a:p>
          <a:p>
            <a:endParaRPr lang="en-US" dirty="0"/>
          </a:p>
        </p:txBody>
      </p:sp>
      <p:pic>
        <p:nvPicPr>
          <p:cNvPr id="9" name="Picture 8">
            <a:extLst>
              <a:ext uri="{FF2B5EF4-FFF2-40B4-BE49-F238E27FC236}">
                <a16:creationId xmlns:a16="http://schemas.microsoft.com/office/drawing/2014/main" id="{DC9A79AB-3373-420A-9E81-1770FED86415}"/>
              </a:ext>
            </a:extLst>
          </p:cNvPr>
          <p:cNvPicPr>
            <a:picLocks noChangeAspect="1"/>
          </p:cNvPicPr>
          <p:nvPr/>
        </p:nvPicPr>
        <p:blipFill>
          <a:blip r:embed="rId2"/>
          <a:stretch>
            <a:fillRect/>
          </a:stretch>
        </p:blipFill>
        <p:spPr>
          <a:xfrm>
            <a:off x="10599644" y="1581522"/>
            <a:ext cx="696808" cy="809625"/>
          </a:xfrm>
          <a:prstGeom prst="rect">
            <a:avLst/>
          </a:prstGeom>
        </p:spPr>
      </p:pic>
      <p:pic>
        <p:nvPicPr>
          <p:cNvPr id="11" name="Picture 10">
            <a:extLst>
              <a:ext uri="{FF2B5EF4-FFF2-40B4-BE49-F238E27FC236}">
                <a16:creationId xmlns:a16="http://schemas.microsoft.com/office/drawing/2014/main" id="{21F32DB1-3B6C-4FE4-B9CA-D97E895BD5AE}"/>
              </a:ext>
            </a:extLst>
          </p:cNvPr>
          <p:cNvPicPr>
            <a:picLocks noChangeAspect="1"/>
          </p:cNvPicPr>
          <p:nvPr/>
        </p:nvPicPr>
        <p:blipFill>
          <a:blip r:embed="rId3"/>
          <a:stretch>
            <a:fillRect/>
          </a:stretch>
        </p:blipFill>
        <p:spPr>
          <a:xfrm>
            <a:off x="10854906" y="2633902"/>
            <a:ext cx="647165" cy="1237918"/>
          </a:xfrm>
          <a:prstGeom prst="rect">
            <a:avLst/>
          </a:prstGeom>
        </p:spPr>
      </p:pic>
      <p:pic>
        <p:nvPicPr>
          <p:cNvPr id="13" name="Picture 12">
            <a:extLst>
              <a:ext uri="{FF2B5EF4-FFF2-40B4-BE49-F238E27FC236}">
                <a16:creationId xmlns:a16="http://schemas.microsoft.com/office/drawing/2014/main" id="{2211FE6A-C551-471F-B382-EFD8C991810F}"/>
              </a:ext>
            </a:extLst>
          </p:cNvPr>
          <p:cNvPicPr>
            <a:picLocks noChangeAspect="1"/>
          </p:cNvPicPr>
          <p:nvPr/>
        </p:nvPicPr>
        <p:blipFill>
          <a:blip r:embed="rId4"/>
          <a:stretch>
            <a:fillRect/>
          </a:stretch>
        </p:blipFill>
        <p:spPr>
          <a:xfrm>
            <a:off x="10599644" y="4184088"/>
            <a:ext cx="739937" cy="903305"/>
          </a:xfrm>
          <a:prstGeom prst="rect">
            <a:avLst/>
          </a:prstGeom>
        </p:spPr>
      </p:pic>
      <p:pic>
        <p:nvPicPr>
          <p:cNvPr id="15" name="Picture 14">
            <a:extLst>
              <a:ext uri="{FF2B5EF4-FFF2-40B4-BE49-F238E27FC236}">
                <a16:creationId xmlns:a16="http://schemas.microsoft.com/office/drawing/2014/main" id="{60671FED-9DBE-464F-BE71-EBA4884E929F}"/>
              </a:ext>
            </a:extLst>
          </p:cNvPr>
          <p:cNvPicPr>
            <a:picLocks noChangeAspect="1"/>
          </p:cNvPicPr>
          <p:nvPr/>
        </p:nvPicPr>
        <p:blipFill>
          <a:blip r:embed="rId5"/>
          <a:stretch>
            <a:fillRect/>
          </a:stretch>
        </p:blipFill>
        <p:spPr>
          <a:xfrm>
            <a:off x="9675210" y="1858102"/>
            <a:ext cx="714232" cy="855791"/>
          </a:xfrm>
          <a:prstGeom prst="rect">
            <a:avLst/>
          </a:prstGeom>
        </p:spPr>
      </p:pic>
      <p:pic>
        <p:nvPicPr>
          <p:cNvPr id="16" name="Picture 15">
            <a:extLst>
              <a:ext uri="{FF2B5EF4-FFF2-40B4-BE49-F238E27FC236}">
                <a16:creationId xmlns:a16="http://schemas.microsoft.com/office/drawing/2014/main" id="{3312EB4F-9F09-4519-AC97-123B0B9D6393}"/>
              </a:ext>
            </a:extLst>
          </p:cNvPr>
          <p:cNvPicPr>
            <a:picLocks noChangeAspect="1"/>
          </p:cNvPicPr>
          <p:nvPr/>
        </p:nvPicPr>
        <p:blipFill>
          <a:blip r:embed="rId6"/>
          <a:stretch>
            <a:fillRect/>
          </a:stretch>
        </p:blipFill>
        <p:spPr>
          <a:xfrm>
            <a:off x="9870196" y="2973942"/>
            <a:ext cx="750465" cy="897878"/>
          </a:xfrm>
          <a:prstGeom prst="rect">
            <a:avLst/>
          </a:prstGeom>
        </p:spPr>
      </p:pic>
      <p:pic>
        <p:nvPicPr>
          <p:cNvPr id="17" name="Picture 16">
            <a:extLst>
              <a:ext uri="{FF2B5EF4-FFF2-40B4-BE49-F238E27FC236}">
                <a16:creationId xmlns:a16="http://schemas.microsoft.com/office/drawing/2014/main" id="{5011E412-E117-493D-A010-68885EA940A9}"/>
              </a:ext>
            </a:extLst>
          </p:cNvPr>
          <p:cNvPicPr>
            <a:picLocks noChangeAspect="1"/>
          </p:cNvPicPr>
          <p:nvPr/>
        </p:nvPicPr>
        <p:blipFill>
          <a:blip r:embed="rId7"/>
          <a:stretch>
            <a:fillRect/>
          </a:stretch>
        </p:blipFill>
        <p:spPr>
          <a:xfrm>
            <a:off x="9598212" y="4138286"/>
            <a:ext cx="791230" cy="832338"/>
          </a:xfrm>
          <a:prstGeom prst="rect">
            <a:avLst/>
          </a:prstGeom>
        </p:spPr>
      </p:pic>
    </p:spTree>
    <p:extLst>
      <p:ext uri="{BB962C8B-B14F-4D97-AF65-F5344CB8AC3E}">
        <p14:creationId xmlns:p14="http://schemas.microsoft.com/office/powerpoint/2010/main" val="615192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6A02E4-D60D-424D-9D2E-E884C0F4AAD2}"/>
              </a:ext>
            </a:extLst>
          </p:cNvPr>
          <p:cNvSpPr/>
          <p:nvPr/>
        </p:nvSpPr>
        <p:spPr>
          <a:xfrm>
            <a:off x="8266922" y="333183"/>
            <a:ext cx="3332175" cy="615553"/>
          </a:xfrm>
          <a:prstGeom prst="rect">
            <a:avLst/>
          </a:prstGeom>
        </p:spPr>
        <p:txBody>
          <a:bodyPr wrap="square">
            <a:spAutoFit/>
          </a:bodyPr>
          <a:lstStyle/>
          <a:p>
            <a:r>
              <a:rPr lang="en-US" sz="3400" b="1" i="1" dirty="0">
                <a:latin typeface="Goudy Old Style" panose="02020502050305020303" pitchFamily="18" charset="0"/>
              </a:rPr>
              <a:t>Cloud Security</a:t>
            </a:r>
          </a:p>
        </p:txBody>
      </p:sp>
      <p:pic>
        <p:nvPicPr>
          <p:cNvPr id="9" name="Picture 8">
            <a:extLst>
              <a:ext uri="{FF2B5EF4-FFF2-40B4-BE49-F238E27FC236}">
                <a16:creationId xmlns:a16="http://schemas.microsoft.com/office/drawing/2014/main" id="{927DDAD3-DBDB-4884-9E50-ED1984999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3615" y="4527835"/>
            <a:ext cx="3069577" cy="2148704"/>
          </a:xfrm>
          <a:prstGeom prst="rect">
            <a:avLst/>
          </a:prstGeom>
        </p:spPr>
      </p:pic>
      <p:sp>
        <p:nvSpPr>
          <p:cNvPr id="10" name="Rectangle 9">
            <a:extLst>
              <a:ext uri="{FF2B5EF4-FFF2-40B4-BE49-F238E27FC236}">
                <a16:creationId xmlns:a16="http://schemas.microsoft.com/office/drawing/2014/main" id="{F1274ED6-EC7F-4FE6-A48B-4491F3B412F8}"/>
              </a:ext>
            </a:extLst>
          </p:cNvPr>
          <p:cNvSpPr/>
          <p:nvPr/>
        </p:nvSpPr>
        <p:spPr>
          <a:xfrm>
            <a:off x="1041919" y="1687582"/>
            <a:ext cx="9604310" cy="2677656"/>
          </a:xfrm>
          <a:prstGeom prst="rect">
            <a:avLst/>
          </a:prstGeom>
        </p:spPr>
        <p:txBody>
          <a:bodyPr wrap="square">
            <a:spAutoFit/>
          </a:bodyPr>
          <a:lstStyle/>
          <a:p>
            <a:r>
              <a:rPr lang="en-US" sz="2400" dirty="0">
                <a:latin typeface="Goudy Old Style" panose="02020502050305020303" pitchFamily="18" charset="0"/>
              </a:rPr>
              <a:t>All data is encrypted in transit between customers, and data centers </a:t>
            </a:r>
            <a:r>
              <a:rPr lang="en-US" sz="2400" b="1" dirty="0">
                <a:latin typeface="Goudy Old Style" panose="02020502050305020303" pitchFamily="18" charset="0"/>
              </a:rPr>
              <a:t>by default</a:t>
            </a:r>
          </a:p>
          <a:p>
            <a:endParaRPr lang="en-US" sz="2400" b="1" dirty="0">
              <a:solidFill>
                <a:srgbClr val="6E7076"/>
              </a:solidFill>
              <a:latin typeface="Goudy Old Style" panose="02020502050305020303" pitchFamily="18" charset="0"/>
            </a:endParaRPr>
          </a:p>
          <a:p>
            <a:r>
              <a:rPr lang="en-US" sz="2400" dirty="0">
                <a:latin typeface="Goudy Old Style" panose="02020502050305020303" pitchFamily="18" charset="0"/>
              </a:rPr>
              <a:t>The data stored on persistent disks is encrypted under 256-bit AES</a:t>
            </a:r>
          </a:p>
          <a:p>
            <a:endParaRPr lang="en-US" sz="2400" dirty="0">
              <a:latin typeface="Goudy Old Style" panose="02020502050305020303" pitchFamily="18" charset="0"/>
            </a:endParaRPr>
          </a:p>
          <a:p>
            <a:r>
              <a:rPr lang="en-US" sz="2400" dirty="0">
                <a:latin typeface="Goudy Old Style" panose="02020502050305020303" pitchFamily="18" charset="0"/>
              </a:rPr>
              <a:t>Because Google has relationships with some of the biggest ISPs in the world, it helps improve the security of your data in transit as it means less hops across the public internet</a:t>
            </a:r>
          </a:p>
        </p:txBody>
      </p:sp>
    </p:spTree>
    <p:extLst>
      <p:ext uri="{BB962C8B-B14F-4D97-AF65-F5344CB8AC3E}">
        <p14:creationId xmlns:p14="http://schemas.microsoft.com/office/powerpoint/2010/main" val="1368016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7C6FB41C-F49F-4024-97A1-FAFF09955B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279" y="805411"/>
            <a:ext cx="5452133" cy="3094086"/>
          </a:xfrm>
          <a:prstGeom prst="rect">
            <a:avLst/>
          </a:prstGeom>
        </p:spPr>
      </p:pic>
      <p:pic>
        <p:nvPicPr>
          <p:cNvPr id="3" name="Content Placeholder 6">
            <a:extLst>
              <a:ext uri="{FF2B5EF4-FFF2-40B4-BE49-F238E27FC236}">
                <a16:creationId xmlns:a16="http://schemas.microsoft.com/office/drawing/2014/main" id="{44EAD21B-F8FA-4A2E-9508-C5CC2839B6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8147" y="3601616"/>
            <a:ext cx="9129574" cy="3101419"/>
          </a:xfrm>
          <a:prstGeom prst="rect">
            <a:avLst/>
          </a:prstGeom>
        </p:spPr>
      </p:pic>
      <p:sp>
        <p:nvSpPr>
          <p:cNvPr id="4" name="Rectangle 3">
            <a:extLst>
              <a:ext uri="{FF2B5EF4-FFF2-40B4-BE49-F238E27FC236}">
                <a16:creationId xmlns:a16="http://schemas.microsoft.com/office/drawing/2014/main" id="{88BB78F4-6335-4548-A42A-528B9360290A}"/>
              </a:ext>
            </a:extLst>
          </p:cNvPr>
          <p:cNvSpPr/>
          <p:nvPr/>
        </p:nvSpPr>
        <p:spPr>
          <a:xfrm>
            <a:off x="7109927" y="65515"/>
            <a:ext cx="6512767" cy="615553"/>
          </a:xfrm>
          <a:prstGeom prst="rect">
            <a:avLst/>
          </a:prstGeom>
        </p:spPr>
        <p:txBody>
          <a:bodyPr wrap="square">
            <a:spAutoFit/>
          </a:bodyPr>
          <a:lstStyle/>
          <a:p>
            <a:r>
              <a:rPr lang="en-US" sz="3200" b="1" i="1" dirty="0">
                <a:latin typeface="Goudy Old Style" panose="02020502050305020303" pitchFamily="18" charset="0"/>
              </a:rPr>
              <a:t>Global </a:t>
            </a:r>
            <a:r>
              <a:rPr lang="en-US" sz="3400" b="1" i="1" dirty="0">
                <a:latin typeface="Goudy Old Style" panose="02020502050305020303" pitchFamily="18" charset="0"/>
              </a:rPr>
              <a:t>Infrastructure</a:t>
            </a:r>
          </a:p>
        </p:txBody>
      </p:sp>
      <p:pic>
        <p:nvPicPr>
          <p:cNvPr id="5" name="Content Placeholder 5">
            <a:extLst>
              <a:ext uri="{FF2B5EF4-FFF2-40B4-BE49-F238E27FC236}">
                <a16:creationId xmlns:a16="http://schemas.microsoft.com/office/drawing/2014/main" id="{402784AF-BA20-4295-9CBB-50057279CF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9067" y="65515"/>
            <a:ext cx="1094316" cy="615553"/>
          </a:xfrm>
          <a:prstGeom prst="rect">
            <a:avLst/>
          </a:prstGeom>
        </p:spPr>
      </p:pic>
      <p:pic>
        <p:nvPicPr>
          <p:cNvPr id="6" name="Content Placeholder 7">
            <a:extLst>
              <a:ext uri="{FF2B5EF4-FFF2-40B4-BE49-F238E27FC236}">
                <a16:creationId xmlns:a16="http://schemas.microsoft.com/office/drawing/2014/main" id="{EB2C7E83-0E40-4AED-86CA-0DDC0D89CE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50491" y="2451704"/>
            <a:ext cx="1485684" cy="1025569"/>
          </a:xfrm>
          <a:prstGeom prst="rect">
            <a:avLst/>
          </a:prstGeom>
        </p:spPr>
      </p:pic>
    </p:spTree>
    <p:extLst>
      <p:ext uri="{BB962C8B-B14F-4D97-AF65-F5344CB8AC3E}">
        <p14:creationId xmlns:p14="http://schemas.microsoft.com/office/powerpoint/2010/main" val="1001948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DBC46B-1B01-44C7-AFC8-DFA80F04EB00}"/>
              </a:ext>
            </a:extLst>
          </p:cNvPr>
          <p:cNvSpPr/>
          <p:nvPr/>
        </p:nvSpPr>
        <p:spPr>
          <a:xfrm>
            <a:off x="6927674" y="230547"/>
            <a:ext cx="4409019" cy="615553"/>
          </a:xfrm>
          <a:prstGeom prst="rect">
            <a:avLst/>
          </a:prstGeom>
        </p:spPr>
        <p:txBody>
          <a:bodyPr wrap="square">
            <a:spAutoFit/>
          </a:bodyPr>
          <a:lstStyle/>
          <a:p>
            <a:r>
              <a:rPr lang="en-US" sz="3400" b="1" i="1" dirty="0">
                <a:latin typeface="Goudy Old Style" panose="02020502050305020303" pitchFamily="18" charset="0"/>
              </a:rPr>
              <a:t>Storage and Database</a:t>
            </a:r>
          </a:p>
        </p:txBody>
      </p:sp>
      <p:pic>
        <p:nvPicPr>
          <p:cNvPr id="3" name="Picture 2">
            <a:extLst>
              <a:ext uri="{FF2B5EF4-FFF2-40B4-BE49-F238E27FC236}">
                <a16:creationId xmlns:a16="http://schemas.microsoft.com/office/drawing/2014/main" id="{71467A91-B8BB-4EF4-AFFA-F3E8D236FCCE}"/>
              </a:ext>
            </a:extLst>
          </p:cNvPr>
          <p:cNvPicPr>
            <a:picLocks noChangeAspect="1"/>
          </p:cNvPicPr>
          <p:nvPr/>
        </p:nvPicPr>
        <p:blipFill>
          <a:blip r:embed="rId2"/>
          <a:stretch>
            <a:fillRect/>
          </a:stretch>
        </p:blipFill>
        <p:spPr>
          <a:xfrm>
            <a:off x="1548882" y="5467391"/>
            <a:ext cx="825174" cy="1121576"/>
          </a:xfrm>
          <a:prstGeom prst="rect">
            <a:avLst/>
          </a:prstGeom>
        </p:spPr>
      </p:pic>
      <p:pic>
        <p:nvPicPr>
          <p:cNvPr id="4" name="Picture 3">
            <a:extLst>
              <a:ext uri="{FF2B5EF4-FFF2-40B4-BE49-F238E27FC236}">
                <a16:creationId xmlns:a16="http://schemas.microsoft.com/office/drawing/2014/main" id="{CD4E7746-B3CA-4C1C-9B97-EB9D32D8A3F0}"/>
              </a:ext>
            </a:extLst>
          </p:cNvPr>
          <p:cNvPicPr>
            <a:picLocks noChangeAspect="1"/>
          </p:cNvPicPr>
          <p:nvPr/>
        </p:nvPicPr>
        <p:blipFill>
          <a:blip r:embed="rId3"/>
          <a:stretch>
            <a:fillRect/>
          </a:stretch>
        </p:blipFill>
        <p:spPr>
          <a:xfrm>
            <a:off x="2742468" y="4934397"/>
            <a:ext cx="847237" cy="994720"/>
          </a:xfrm>
          <a:prstGeom prst="rect">
            <a:avLst/>
          </a:prstGeom>
        </p:spPr>
      </p:pic>
      <p:pic>
        <p:nvPicPr>
          <p:cNvPr id="5" name="Picture 4">
            <a:extLst>
              <a:ext uri="{FF2B5EF4-FFF2-40B4-BE49-F238E27FC236}">
                <a16:creationId xmlns:a16="http://schemas.microsoft.com/office/drawing/2014/main" id="{3AABFDE3-3737-4877-974F-651FB3DEE5F8}"/>
              </a:ext>
            </a:extLst>
          </p:cNvPr>
          <p:cNvPicPr>
            <a:picLocks noChangeAspect="1"/>
          </p:cNvPicPr>
          <p:nvPr/>
        </p:nvPicPr>
        <p:blipFill>
          <a:blip r:embed="rId4"/>
          <a:stretch>
            <a:fillRect/>
          </a:stretch>
        </p:blipFill>
        <p:spPr>
          <a:xfrm>
            <a:off x="3987194" y="5467390"/>
            <a:ext cx="777056" cy="1219916"/>
          </a:xfrm>
          <a:prstGeom prst="rect">
            <a:avLst/>
          </a:prstGeom>
        </p:spPr>
      </p:pic>
      <p:pic>
        <p:nvPicPr>
          <p:cNvPr id="6" name="Picture 5">
            <a:extLst>
              <a:ext uri="{FF2B5EF4-FFF2-40B4-BE49-F238E27FC236}">
                <a16:creationId xmlns:a16="http://schemas.microsoft.com/office/drawing/2014/main" id="{6EA0F28C-47C5-4DE1-B2B4-211FC8BB98E8}"/>
              </a:ext>
            </a:extLst>
          </p:cNvPr>
          <p:cNvPicPr>
            <a:picLocks noChangeAspect="1"/>
          </p:cNvPicPr>
          <p:nvPr/>
        </p:nvPicPr>
        <p:blipFill>
          <a:blip r:embed="rId5"/>
          <a:stretch>
            <a:fillRect/>
          </a:stretch>
        </p:blipFill>
        <p:spPr>
          <a:xfrm>
            <a:off x="5164473" y="4893630"/>
            <a:ext cx="843731" cy="1035487"/>
          </a:xfrm>
          <a:prstGeom prst="rect">
            <a:avLst/>
          </a:prstGeom>
        </p:spPr>
      </p:pic>
      <p:pic>
        <p:nvPicPr>
          <p:cNvPr id="8" name="Picture 7">
            <a:extLst>
              <a:ext uri="{FF2B5EF4-FFF2-40B4-BE49-F238E27FC236}">
                <a16:creationId xmlns:a16="http://schemas.microsoft.com/office/drawing/2014/main" id="{1EBE6307-74A0-4687-9C1A-B7B56CB7191D}"/>
              </a:ext>
            </a:extLst>
          </p:cNvPr>
          <p:cNvPicPr>
            <a:picLocks noChangeAspect="1"/>
          </p:cNvPicPr>
          <p:nvPr/>
        </p:nvPicPr>
        <p:blipFill>
          <a:blip r:embed="rId6"/>
          <a:stretch>
            <a:fillRect/>
          </a:stretch>
        </p:blipFill>
        <p:spPr>
          <a:xfrm>
            <a:off x="6428346" y="5673856"/>
            <a:ext cx="838200" cy="1013450"/>
          </a:xfrm>
          <a:prstGeom prst="rect">
            <a:avLst/>
          </a:prstGeom>
        </p:spPr>
      </p:pic>
      <p:pic>
        <p:nvPicPr>
          <p:cNvPr id="9" name="Picture 8">
            <a:extLst>
              <a:ext uri="{FF2B5EF4-FFF2-40B4-BE49-F238E27FC236}">
                <a16:creationId xmlns:a16="http://schemas.microsoft.com/office/drawing/2014/main" id="{C1D9A25B-03DD-48A1-A2FE-7DA72BA5FAC8}"/>
              </a:ext>
            </a:extLst>
          </p:cNvPr>
          <p:cNvPicPr>
            <a:picLocks noChangeAspect="1"/>
          </p:cNvPicPr>
          <p:nvPr/>
        </p:nvPicPr>
        <p:blipFill>
          <a:blip r:embed="rId7"/>
          <a:stretch>
            <a:fillRect/>
          </a:stretch>
        </p:blipFill>
        <p:spPr>
          <a:xfrm>
            <a:off x="7639514" y="4954758"/>
            <a:ext cx="926821" cy="1025265"/>
          </a:xfrm>
          <a:prstGeom prst="rect">
            <a:avLst/>
          </a:prstGeom>
        </p:spPr>
      </p:pic>
      <p:pic>
        <p:nvPicPr>
          <p:cNvPr id="10" name="Picture 9">
            <a:extLst>
              <a:ext uri="{FF2B5EF4-FFF2-40B4-BE49-F238E27FC236}">
                <a16:creationId xmlns:a16="http://schemas.microsoft.com/office/drawing/2014/main" id="{DA2BB6B5-5185-43AC-8F84-971E8B85BDFC}"/>
              </a:ext>
            </a:extLst>
          </p:cNvPr>
          <p:cNvPicPr>
            <a:picLocks noChangeAspect="1"/>
          </p:cNvPicPr>
          <p:nvPr/>
        </p:nvPicPr>
        <p:blipFill>
          <a:blip r:embed="rId8"/>
          <a:stretch>
            <a:fillRect/>
          </a:stretch>
        </p:blipFill>
        <p:spPr>
          <a:xfrm>
            <a:off x="8939303" y="5756713"/>
            <a:ext cx="933547" cy="930593"/>
          </a:xfrm>
          <a:prstGeom prst="rect">
            <a:avLst/>
          </a:prstGeom>
        </p:spPr>
      </p:pic>
      <p:pic>
        <p:nvPicPr>
          <p:cNvPr id="11" name="Picture 10">
            <a:extLst>
              <a:ext uri="{FF2B5EF4-FFF2-40B4-BE49-F238E27FC236}">
                <a16:creationId xmlns:a16="http://schemas.microsoft.com/office/drawing/2014/main" id="{C4B020CA-A7AC-4127-97F3-550950AFC18D}"/>
              </a:ext>
            </a:extLst>
          </p:cNvPr>
          <p:cNvPicPr>
            <a:picLocks noChangeAspect="1"/>
          </p:cNvPicPr>
          <p:nvPr/>
        </p:nvPicPr>
        <p:blipFill>
          <a:blip r:embed="rId9"/>
          <a:stretch>
            <a:fillRect/>
          </a:stretch>
        </p:blipFill>
        <p:spPr>
          <a:xfrm>
            <a:off x="10311654" y="4934397"/>
            <a:ext cx="899873" cy="1025265"/>
          </a:xfrm>
          <a:prstGeom prst="rect">
            <a:avLst/>
          </a:prstGeom>
        </p:spPr>
      </p:pic>
      <p:sp>
        <p:nvSpPr>
          <p:cNvPr id="12" name="Rectangle 11">
            <a:extLst>
              <a:ext uri="{FF2B5EF4-FFF2-40B4-BE49-F238E27FC236}">
                <a16:creationId xmlns:a16="http://schemas.microsoft.com/office/drawing/2014/main" id="{961C99CF-08DF-44E1-A64C-01FBA418C6EC}"/>
              </a:ext>
            </a:extLst>
          </p:cNvPr>
          <p:cNvSpPr/>
          <p:nvPr/>
        </p:nvSpPr>
        <p:spPr>
          <a:xfrm>
            <a:off x="703207" y="1658339"/>
            <a:ext cx="11053364" cy="1938992"/>
          </a:xfrm>
          <a:prstGeom prst="rect">
            <a:avLst/>
          </a:prstGeom>
        </p:spPr>
        <p:txBody>
          <a:bodyPr wrap="square">
            <a:spAutoFit/>
          </a:bodyPr>
          <a:lstStyle/>
          <a:p>
            <a:pPr marL="285750" indent="-285750">
              <a:buFont typeface="Wingdings" panose="05000000000000000000" pitchFamily="2" charset="2"/>
              <a:buChar char="q"/>
            </a:pPr>
            <a:r>
              <a:rPr lang="en-US" sz="2400" dirty="0">
                <a:latin typeface="Goudy Old Style" panose="02020502050305020303" pitchFamily="18" charset="0"/>
              </a:rPr>
              <a:t>Google is focused more on NoSQL, while AWS is focused on RDBMS segment</a:t>
            </a:r>
          </a:p>
          <a:p>
            <a:pPr marL="285750" indent="-285750">
              <a:buFont typeface="Wingdings" panose="05000000000000000000" pitchFamily="2" charset="2"/>
              <a:buChar char="q"/>
            </a:pPr>
            <a:r>
              <a:rPr lang="en-US" sz="2400" dirty="0">
                <a:latin typeface="Goudy Old Style" panose="02020502050305020303" pitchFamily="18" charset="0"/>
              </a:rPr>
              <a:t>AWS glacier has few hours of latency while Google nearline has few seconds latency</a:t>
            </a:r>
          </a:p>
          <a:p>
            <a:pPr marL="285750" indent="-285750">
              <a:buFont typeface="Wingdings" panose="05000000000000000000" pitchFamily="2" charset="2"/>
              <a:buChar char="q"/>
            </a:pPr>
            <a:r>
              <a:rPr lang="en-US" sz="2400" dirty="0">
                <a:latin typeface="Goudy Old Style" panose="02020502050305020303" pitchFamily="18" charset="0"/>
              </a:rPr>
              <a:t>Google Big Query, TPU, Cloud speech are important offerings from Google.</a:t>
            </a:r>
          </a:p>
          <a:p>
            <a:pPr marL="285750" indent="-285750">
              <a:buFont typeface="Wingdings" panose="05000000000000000000" pitchFamily="2" charset="2"/>
              <a:buChar char="q"/>
            </a:pPr>
            <a:r>
              <a:rPr lang="en-US" sz="2400" dirty="0">
                <a:latin typeface="Goudy Old Style" panose="02020502050305020303" pitchFamily="18" charset="0"/>
              </a:rPr>
              <a:t>Analytics – </a:t>
            </a:r>
            <a:r>
              <a:rPr lang="en-US" sz="2400" dirty="0" err="1">
                <a:latin typeface="Goudy Old Style" panose="02020502050305020303" pitchFamily="18" charset="0"/>
              </a:rPr>
              <a:t>Dataproc</a:t>
            </a:r>
            <a:r>
              <a:rPr lang="en-US" sz="2400" dirty="0">
                <a:latin typeface="Goudy Old Style" panose="02020502050305020303" pitchFamily="18" charset="0"/>
              </a:rPr>
              <a:t> (lead time 90sec) is better than EMR</a:t>
            </a:r>
          </a:p>
          <a:p>
            <a:pPr marL="285750" indent="-285750">
              <a:buFont typeface="Wingdings" panose="05000000000000000000" pitchFamily="2" charset="2"/>
              <a:buChar char="q"/>
            </a:pPr>
            <a:endParaRPr lang="en-US" sz="2400" dirty="0">
              <a:latin typeface="Goudy Old Style" panose="02020502050305020303" pitchFamily="18" charset="0"/>
            </a:endParaRPr>
          </a:p>
        </p:txBody>
      </p:sp>
    </p:spTree>
    <p:extLst>
      <p:ext uri="{BB962C8B-B14F-4D97-AF65-F5344CB8AC3E}">
        <p14:creationId xmlns:p14="http://schemas.microsoft.com/office/powerpoint/2010/main" val="534315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E51779-E08A-4717-9C68-42A5487437E6}"/>
              </a:ext>
            </a:extLst>
          </p:cNvPr>
          <p:cNvSpPr/>
          <p:nvPr/>
        </p:nvSpPr>
        <p:spPr>
          <a:xfrm>
            <a:off x="4618653" y="326572"/>
            <a:ext cx="9112672" cy="615553"/>
          </a:xfrm>
          <a:prstGeom prst="rect">
            <a:avLst/>
          </a:prstGeom>
        </p:spPr>
        <p:txBody>
          <a:bodyPr wrap="square">
            <a:spAutoFit/>
          </a:bodyPr>
          <a:lstStyle/>
          <a:p>
            <a:r>
              <a:rPr lang="en-US" sz="3400" b="1" i="1" dirty="0">
                <a:latin typeface="Goudy Old Style" panose="02020502050305020303" pitchFamily="18" charset="0"/>
              </a:rPr>
              <a:t>Development and Management Tools</a:t>
            </a:r>
          </a:p>
        </p:txBody>
      </p:sp>
      <p:sp>
        <p:nvSpPr>
          <p:cNvPr id="3" name="Rectangle 2">
            <a:extLst>
              <a:ext uri="{FF2B5EF4-FFF2-40B4-BE49-F238E27FC236}">
                <a16:creationId xmlns:a16="http://schemas.microsoft.com/office/drawing/2014/main" id="{9CA2CB06-5B57-4B61-B804-02BCFD64A611}"/>
              </a:ext>
            </a:extLst>
          </p:cNvPr>
          <p:cNvSpPr/>
          <p:nvPr/>
        </p:nvSpPr>
        <p:spPr>
          <a:xfrm>
            <a:off x="5831633" y="1707502"/>
            <a:ext cx="5445156" cy="3416320"/>
          </a:xfrm>
          <a:prstGeom prst="rect">
            <a:avLst/>
          </a:prstGeom>
        </p:spPr>
        <p:txBody>
          <a:bodyPr wrap="square">
            <a:spAutoFit/>
          </a:bodyPr>
          <a:lstStyle/>
          <a:p>
            <a:pPr marL="342900" indent="-342900">
              <a:buFont typeface="Wingdings" panose="05000000000000000000" pitchFamily="2" charset="2"/>
              <a:buChar char="q"/>
            </a:pPr>
            <a:r>
              <a:rPr lang="en-US" sz="2400" dirty="0" err="1">
                <a:latin typeface="Goudy Old Style" panose="02020502050305020303" pitchFamily="18" charset="0"/>
              </a:rPr>
              <a:t>Stackdriver</a:t>
            </a:r>
            <a:endParaRPr lang="en-US" sz="2400" dirty="0">
              <a:latin typeface="Goudy Old Style" panose="02020502050305020303" pitchFamily="18" charset="0"/>
            </a:endParaRPr>
          </a:p>
          <a:p>
            <a:pPr marL="342900" indent="-342900">
              <a:buFont typeface="Wingdings" panose="05000000000000000000" pitchFamily="2" charset="2"/>
              <a:buChar char="q"/>
            </a:pPr>
            <a:endParaRPr lang="en-US" sz="2400" dirty="0"/>
          </a:p>
          <a:p>
            <a:pPr marL="342900" indent="-342900">
              <a:buFont typeface="Wingdings" panose="05000000000000000000" pitchFamily="2" charset="2"/>
              <a:buChar char="q"/>
            </a:pPr>
            <a:r>
              <a:rPr lang="en-US" sz="2400" dirty="0">
                <a:latin typeface="Goudy Old Style" panose="02020502050305020303" pitchFamily="18" charset="0"/>
              </a:rPr>
              <a:t>Cloud Deployment Manager</a:t>
            </a:r>
          </a:p>
          <a:p>
            <a:pPr marL="342900" indent="-342900">
              <a:buFont typeface="Wingdings" panose="05000000000000000000" pitchFamily="2" charset="2"/>
              <a:buChar char="q"/>
            </a:pPr>
            <a:endParaRPr lang="en-US" sz="2400" dirty="0"/>
          </a:p>
          <a:p>
            <a:pPr marL="342900" indent="-342900">
              <a:buFont typeface="Wingdings" panose="05000000000000000000" pitchFamily="2" charset="2"/>
              <a:buChar char="q"/>
            </a:pPr>
            <a:r>
              <a:rPr lang="en-US" sz="2400" dirty="0">
                <a:latin typeface="Goudy Old Style" panose="02020502050305020303" pitchFamily="18" charset="0"/>
              </a:rPr>
              <a:t>Cloud SDK</a:t>
            </a:r>
          </a:p>
          <a:p>
            <a:pPr marL="342900" indent="-342900">
              <a:buFont typeface="Wingdings" panose="05000000000000000000" pitchFamily="2" charset="2"/>
              <a:buChar char="q"/>
            </a:pPr>
            <a:endParaRPr lang="en-US" sz="2400" dirty="0">
              <a:latin typeface="Goudy Old Style" panose="02020502050305020303" pitchFamily="18" charset="0"/>
            </a:endParaRPr>
          </a:p>
          <a:p>
            <a:pPr marL="342900" indent="-342900">
              <a:buFont typeface="Wingdings" panose="05000000000000000000" pitchFamily="2" charset="2"/>
              <a:buChar char="q"/>
            </a:pPr>
            <a:r>
              <a:rPr lang="en-US" sz="2400" dirty="0">
                <a:latin typeface="Goudy Old Style" panose="02020502050305020303" pitchFamily="18" charset="0"/>
              </a:rPr>
              <a:t>Cloud shell</a:t>
            </a:r>
          </a:p>
          <a:p>
            <a:pPr marL="342900" indent="-342900">
              <a:buFont typeface="Wingdings" panose="05000000000000000000" pitchFamily="2" charset="2"/>
              <a:buChar char="q"/>
            </a:pPr>
            <a:endParaRPr lang="en-US" sz="2400" dirty="0">
              <a:latin typeface="Goudy Old Style" panose="02020502050305020303" pitchFamily="18" charset="0"/>
            </a:endParaRPr>
          </a:p>
          <a:p>
            <a:pPr marL="342900" indent="-342900">
              <a:buFont typeface="Wingdings" panose="05000000000000000000" pitchFamily="2" charset="2"/>
              <a:buChar char="q"/>
            </a:pPr>
            <a:r>
              <a:rPr lang="en-US" sz="2400" dirty="0">
                <a:latin typeface="Goudy Old Style" panose="02020502050305020303" pitchFamily="18" charset="0"/>
              </a:rPr>
              <a:t>Cloud Deployment Manager</a:t>
            </a:r>
          </a:p>
        </p:txBody>
      </p:sp>
      <p:sp>
        <p:nvSpPr>
          <p:cNvPr id="4" name="Rectangle 3">
            <a:extLst>
              <a:ext uri="{FF2B5EF4-FFF2-40B4-BE49-F238E27FC236}">
                <a16:creationId xmlns:a16="http://schemas.microsoft.com/office/drawing/2014/main" id="{E9F0321C-E4F2-4083-BA93-410392A194A3}"/>
              </a:ext>
            </a:extLst>
          </p:cNvPr>
          <p:cNvSpPr/>
          <p:nvPr/>
        </p:nvSpPr>
        <p:spPr>
          <a:xfrm>
            <a:off x="1119674" y="1707502"/>
            <a:ext cx="5150498" cy="2954655"/>
          </a:xfrm>
          <a:prstGeom prst="rect">
            <a:avLst/>
          </a:prstGeom>
        </p:spPr>
        <p:txBody>
          <a:bodyPr wrap="square">
            <a:spAutoFit/>
          </a:bodyPr>
          <a:lstStyle/>
          <a:p>
            <a:pPr marL="342900" lvl="0" indent="-342900">
              <a:buFont typeface="Wingdings" panose="05000000000000000000" pitchFamily="2" charset="2"/>
              <a:buChar char="q"/>
            </a:pPr>
            <a:r>
              <a:rPr lang="en-US" sz="2400" b="1" dirty="0">
                <a:latin typeface="Goudy Old Style" panose="02020502050305020303" pitchFamily="18" charset="0"/>
              </a:rPr>
              <a:t>AWS </a:t>
            </a:r>
            <a:r>
              <a:rPr lang="en-US" sz="2400" b="1" dirty="0" err="1">
                <a:latin typeface="Goudy Old Style" panose="02020502050305020303" pitchFamily="18" charset="0"/>
              </a:rPr>
              <a:t>CodeCommit</a:t>
            </a:r>
            <a:endParaRPr lang="en-US" sz="2400" b="1" dirty="0">
              <a:latin typeface="Goudy Old Style" panose="02020502050305020303" pitchFamily="18" charset="0"/>
            </a:endParaRPr>
          </a:p>
          <a:p>
            <a:pPr marL="342900" lvl="0" indent="-342900">
              <a:buFont typeface="Wingdings" panose="05000000000000000000" pitchFamily="2" charset="2"/>
              <a:buChar char="q"/>
            </a:pPr>
            <a:endParaRPr lang="en-US" sz="2400" b="1" dirty="0">
              <a:latin typeface="Goudy Old Style" panose="02020502050305020303" pitchFamily="18" charset="0"/>
            </a:endParaRPr>
          </a:p>
          <a:p>
            <a:pPr marL="342900" indent="-342900">
              <a:buFont typeface="Wingdings" panose="05000000000000000000" pitchFamily="2" charset="2"/>
              <a:buChar char="q"/>
            </a:pPr>
            <a:r>
              <a:rPr lang="en-US" sz="2400" b="1" dirty="0">
                <a:latin typeface="Goudy Old Style" panose="02020502050305020303" pitchFamily="18" charset="0"/>
              </a:rPr>
              <a:t>AWS </a:t>
            </a:r>
            <a:r>
              <a:rPr lang="en-US" sz="2400" b="1" dirty="0" err="1">
                <a:latin typeface="Goudy Old Style" panose="02020502050305020303" pitchFamily="18" charset="0"/>
              </a:rPr>
              <a:t>CodeDeploy</a:t>
            </a:r>
            <a:endParaRPr lang="en-US" sz="2400" b="1" dirty="0">
              <a:latin typeface="Goudy Old Style" panose="02020502050305020303" pitchFamily="18" charset="0"/>
            </a:endParaRPr>
          </a:p>
          <a:p>
            <a:pPr marL="342900" indent="-342900">
              <a:buFont typeface="Wingdings" panose="05000000000000000000" pitchFamily="2" charset="2"/>
              <a:buChar char="q"/>
            </a:pPr>
            <a:endParaRPr lang="en-US" sz="2400" b="1" dirty="0">
              <a:latin typeface="Goudy Old Style" panose="02020502050305020303" pitchFamily="18" charset="0"/>
            </a:endParaRPr>
          </a:p>
          <a:p>
            <a:pPr marL="342900" indent="-342900">
              <a:buFont typeface="Wingdings" panose="05000000000000000000" pitchFamily="2" charset="2"/>
              <a:buChar char="q"/>
            </a:pPr>
            <a:r>
              <a:rPr lang="en-US" sz="2400" b="1" dirty="0">
                <a:latin typeface="Goudy Old Style" panose="02020502050305020303" pitchFamily="18" charset="0"/>
              </a:rPr>
              <a:t>AWS </a:t>
            </a:r>
            <a:r>
              <a:rPr lang="en-US" sz="2400" b="1" dirty="0" err="1">
                <a:latin typeface="Goudy Old Style" panose="02020502050305020303" pitchFamily="18" charset="0"/>
              </a:rPr>
              <a:t>CodeBuild</a:t>
            </a:r>
            <a:endParaRPr lang="en-US" sz="2400" b="1" dirty="0">
              <a:latin typeface="Goudy Old Style" panose="02020502050305020303" pitchFamily="18" charset="0"/>
            </a:endParaRPr>
          </a:p>
          <a:p>
            <a:pPr marL="342900" indent="-342900">
              <a:buFont typeface="Wingdings" panose="05000000000000000000" pitchFamily="2" charset="2"/>
              <a:buChar char="q"/>
            </a:pPr>
            <a:endParaRPr lang="en-US" sz="2400" b="1" dirty="0">
              <a:latin typeface="Goudy Old Style" panose="02020502050305020303" pitchFamily="18" charset="0"/>
            </a:endParaRPr>
          </a:p>
          <a:p>
            <a:pPr marL="342900" indent="-342900">
              <a:buFont typeface="Wingdings" panose="05000000000000000000" pitchFamily="2" charset="2"/>
              <a:buChar char="q"/>
            </a:pPr>
            <a:r>
              <a:rPr lang="en-US" sz="2400" b="1" dirty="0">
                <a:latin typeface="Goudy Old Style" panose="02020502050305020303" pitchFamily="18" charset="0"/>
              </a:rPr>
              <a:t>AWS Cloud Watch</a:t>
            </a:r>
          </a:p>
          <a:p>
            <a:pPr lvl="0" algn="ctr"/>
            <a:endParaRPr lang="en-US" b="1" dirty="0">
              <a:latin typeface="Goudy Old Style" panose="02020502050305020303" pitchFamily="18" charset="0"/>
            </a:endParaRPr>
          </a:p>
        </p:txBody>
      </p:sp>
      <p:pic>
        <p:nvPicPr>
          <p:cNvPr id="7" name="Picture 6">
            <a:extLst>
              <a:ext uri="{FF2B5EF4-FFF2-40B4-BE49-F238E27FC236}">
                <a16:creationId xmlns:a16="http://schemas.microsoft.com/office/drawing/2014/main" id="{A85D4DDC-B27F-4580-B045-646FD7330E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824" y="4750402"/>
            <a:ext cx="2435290" cy="1902324"/>
          </a:xfrm>
          <a:prstGeom prst="rect">
            <a:avLst/>
          </a:prstGeom>
        </p:spPr>
      </p:pic>
    </p:spTree>
    <p:extLst>
      <p:ext uri="{BB962C8B-B14F-4D97-AF65-F5344CB8AC3E}">
        <p14:creationId xmlns:p14="http://schemas.microsoft.com/office/powerpoint/2010/main" val="4865737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548</TotalTime>
  <Words>257</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Goudy Old Style</vt:lpstr>
      <vt:lpstr>Trebuchet MS</vt:lpstr>
      <vt:lpstr>Tw Cen MT</vt:lpstr>
      <vt:lpstr>Wingdings</vt:lpstr>
      <vt:lpstr>Circuit</vt:lpstr>
      <vt:lpstr>Surabhi Patil, 001251860, patil.sur@husky.neu.edu Amitha_Murali, 001643826, murali.a@husky.neu.edu  Jyoti Sharma, 001643410, sharma.j@husky.neu.edu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amitha.murali</dc:creator>
  <cp:lastModifiedBy>amitha.murali</cp:lastModifiedBy>
  <cp:revision>68</cp:revision>
  <dcterms:created xsi:type="dcterms:W3CDTF">2017-12-13T22:28:16Z</dcterms:created>
  <dcterms:modified xsi:type="dcterms:W3CDTF">2017-12-14T21:43:41Z</dcterms:modified>
</cp:coreProperties>
</file>