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1" r:id="rId2"/>
    <p:sldId id="256" r:id="rId3"/>
    <p:sldId id="257" r:id="rId4"/>
    <p:sldId id="258" r:id="rId5"/>
    <p:sldId id="272" r:id="rId6"/>
    <p:sldId id="273" r:id="rId7"/>
    <p:sldId id="259" r:id="rId8"/>
    <p:sldId id="274" r:id="rId9"/>
    <p:sldId id="262" r:id="rId10"/>
    <p:sldId id="275" r:id="rId11"/>
    <p:sldId id="277" r:id="rId12"/>
    <p:sldId id="278" r:id="rId13"/>
    <p:sldId id="263" r:id="rId14"/>
    <p:sldId id="265" r:id="rId15"/>
    <p:sldId id="266" r:id="rId16"/>
    <p:sldId id="264"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15EBDFD-06A6-4726-923B-78689D19324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693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E09E8-7D74-422E-A7AE-63C087D988D5}"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228872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411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063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3350185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240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797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245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808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192436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229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9E09E8-7D74-422E-A7AE-63C087D988D5}"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129109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9E09E8-7D74-422E-A7AE-63C087D988D5}" type="datetimeFigureOut">
              <a:rPr lang="en-US" smtClean="0"/>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5EBDFD-06A6-4726-923B-78689D19324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55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9E09E8-7D74-422E-A7AE-63C087D988D5}"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5EBDFD-06A6-4726-923B-78689D1932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3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E09E8-7D74-422E-A7AE-63C087D988D5}" type="datetimeFigureOut">
              <a:rPr lang="en-US" smtClean="0"/>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1879860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E09E8-7D74-422E-A7AE-63C087D988D5}"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EBDFD-06A6-4726-923B-78689D19324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27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E09E8-7D74-422E-A7AE-63C087D988D5}"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26582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9E09E8-7D74-422E-A7AE-63C087D988D5}" type="datetimeFigureOut">
              <a:rPr lang="en-US" smtClean="0"/>
              <a:t>6/5/2021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5EBDFD-06A6-4726-923B-78689D193241}" type="slidenum">
              <a:rPr lang="en-US" smtClean="0"/>
              <a:t>‹#›</a:t>
            </a:fld>
            <a:endParaRPr lang="en-US"/>
          </a:p>
        </p:txBody>
      </p:sp>
    </p:spTree>
    <p:extLst>
      <p:ext uri="{BB962C8B-B14F-4D97-AF65-F5344CB8AC3E}">
        <p14:creationId xmlns:p14="http://schemas.microsoft.com/office/powerpoint/2010/main" val="30789359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normAutofit fontScale="92500" lnSpcReduction="10000"/>
          </a:bodyPr>
          <a:lstStyle/>
          <a:p>
            <a:pPr marL="0" indent="0" algn="ctr">
              <a:buNone/>
            </a:pPr>
            <a:r>
              <a:rPr lang="en-US" sz="3600" b="1" dirty="0">
                <a:latin typeface="Times New Roman" panose="02020603050405020304" pitchFamily="18" charset="0"/>
                <a:cs typeface="Times New Roman" panose="02020603050405020304" pitchFamily="18" charset="0"/>
              </a:rPr>
              <a:t>Detection of Astronauts’ Speech and Language </a:t>
            </a:r>
          </a:p>
          <a:p>
            <a:pPr marL="0" indent="0" algn="ctr">
              <a:buNone/>
            </a:pPr>
            <a:r>
              <a:rPr lang="en-US" sz="3600" b="1" dirty="0">
                <a:latin typeface="Times New Roman" panose="02020603050405020304" pitchFamily="18" charset="0"/>
                <a:cs typeface="Times New Roman" panose="02020603050405020304" pitchFamily="18" charset="0"/>
              </a:rPr>
              <a:t>Disorder Signs during Space Missions using Natural Language Processing Techniques </a:t>
            </a:r>
            <a:endParaRPr lang="en-US" sz="3600" b="1" dirty="0" smtClean="0">
              <a:latin typeface="Times New Roman" panose="02020603050405020304" pitchFamily="18" charset="0"/>
              <a:cs typeface="Times New Roman" panose="02020603050405020304" pitchFamily="18" charset="0"/>
            </a:endParaRPr>
          </a:p>
          <a:p>
            <a:pPr marL="0" indent="0" algn="ctr">
              <a:buNone/>
            </a:pPr>
            <a:endParaRPr lang="en-US" dirty="0"/>
          </a:p>
          <a:p>
            <a:pPr marL="0" indent="0" algn="ctr">
              <a:buNone/>
            </a:pPr>
            <a:r>
              <a:rPr lang="en-US" b="1" dirty="0" err="1"/>
              <a:t>Raluca</a:t>
            </a:r>
            <a:r>
              <a:rPr lang="en-US" b="1" dirty="0"/>
              <a:t> </a:t>
            </a:r>
            <a:r>
              <a:rPr lang="en-US" b="1" dirty="0" err="1"/>
              <a:t>Stefania</a:t>
            </a:r>
            <a:r>
              <a:rPr lang="en-US" b="1" dirty="0"/>
              <a:t> Trofin</a:t>
            </a:r>
            <a:r>
              <a:rPr lang="en-US" b="1" baseline="30000" dirty="0"/>
              <a:t>1</a:t>
            </a:r>
            <a:r>
              <a:rPr lang="en-US" b="1" dirty="0"/>
              <a:t>, </a:t>
            </a:r>
            <a:r>
              <a:rPr lang="en-US" b="1" dirty="0" err="1"/>
              <a:t>Costin</a:t>
            </a:r>
            <a:r>
              <a:rPr lang="en-US" b="1" dirty="0"/>
              <a:t> Chiru</a:t>
            </a:r>
            <a:r>
              <a:rPr lang="en-US" b="1" baseline="30000" dirty="0"/>
              <a:t>1</a:t>
            </a:r>
            <a:r>
              <a:rPr lang="en-US" b="1" dirty="0"/>
              <a:t>, Cristian Vizitiu</a:t>
            </a:r>
            <a:r>
              <a:rPr lang="en-US" b="1" baseline="30000" dirty="0"/>
              <a:t>2</a:t>
            </a:r>
            <a:r>
              <a:rPr lang="en-US" b="1" dirty="0"/>
              <a:t>, Adrian Dinculescu</a:t>
            </a:r>
            <a:r>
              <a:rPr lang="en-US" b="1" baseline="30000" dirty="0"/>
              <a:t>2,4</a:t>
            </a:r>
            <a:r>
              <a:rPr lang="en-US" b="1" dirty="0"/>
              <a:t>, </a:t>
            </a:r>
            <a:r>
              <a:rPr lang="en-US" b="1" dirty="0" err="1"/>
              <a:t>Ruxandra</a:t>
            </a:r>
            <a:r>
              <a:rPr lang="en-US" b="1" dirty="0"/>
              <a:t> Vizitiu</a:t>
            </a:r>
            <a:r>
              <a:rPr lang="en-US" b="1" baseline="30000" dirty="0"/>
              <a:t>3</a:t>
            </a:r>
            <a:r>
              <a:rPr lang="en-US" b="1" dirty="0"/>
              <a:t>,      </a:t>
            </a:r>
          </a:p>
          <a:p>
            <a:pPr marL="0" indent="0" algn="ctr">
              <a:buNone/>
            </a:pPr>
            <a:r>
              <a:rPr lang="en-US" b="1" dirty="0" err="1"/>
              <a:t>Alexandru</a:t>
            </a:r>
            <a:r>
              <a:rPr lang="en-US" b="1" dirty="0"/>
              <a:t> Nistorescu</a:t>
            </a:r>
            <a:r>
              <a:rPr lang="en-US" b="1" baseline="30000" dirty="0"/>
              <a:t>2,5</a:t>
            </a:r>
            <a:r>
              <a:rPr lang="en-US" b="1" dirty="0"/>
              <a:t> </a:t>
            </a:r>
            <a:endParaRPr lang="en-US" b="1" dirty="0" smtClean="0"/>
          </a:p>
          <a:p>
            <a:pPr marL="0" indent="0" algn="ctr">
              <a:buNone/>
            </a:pPr>
            <a:r>
              <a:rPr lang="en-US" b="1" dirty="0" err="1" smtClean="0"/>
              <a:t>Majwega</a:t>
            </a:r>
            <a:r>
              <a:rPr lang="en-US" b="1" dirty="0" smtClean="0"/>
              <a:t> </a:t>
            </a:r>
            <a:r>
              <a:rPr lang="en-US" b="1" dirty="0" smtClean="0"/>
              <a:t>Jackson_20266030</a:t>
            </a:r>
            <a:endParaRPr lang="en-US" b="1" dirty="0"/>
          </a:p>
          <a:p>
            <a:pPr marL="0" indent="0" algn="ctr">
              <a:buNone/>
            </a:pPr>
            <a:r>
              <a:rPr lang="en-US" b="1" dirty="0" smtClean="0"/>
              <a:t>CSE712</a:t>
            </a:r>
          </a:p>
          <a:p>
            <a:pPr marL="0" indent="0" algn="ctr">
              <a:buNone/>
            </a:pPr>
            <a:r>
              <a:rPr lang="en-US" b="1" dirty="0" smtClean="0"/>
              <a:t>Uploaded link</a:t>
            </a:r>
            <a:r>
              <a:rPr lang="en-US" b="1" dirty="0"/>
              <a:t>: https://drive.google.com/file/d/1lhFvJBDbLc27p8gckzscuh0alHI_mh3O/view?usp=sharing</a:t>
            </a:r>
            <a:endParaRPr lang="en-US" b="1" dirty="0"/>
          </a:p>
          <a:p>
            <a:pPr marL="0" indent="0" algn="ctr">
              <a:buNone/>
            </a:pPr>
            <a:endParaRPr lang="en-US" dirty="0"/>
          </a:p>
        </p:txBody>
      </p:sp>
    </p:spTree>
    <p:extLst>
      <p:ext uri="{BB962C8B-B14F-4D97-AF65-F5344CB8AC3E}">
        <p14:creationId xmlns:p14="http://schemas.microsoft.com/office/powerpoint/2010/main" val="4052461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39840"/>
            <a:ext cx="9601196" cy="2146160"/>
          </a:xfrm>
        </p:spPr>
        <p:txBody>
          <a:bodyPr/>
          <a:lstStyle/>
          <a:p>
            <a:r>
              <a:rPr lang="en-US" dirty="0"/>
              <a:t>Speech coherence approach </a:t>
            </a:r>
            <a:endParaRPr lang="en-US" dirty="0"/>
          </a:p>
        </p:txBody>
      </p:sp>
      <p:sp>
        <p:nvSpPr>
          <p:cNvPr id="4" name="Content Placeholder 3"/>
          <p:cNvSpPr>
            <a:spLocks noGrp="1"/>
          </p:cNvSpPr>
          <p:nvPr>
            <p:ph idx="1"/>
          </p:nvPr>
        </p:nvSpPr>
        <p:spPr>
          <a:xfrm>
            <a:off x="677333" y="1419367"/>
            <a:ext cx="10936911" cy="5158854"/>
          </a:xfrm>
        </p:spPr>
        <p:txBody>
          <a:bodyPr>
            <a:normAutofit fontScale="77500" lnSpcReduction="20000"/>
          </a:bodyPr>
          <a:lstStyle/>
          <a:p>
            <a:pPr marL="0" indent="0">
              <a:buNone/>
            </a:pPr>
            <a:endParaRPr lang="en-US" dirty="0" smtClean="0"/>
          </a:p>
          <a:p>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r>
              <a:rPr lang="en-US" sz="2000" dirty="0" smtClean="0"/>
              <a:t>The </a:t>
            </a:r>
            <a:r>
              <a:rPr lang="en-US" sz="2000" dirty="0"/>
              <a:t>graph shows the time segmentation of the mission according to its important stages because it was considered that the </a:t>
            </a:r>
            <a:endParaRPr lang="en-US" sz="2000" dirty="0" smtClean="0"/>
          </a:p>
          <a:p>
            <a:pPr marL="0" indent="0">
              <a:buNone/>
            </a:pPr>
            <a:r>
              <a:rPr lang="en-US" sz="2000" dirty="0" smtClean="0"/>
              <a:t>SLDS </a:t>
            </a:r>
            <a:r>
              <a:rPr lang="en-US" sz="2000" dirty="0"/>
              <a:t>in terms of oral language disorders are closely correlated with the stages of the </a:t>
            </a:r>
            <a:r>
              <a:rPr lang="en-US" sz="2000" dirty="0" smtClean="0"/>
              <a:t>mission.</a:t>
            </a:r>
          </a:p>
          <a:p>
            <a:pPr marL="0" indent="0">
              <a:buNone/>
            </a:pPr>
            <a:r>
              <a:rPr lang="en-US" sz="2000" dirty="0" smtClean="0"/>
              <a:t>Each identified interval</a:t>
            </a:r>
            <a:r>
              <a:rPr lang="en-US" sz="2000" dirty="0"/>
              <a:t>, it was calculated the minimum, the average and the maximum similarities obtained for the sentences in that time frame for identifying a hidden trend</a:t>
            </a:r>
            <a:endParaRPr lang="en-US" sz="2000" dirty="0" smtClean="0"/>
          </a:p>
          <a:p>
            <a:pPr marL="0" indent="0">
              <a:buNone/>
            </a:pPr>
            <a:endParaRPr lang="en-US" dirty="0"/>
          </a:p>
          <a:p>
            <a:pPr marL="0" indent="0">
              <a:buNone/>
            </a:pPr>
            <a:endParaRPr lang="en-US" dirty="0"/>
          </a:p>
        </p:txBody>
      </p:sp>
      <p:pic>
        <p:nvPicPr>
          <p:cNvPr id="7" name="Picture 2" descr="https://www.researchgate.net/publication/330760038/figure/fig3/AS:723114879119360@1549415430377/Process-for-computing-coherence-in-speech-samples-1-LSA-was-used-to-generate-a-vector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798567" cy="33366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3"/>
          <a:stretch>
            <a:fillRect/>
          </a:stretch>
        </p:blipFill>
        <p:spPr>
          <a:xfrm>
            <a:off x="6636766" y="1825626"/>
            <a:ext cx="4717034" cy="3336684"/>
          </a:xfrm>
          <a:prstGeom prst="rect">
            <a:avLst/>
          </a:prstGeom>
        </p:spPr>
      </p:pic>
    </p:spTree>
    <p:extLst>
      <p:ext uri="{BB962C8B-B14F-4D97-AF65-F5344CB8AC3E}">
        <p14:creationId xmlns:p14="http://schemas.microsoft.com/office/powerpoint/2010/main" val="1613342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172200" y="723331"/>
            <a:ext cx="5181600" cy="5453632"/>
          </a:xfrm>
        </p:spPr>
        <p:txBody>
          <a:bodyPr>
            <a:normAutofit/>
          </a:bodyPr>
          <a:lstStyle/>
          <a:p>
            <a:r>
              <a:rPr lang="en-US" dirty="0"/>
              <a:t>The second approach uses the average vectors per sentence calculated as described above and calculates the similarity between the average vector of the current phrase and the average vector of the previous one. </a:t>
            </a:r>
            <a:endParaRPr lang="en-US" dirty="0" smtClean="0"/>
          </a:p>
          <a:p>
            <a:r>
              <a:rPr lang="en-US" dirty="0" smtClean="0"/>
              <a:t>In </a:t>
            </a:r>
            <a:r>
              <a:rPr lang="en-US" dirty="0"/>
              <a:t>this way, the evolution of the astronauts' concerns is traced over time. Thus, the more the astronaut's concerns vary, the more likely his or her psychological activity is suggesting SLDS. </a:t>
            </a:r>
            <a:endParaRPr lang="en-US" dirty="0"/>
          </a:p>
        </p:txBody>
      </p:sp>
      <p:grpSp>
        <p:nvGrpSpPr>
          <p:cNvPr id="5" name="Group 4"/>
          <p:cNvGrpSpPr/>
          <p:nvPr/>
        </p:nvGrpSpPr>
        <p:grpSpPr>
          <a:xfrm>
            <a:off x="909555" y="723331"/>
            <a:ext cx="5038889" cy="5349924"/>
            <a:chOff x="0" y="0"/>
            <a:chExt cx="3317669" cy="3503459"/>
          </a:xfrm>
        </p:grpSpPr>
        <p:sp>
          <p:nvSpPr>
            <p:cNvPr id="6" name="Rectangle 5"/>
            <p:cNvSpPr/>
            <p:nvPr/>
          </p:nvSpPr>
          <p:spPr>
            <a:xfrm>
              <a:off x="0" y="0"/>
              <a:ext cx="708859" cy="153037"/>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rPr>
                <a:t>intervals.  </a:t>
              </a:r>
            </a:p>
          </p:txBody>
        </p:sp>
        <p:pic>
          <p:nvPicPr>
            <p:cNvPr id="7" name="Picture 6"/>
            <p:cNvPicPr/>
            <p:nvPr/>
          </p:nvPicPr>
          <p:blipFill>
            <a:blip r:embed="rId2"/>
            <a:stretch>
              <a:fillRect/>
            </a:stretch>
          </p:blipFill>
          <p:spPr>
            <a:xfrm>
              <a:off x="42" y="116616"/>
              <a:ext cx="3255265" cy="1830324"/>
            </a:xfrm>
            <a:prstGeom prst="rect">
              <a:avLst/>
            </a:prstGeom>
          </p:spPr>
        </p:pic>
        <p:pic>
          <p:nvPicPr>
            <p:cNvPr id="8" name="Picture 7"/>
            <p:cNvPicPr/>
            <p:nvPr/>
          </p:nvPicPr>
          <p:blipFill>
            <a:blip r:embed="rId3"/>
            <a:stretch>
              <a:fillRect/>
            </a:stretch>
          </p:blipFill>
          <p:spPr>
            <a:xfrm>
              <a:off x="42" y="1946940"/>
              <a:ext cx="3308604" cy="1359408"/>
            </a:xfrm>
            <a:prstGeom prst="rect">
              <a:avLst/>
            </a:prstGeom>
          </p:spPr>
        </p:pic>
        <p:sp>
          <p:nvSpPr>
            <p:cNvPr id="9" name="Rectangle 8"/>
            <p:cNvSpPr/>
            <p:nvPr/>
          </p:nvSpPr>
          <p:spPr>
            <a:xfrm>
              <a:off x="96067" y="3379352"/>
              <a:ext cx="207442"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Fig.</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50147" y="3379352"/>
              <a:ext cx="123637"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2</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341216" y="3379352"/>
              <a:ext cx="3393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64837" y="3375812"/>
              <a:ext cx="37732" cy="127647"/>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Arial" panose="020B0604020202020204" pitchFamily="34" charset="0"/>
                  <a:ea typeface="Arial" panose="020B0604020202020204" pitchFamily="34"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574374" y="3379352"/>
              <a:ext cx="526387"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Evolution</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969302" y="3379352"/>
              <a:ext cx="3393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1010530" y="3379352"/>
              <a:ext cx="144728"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of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1131955" y="3379352"/>
              <a:ext cx="77868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the astronaut's</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1716579" y="3379352"/>
              <a:ext cx="11401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dirty="0">
                  <a:solidFill>
                    <a:srgbClr val="000000"/>
                  </a:solidFill>
                  <a:effectLst/>
                  <a:latin typeface="Times New Roman" panose="02020603050405020304" pitchFamily="18" charset="0"/>
                  <a:ea typeface="Times New Roman" panose="02020603050405020304" pitchFamily="18" charset="0"/>
                </a:rPr>
                <a:t> c</a:t>
              </a:r>
              <a:endParaRPr lang="en-US" sz="1000" dirty="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1801451" y="3379352"/>
              <a:ext cx="415318"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oncerns</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2112870" y="3379352"/>
              <a:ext cx="3393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2151651" y="3379352"/>
              <a:ext cx="490716"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based on</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2519760" y="3379352"/>
              <a:ext cx="3393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p:cNvSpPr/>
            <p:nvPr/>
          </p:nvSpPr>
          <p:spPr>
            <a:xfrm>
              <a:off x="2559499" y="3379352"/>
              <a:ext cx="758170"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the similarity </a:t>
              </a:r>
              <a:endParaRPr lang="en-US" sz="1000">
                <a:solidFill>
                  <a:srgbClr val="000000"/>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853617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 approach </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endParaRPr lang="en-US" dirty="0"/>
          </a:p>
        </p:txBody>
      </p:sp>
      <p:sp>
        <p:nvSpPr>
          <p:cNvPr id="4" name="Content Placeholder 3"/>
          <p:cNvSpPr>
            <a:spLocks noGrp="1"/>
          </p:cNvSpPr>
          <p:nvPr>
            <p:ph sz="half" idx="2"/>
          </p:nvPr>
        </p:nvSpPr>
        <p:spPr/>
        <p:txBody>
          <a:bodyPr>
            <a:normAutofit fontScale="92500" lnSpcReduction="10000"/>
          </a:bodyPr>
          <a:lstStyle/>
          <a:p>
            <a:r>
              <a:rPr lang="en-US" dirty="0"/>
              <a:t>The third approach is to determine the predominant feelings and the evolution of these feelings in the individuals' psychological </a:t>
            </a:r>
            <a:r>
              <a:rPr lang="en-US" dirty="0" err="1"/>
              <a:t>behaviour</a:t>
            </a:r>
            <a:r>
              <a:rPr lang="en-US" dirty="0"/>
              <a:t> during the short duration human spaceflight missions. </a:t>
            </a:r>
            <a:endParaRPr lang="en-US" dirty="0" smtClean="0"/>
          </a:p>
          <a:p>
            <a:pPr marL="0" indent="0">
              <a:buNone/>
            </a:pPr>
            <a:r>
              <a:rPr lang="en-US" dirty="0" smtClean="0"/>
              <a:t>Feelings considered:</a:t>
            </a:r>
          </a:p>
          <a:p>
            <a:r>
              <a:rPr lang="en-US" dirty="0" smtClean="0"/>
              <a:t>Pleasant</a:t>
            </a:r>
          </a:p>
          <a:p>
            <a:r>
              <a:rPr lang="en-US" dirty="0" smtClean="0"/>
              <a:t>Unpleasant </a:t>
            </a:r>
            <a:endParaRPr lang="en-US" dirty="0"/>
          </a:p>
        </p:txBody>
      </p:sp>
      <p:grpSp>
        <p:nvGrpSpPr>
          <p:cNvPr id="5" name="Group 4"/>
          <p:cNvGrpSpPr/>
          <p:nvPr/>
        </p:nvGrpSpPr>
        <p:grpSpPr>
          <a:xfrm>
            <a:off x="1041007" y="2337230"/>
            <a:ext cx="4975745" cy="3756308"/>
            <a:chOff x="-4444" y="0"/>
            <a:chExt cx="3293913" cy="1710444"/>
          </a:xfrm>
        </p:grpSpPr>
        <p:pic>
          <p:nvPicPr>
            <p:cNvPr id="6" name="Picture 5"/>
            <p:cNvPicPr/>
            <p:nvPr/>
          </p:nvPicPr>
          <p:blipFill>
            <a:blip r:embed="rId2"/>
            <a:stretch>
              <a:fillRect/>
            </a:stretch>
          </p:blipFill>
          <p:spPr>
            <a:xfrm>
              <a:off x="0" y="0"/>
              <a:ext cx="3203448" cy="1011936"/>
            </a:xfrm>
            <a:prstGeom prst="rect">
              <a:avLst/>
            </a:prstGeom>
          </p:spPr>
        </p:pic>
        <p:pic>
          <p:nvPicPr>
            <p:cNvPr id="7" name="Picture 6"/>
            <p:cNvPicPr/>
            <p:nvPr/>
          </p:nvPicPr>
          <p:blipFill>
            <a:blip r:embed="rId3"/>
            <a:stretch>
              <a:fillRect/>
            </a:stretch>
          </p:blipFill>
          <p:spPr>
            <a:xfrm>
              <a:off x="-4444" y="1009269"/>
              <a:ext cx="3206750" cy="504825"/>
            </a:xfrm>
            <a:prstGeom prst="rect">
              <a:avLst/>
            </a:prstGeom>
          </p:spPr>
        </p:pic>
        <p:sp>
          <p:nvSpPr>
            <p:cNvPr id="8" name="Rectangle 7"/>
            <p:cNvSpPr/>
            <p:nvPr/>
          </p:nvSpPr>
          <p:spPr>
            <a:xfrm>
              <a:off x="59436" y="1586337"/>
              <a:ext cx="207442"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Fig.</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p:cNvSpPr/>
            <p:nvPr/>
          </p:nvSpPr>
          <p:spPr>
            <a:xfrm>
              <a:off x="213516" y="1586337"/>
              <a:ext cx="111323"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3</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95327" y="1586337"/>
              <a:ext cx="3393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318948" y="1582797"/>
              <a:ext cx="37731" cy="127647"/>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Arial" panose="020B0604020202020204" pitchFamily="34" charset="0"/>
                  <a:ea typeface="Arial" panose="020B0604020202020204" pitchFamily="34"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519252" y="1586337"/>
              <a:ext cx="749588"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The evolution</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1081850" y="1586337"/>
              <a:ext cx="15456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of</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1197059" y="1586337"/>
              <a:ext cx="145407"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th</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1305384" y="1586337"/>
              <a:ext cx="607732"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e similarity</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1761323" y="1586337"/>
              <a:ext cx="106629"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b</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1840492" y="1586337"/>
              <a:ext cx="377705"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etween</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2123478" y="1586337"/>
              <a:ext cx="147079"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th</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2233061" y="1586337"/>
              <a:ext cx="660807"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e astronaut's</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2728906" y="1586337"/>
              <a:ext cx="94433"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s</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2798906" y="1586337"/>
              <a:ext cx="490563"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entences </a:t>
              </a:r>
              <a:endParaRPr lang="en-US" sz="1000">
                <a:solidFill>
                  <a:srgbClr val="000000"/>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999577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It </a:t>
            </a:r>
            <a:r>
              <a:rPr lang="en-US" dirty="0"/>
              <a:t>was </a:t>
            </a:r>
            <a:r>
              <a:rPr lang="en-US" dirty="0" smtClean="0"/>
              <a:t>designed </a:t>
            </a:r>
            <a:r>
              <a:rPr lang="en-US" dirty="0"/>
              <a:t>to monitor the astronauts' emotional states and detect the tendency to increasingly manifest negative feelings. Beyond these aspects, an important element in the results validation is the distinction between the parties involved in the analyzed transcripts: the staff on-ground and the </a:t>
            </a:r>
            <a:r>
              <a:rPr lang="en-US" dirty="0" smtClean="0"/>
              <a:t>astronauts</a:t>
            </a:r>
          </a:p>
          <a:p>
            <a:pPr marL="0" indent="0">
              <a:buNone/>
            </a:pPr>
            <a:endParaRPr lang="en-US" dirty="0"/>
          </a:p>
        </p:txBody>
      </p:sp>
    </p:spTree>
    <p:extLst>
      <p:ext uri="{BB962C8B-B14F-4D97-AF65-F5344CB8AC3E}">
        <p14:creationId xmlns:p14="http://schemas.microsoft.com/office/powerpoint/2010/main" val="1204860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868" y="135970"/>
            <a:ext cx="9601196" cy="1303867"/>
          </a:xfrm>
        </p:spPr>
        <p:txBody>
          <a:bodyPr/>
          <a:lstStyle/>
          <a:p>
            <a:r>
              <a:rPr lang="en-US" dirty="0" smtClean="0"/>
              <a:t>Limitations</a:t>
            </a:r>
            <a:endParaRPr lang="en-US" dirty="0"/>
          </a:p>
        </p:txBody>
      </p:sp>
      <p:sp>
        <p:nvSpPr>
          <p:cNvPr id="3" name="Content Placeholder 2"/>
          <p:cNvSpPr>
            <a:spLocks noGrp="1"/>
          </p:cNvSpPr>
          <p:nvPr>
            <p:ph idx="1"/>
          </p:nvPr>
        </p:nvSpPr>
        <p:spPr>
          <a:xfrm>
            <a:off x="838200" y="1269242"/>
            <a:ext cx="10515600" cy="5213445"/>
          </a:xfrm>
        </p:spPr>
        <p:txBody>
          <a:bodyPr>
            <a:normAutofit/>
          </a:bodyPr>
          <a:lstStyle/>
          <a:p>
            <a:r>
              <a:rPr lang="en-US" dirty="0"/>
              <a:t>The evolution graphs of the manifested feelings did not reveal a tendency towards increasing the negative feelings or decreasing the positive feelings, over time. Still, their aggregation based on key mission intervals revealed the expected results for some of the astronauts. The lack of </a:t>
            </a:r>
            <a:r>
              <a:rPr lang="en-US" dirty="0" err="1"/>
              <a:t>categoric</a:t>
            </a:r>
            <a:r>
              <a:rPr lang="en-US" dirty="0"/>
              <a:t> results does not lie exclusively in the used NLP approaches.</a:t>
            </a:r>
            <a:endParaRPr lang="en-US" dirty="0" smtClean="0"/>
          </a:p>
          <a:p>
            <a:r>
              <a:rPr lang="en-US" dirty="0" smtClean="0"/>
              <a:t>These </a:t>
            </a:r>
            <a:r>
              <a:rPr lang="en-US" dirty="0"/>
              <a:t>may occur as a result of insufficient data currently available, but also as a result of the short, formalized used phrases, that are specific to ground-space communications. </a:t>
            </a:r>
            <a:endParaRPr lang="en-US" dirty="0" smtClean="0"/>
          </a:p>
          <a:p>
            <a:r>
              <a:rPr lang="en-US" dirty="0" smtClean="0"/>
              <a:t>Also</a:t>
            </a:r>
            <a:r>
              <a:rPr lang="en-US" dirty="0"/>
              <a:t>, it must be taken into account that the analyzed data reside to very short-duration human spaceflight missions (a few days), where the psychological states of astronauts would have not significantly altered or astronauts would have succeeded in maintaining their normal psychological behavior</a:t>
            </a:r>
            <a:endParaRPr lang="en-US" dirty="0"/>
          </a:p>
        </p:txBody>
      </p:sp>
    </p:spTree>
    <p:extLst>
      <p:ext uri="{BB962C8B-B14F-4D97-AF65-F5344CB8AC3E}">
        <p14:creationId xmlns:p14="http://schemas.microsoft.com/office/powerpoint/2010/main" val="4112891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suggestions</a:t>
            </a:r>
            <a:endParaRPr lang="en-US" dirty="0"/>
          </a:p>
        </p:txBody>
      </p:sp>
      <p:sp>
        <p:nvSpPr>
          <p:cNvPr id="3" name="Content Placeholder 2"/>
          <p:cNvSpPr>
            <a:spLocks noGrp="1"/>
          </p:cNvSpPr>
          <p:nvPr>
            <p:ph idx="1"/>
          </p:nvPr>
        </p:nvSpPr>
        <p:spPr/>
        <p:txBody>
          <a:bodyPr/>
          <a:lstStyle/>
          <a:p>
            <a:pPr marL="0" indent="0">
              <a:buNone/>
            </a:pPr>
            <a:r>
              <a:rPr lang="en-US" dirty="0"/>
              <a:t>The results open up new research and development perspectives especially towards human spaceflight missions, but not merely. </a:t>
            </a:r>
            <a:endParaRPr lang="en-US" dirty="0" smtClean="0"/>
          </a:p>
          <a:p>
            <a:pPr marL="0" indent="0">
              <a:buNone/>
            </a:pPr>
            <a:r>
              <a:rPr lang="en-US" dirty="0" smtClean="0"/>
              <a:t>In </a:t>
            </a:r>
            <a:r>
              <a:rPr lang="en-US" dirty="0"/>
              <a:t>order to improve and refine the herein metrics, the next scientific steps shall target data, to be analyzed, residing to at least 2-month short duration space mission and/or, if available, to long duration human spaceflight missions (more than 6 months). </a:t>
            </a:r>
            <a:endParaRPr lang="en-US" dirty="0" smtClean="0"/>
          </a:p>
          <a:p>
            <a:pPr marL="0" indent="0">
              <a:buNone/>
            </a:pPr>
            <a:r>
              <a:rPr lang="en-US" dirty="0" smtClean="0"/>
              <a:t>The </a:t>
            </a:r>
            <a:r>
              <a:rPr lang="en-US" dirty="0"/>
              <a:t>perspective of such data provides enough information to analyze with focus on the used algorithms and methods of interpretation. </a:t>
            </a:r>
            <a:endParaRPr lang="en-US" dirty="0"/>
          </a:p>
        </p:txBody>
      </p:sp>
    </p:spTree>
    <p:extLst>
      <p:ext uri="{BB962C8B-B14F-4D97-AF65-F5344CB8AC3E}">
        <p14:creationId xmlns:p14="http://schemas.microsoft.com/office/powerpoint/2010/main" val="713402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The above research is valid for it states an opportunity for future researchers and it has a strong contribution to Aeronautics sector</a:t>
            </a:r>
            <a:endParaRPr lang="en-US" dirty="0"/>
          </a:p>
        </p:txBody>
      </p:sp>
    </p:spTree>
    <p:extLst>
      <p:ext uri="{BB962C8B-B14F-4D97-AF65-F5344CB8AC3E}">
        <p14:creationId xmlns:p14="http://schemas.microsoft.com/office/powerpoint/2010/main" val="1435309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hank You Presentation Images | Template Presentation | Sample of PPT  Presentation | Presentation Background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4039" y="624622"/>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569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As technology evolves at an alert pace, the desire and need for exploration of the outer space becomes more and more prevalent. Human exploration and colonization of the Moon or Mars represents a strategic goal of international space agencies for the coming years.</a:t>
            </a:r>
          </a:p>
          <a:p>
            <a:pPr marL="0" indent="0">
              <a:buNone/>
            </a:pPr>
            <a:r>
              <a:rPr lang="en-US" dirty="0"/>
              <a:t>Following the history of space travel, one can notice the indisputable necessity of human presence in missions. Even though, over time, the automation of the exploration process through artificial satellites has been tried, it has often been proven that human intervention is much more effective due to the astronauts’ ability to reason and act in unforeseen </a:t>
            </a:r>
            <a:r>
              <a:rPr lang="en-US" dirty="0" smtClean="0"/>
              <a:t>situations.</a:t>
            </a:r>
          </a:p>
          <a:p>
            <a:pPr marL="0" indent="0">
              <a:buNone/>
            </a:pPr>
            <a:r>
              <a:rPr lang="en-US" dirty="0"/>
              <a:t>During space missions, astronauts are exposed to a myriad of stressors such as: microgravity, lack of atmospheric pressure, extreme temperatures, mechanical shocks, solar and cosmic radiation, isolation, confinement, multicultural issues, limited habitability etc. Hence, the human body undergoes through complex adaptations both physiologically and psychologically</a:t>
            </a:r>
          </a:p>
        </p:txBody>
      </p:sp>
    </p:spTree>
    <p:extLst>
      <p:ext uri="{BB962C8B-B14F-4D97-AF65-F5344CB8AC3E}">
        <p14:creationId xmlns:p14="http://schemas.microsoft.com/office/powerpoint/2010/main" val="154065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Besides </a:t>
            </a:r>
            <a:r>
              <a:rPr lang="en-US" dirty="0"/>
              <a:t>the biomedical problems, long duration spaceflight (more than 6 months), the psychosocial </a:t>
            </a:r>
            <a:r>
              <a:rPr lang="en-US" dirty="0" smtClean="0"/>
              <a:t>impairments namely </a:t>
            </a:r>
            <a:r>
              <a:rPr lang="en-US" dirty="0"/>
              <a:t>interpersonal and intrapersonal psychological effects, are </a:t>
            </a:r>
            <a:r>
              <a:rPr lang="en-US" dirty="0" smtClean="0"/>
              <a:t>critical, </a:t>
            </a:r>
            <a:r>
              <a:rPr lang="en-US" dirty="0"/>
              <a:t>as depression, lack of motivation and concentration, irascibility, asthenia, anxiety, emotional instability, interpersonal tension </a:t>
            </a:r>
            <a:r>
              <a:rPr lang="en-US" dirty="0" err="1"/>
              <a:t>etc</a:t>
            </a:r>
            <a:endParaRPr lang="en-US" dirty="0" smtClean="0"/>
          </a:p>
          <a:p>
            <a:pPr marL="0" indent="0">
              <a:buNone/>
            </a:pPr>
            <a:r>
              <a:rPr lang="en-US" dirty="0"/>
              <a:t>In this paper, we present a real-time, non-invasive, noncontact and non-obtrusive method for determining indices through which to detect speech and language disorder signs (SLDS) of astronauts, as reflection of their psychological behavior. </a:t>
            </a:r>
            <a:endParaRPr lang="en-US" dirty="0" smtClean="0"/>
          </a:p>
          <a:p>
            <a:pPr marL="0" indent="0">
              <a:buNone/>
            </a:pPr>
            <a:endParaRPr lang="en-US" dirty="0"/>
          </a:p>
        </p:txBody>
      </p:sp>
    </p:spTree>
    <p:extLst>
      <p:ext uri="{BB962C8B-B14F-4D97-AF65-F5344CB8AC3E}">
        <p14:creationId xmlns:p14="http://schemas.microsoft.com/office/powerpoint/2010/main" val="1498087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PLAYERS</a:t>
            </a:r>
            <a:endParaRPr lang="en-US" dirty="0"/>
          </a:p>
        </p:txBody>
      </p:sp>
      <p:sp>
        <p:nvSpPr>
          <p:cNvPr id="3" name="Content Placeholder 2"/>
          <p:cNvSpPr>
            <a:spLocks noGrp="1"/>
          </p:cNvSpPr>
          <p:nvPr>
            <p:ph idx="1"/>
          </p:nvPr>
        </p:nvSpPr>
        <p:spPr/>
        <p:txBody>
          <a:bodyPr/>
          <a:lstStyle/>
          <a:p>
            <a:r>
              <a:rPr lang="en-US" dirty="0" smtClean="0"/>
              <a:t>Astronauts</a:t>
            </a:r>
          </a:p>
          <a:p>
            <a:r>
              <a:rPr lang="en-US" dirty="0" smtClean="0"/>
              <a:t>NASA</a:t>
            </a:r>
          </a:p>
          <a:p>
            <a:r>
              <a:rPr lang="en-US" dirty="0" smtClean="0"/>
              <a:t>Ground staff </a:t>
            </a:r>
            <a:endParaRPr lang="en-US" dirty="0" smtClean="0"/>
          </a:p>
          <a:p>
            <a:pPr marL="0" indent="0">
              <a:buNone/>
            </a:pPr>
            <a:endParaRPr lang="en-US" dirty="0"/>
          </a:p>
        </p:txBody>
      </p:sp>
    </p:spTree>
    <p:extLst>
      <p:ext uri="{BB962C8B-B14F-4D97-AF65-F5344CB8AC3E}">
        <p14:creationId xmlns:p14="http://schemas.microsoft.com/office/powerpoint/2010/main" val="452451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SIGNS OF SPEECH AND LANGUAGE DISORDERS</a:t>
            </a:r>
          </a:p>
        </p:txBody>
      </p:sp>
      <p:sp>
        <p:nvSpPr>
          <p:cNvPr id="3" name="Content Placeholder 2"/>
          <p:cNvSpPr>
            <a:spLocks noGrp="1"/>
          </p:cNvSpPr>
          <p:nvPr>
            <p:ph idx="1"/>
          </p:nvPr>
        </p:nvSpPr>
        <p:spPr/>
        <p:txBody>
          <a:bodyPr>
            <a:normAutofit fontScale="85000" lnSpcReduction="20000"/>
          </a:bodyPr>
          <a:lstStyle/>
          <a:p>
            <a:pPr marL="0" indent="0">
              <a:buNone/>
            </a:pPr>
            <a:r>
              <a:rPr lang="en-US" sz="2000" dirty="0"/>
              <a:t>There have been numerous tests on humans in ground-based analogue environments serving as astronauts training </a:t>
            </a:r>
            <a:r>
              <a:rPr lang="en-US" sz="2000" dirty="0" smtClean="0"/>
              <a:t>and/or physiological/behavioral </a:t>
            </a:r>
            <a:r>
              <a:rPr lang="en-US" sz="2000" dirty="0"/>
              <a:t>health research platforms (e.g. Concordia station situated on Antarctic mainland etc.). However, there is no decisive indicator of psychological degradation which, detected in time, could act as psychological countermeasure. </a:t>
            </a:r>
            <a:endParaRPr lang="en-US" sz="2000" dirty="0" smtClean="0"/>
          </a:p>
          <a:p>
            <a:pPr marL="0" indent="0">
              <a:buNone/>
            </a:pPr>
            <a:r>
              <a:rPr lang="en-US" sz="2000" dirty="0" smtClean="0"/>
              <a:t>In 2015, </a:t>
            </a:r>
            <a:r>
              <a:rPr lang="en-US" sz="2000" dirty="0" err="1" smtClean="0"/>
              <a:t>Vizitiu</a:t>
            </a:r>
            <a:r>
              <a:rPr lang="en-US" sz="2000" dirty="0" smtClean="0"/>
              <a:t> </a:t>
            </a:r>
            <a:r>
              <a:rPr lang="en-US" sz="2000" dirty="0"/>
              <a:t>and </a:t>
            </a:r>
            <a:r>
              <a:rPr lang="en-US" sz="2000" dirty="0" err="1"/>
              <a:t>Vizitiu</a:t>
            </a:r>
            <a:r>
              <a:rPr lang="en-US" sz="2000" dirty="0"/>
              <a:t> </a:t>
            </a:r>
            <a:r>
              <a:rPr lang="en-US" sz="2000" dirty="0" smtClean="0"/>
              <a:t> </a:t>
            </a:r>
            <a:r>
              <a:rPr lang="en-US" sz="2000" dirty="0"/>
              <a:t>pointed out the potential of SLDS in astronauts associated with human space </a:t>
            </a:r>
            <a:r>
              <a:rPr lang="en-US" sz="2000" dirty="0" smtClean="0"/>
              <a:t>adaptability  which are valid indicators </a:t>
            </a:r>
            <a:r>
              <a:rPr lang="en-US" sz="2000" dirty="0"/>
              <a:t>of the psychological disorders experienced by </a:t>
            </a:r>
            <a:r>
              <a:rPr lang="en-US" sz="2000" dirty="0" smtClean="0"/>
              <a:t>astronauts.</a:t>
            </a:r>
          </a:p>
          <a:p>
            <a:pPr marL="0" indent="0">
              <a:buNone/>
            </a:pPr>
            <a:r>
              <a:rPr lang="en-US" sz="2000" dirty="0" smtClean="0"/>
              <a:t>Main </a:t>
            </a:r>
            <a:r>
              <a:rPr lang="en-US" sz="2000" dirty="0"/>
              <a:t>potential categories of speech and language disorders relevant for the space </a:t>
            </a:r>
            <a:r>
              <a:rPr lang="en-US" sz="2000" dirty="0" smtClean="0"/>
              <a:t>context</a:t>
            </a:r>
          </a:p>
          <a:p>
            <a:r>
              <a:rPr lang="en-US" sz="2000" i="1" dirty="0"/>
              <a:t>rhythm and fluency</a:t>
            </a:r>
            <a:r>
              <a:rPr lang="en-US" sz="2000" dirty="0"/>
              <a:t> </a:t>
            </a:r>
            <a:r>
              <a:rPr lang="en-US" sz="2000" i="1" dirty="0" smtClean="0"/>
              <a:t>disorders</a:t>
            </a:r>
            <a:endParaRPr lang="en-US" sz="2000" dirty="0"/>
          </a:p>
          <a:p>
            <a:r>
              <a:rPr lang="en-US" sz="2000" i="1" dirty="0" smtClean="0"/>
              <a:t>speech </a:t>
            </a:r>
            <a:r>
              <a:rPr lang="en-US" sz="2000" i="1" dirty="0"/>
              <a:t>sound </a:t>
            </a:r>
            <a:r>
              <a:rPr lang="en-US" sz="2000" i="1" dirty="0" smtClean="0"/>
              <a:t>disorders</a:t>
            </a:r>
          </a:p>
          <a:p>
            <a:r>
              <a:rPr lang="en-US" sz="2000" i="1" dirty="0" smtClean="0"/>
              <a:t>oral </a:t>
            </a:r>
            <a:r>
              <a:rPr lang="en-US" sz="2000" i="1" dirty="0"/>
              <a:t>language </a:t>
            </a:r>
            <a:r>
              <a:rPr lang="en-US" sz="2000" i="1" dirty="0" smtClean="0"/>
              <a:t>disorders</a:t>
            </a:r>
          </a:p>
          <a:p>
            <a:r>
              <a:rPr lang="en-US" sz="2000" i="1" dirty="0" smtClean="0"/>
              <a:t>voice </a:t>
            </a:r>
            <a:r>
              <a:rPr lang="en-US" sz="2000" i="1" dirty="0"/>
              <a:t>disorders. </a:t>
            </a:r>
            <a:endParaRPr lang="en-US" sz="2000" dirty="0"/>
          </a:p>
        </p:txBody>
      </p:sp>
    </p:spTree>
    <p:extLst>
      <p:ext uri="{BB962C8B-B14F-4D97-AF65-F5344CB8AC3E}">
        <p14:creationId xmlns:p14="http://schemas.microsoft.com/office/powerpoint/2010/main" val="825806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a:xfrm>
            <a:off x="1295401" y="2074460"/>
            <a:ext cx="10277900" cy="4353635"/>
          </a:xfrm>
        </p:spPr>
        <p:txBody>
          <a:bodyPr>
            <a:normAutofit lnSpcReduction="10000"/>
          </a:bodyPr>
          <a:lstStyle/>
          <a:p>
            <a:pPr marL="0" indent="0">
              <a:buNone/>
            </a:pPr>
            <a:r>
              <a:rPr lang="en-US" dirty="0" smtClean="0"/>
              <a:t>Embedding</a:t>
            </a:r>
          </a:p>
          <a:p>
            <a:pPr marL="0" indent="0">
              <a:buNone/>
            </a:pPr>
            <a:r>
              <a:rPr lang="en-US" sz="1800" dirty="0" smtClean="0"/>
              <a:t>Attempts </a:t>
            </a:r>
            <a:r>
              <a:rPr lang="en-US" sz="1800" dirty="0"/>
              <a:t>to encompass the meaning of a word from a morphological, contextual and statistical point of view, related to the whole corpus and the relationships between the documents and the terms that compose </a:t>
            </a:r>
            <a:r>
              <a:rPr lang="en-US" sz="1800" dirty="0" smtClean="0"/>
              <a:t>them</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1800" dirty="0" smtClean="0"/>
          </a:p>
          <a:p>
            <a:pPr marL="0" indent="0">
              <a:buNone/>
            </a:pPr>
            <a:r>
              <a:rPr lang="en-US" sz="1800" dirty="0" smtClean="0"/>
              <a:t>The </a:t>
            </a:r>
            <a:r>
              <a:rPr lang="en-US" sz="1800" dirty="0"/>
              <a:t>first variant tries to predict a word based on a context, the second variant tries to predict a word based on several contexts and the last one tries to predict more contexts based on one word </a:t>
            </a:r>
          </a:p>
          <a:p>
            <a:pPr marL="0" indent="0">
              <a:buNone/>
            </a:pPr>
            <a:endParaRPr lang="en-US" sz="1800" dirty="0"/>
          </a:p>
        </p:txBody>
      </p:sp>
      <p:pic>
        <p:nvPicPr>
          <p:cNvPr id="5" name="Picture 2" descr="What Are Word Embeddings for Tex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4063" y="3041722"/>
            <a:ext cx="5540576" cy="241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640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a:t>SLDS DETECTION - NLP APPLIED ON NASA </a:t>
            </a:r>
            <a:r>
              <a:rPr lang="en-US" sz="4000" b="1" dirty="0" smtClean="0"/>
              <a:t>MISSIONS – PROPOSED SYSTEM</a:t>
            </a:r>
            <a:endParaRPr lang="en-US" sz="4000" b="1" dirty="0"/>
          </a:p>
        </p:txBody>
      </p:sp>
      <p:sp>
        <p:nvSpPr>
          <p:cNvPr id="4" name="Content Placeholder 3"/>
          <p:cNvSpPr>
            <a:spLocks noGrp="1"/>
          </p:cNvSpPr>
          <p:nvPr>
            <p:ph idx="1"/>
          </p:nvPr>
        </p:nvSpPr>
        <p:spPr/>
        <p:txBody>
          <a:bodyPr/>
          <a:lstStyle/>
          <a:p>
            <a:pPr marL="0" indent="0">
              <a:buNone/>
            </a:pPr>
            <a:r>
              <a:rPr lang="en-US" dirty="0"/>
              <a:t>This paper is focused on analyzing the problem of SLDS progression of astronauts during short duration spaceflight missions from two perspectives within the realm of oral language: the structuring of their used internal language and the feelings experienced by the astronauts manifested in it. </a:t>
            </a:r>
            <a:endParaRPr lang="en-US" dirty="0" smtClean="0"/>
          </a:p>
          <a:p>
            <a:pPr marL="0" indent="0">
              <a:buNone/>
            </a:pPr>
            <a:r>
              <a:rPr lang="en-US" dirty="0"/>
              <a:t>In order to capture oral language disorders, it has been used two approaches based on coherence and cohesion, while for detecting the astronauts’ feelings, a third approach based on the sentiment valence of the used words. </a:t>
            </a:r>
          </a:p>
        </p:txBody>
      </p:sp>
    </p:spTree>
    <p:extLst>
      <p:ext uri="{BB962C8B-B14F-4D97-AF65-F5344CB8AC3E}">
        <p14:creationId xmlns:p14="http://schemas.microsoft.com/office/powerpoint/2010/main" val="4091868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representation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first approach assumes that a coherent and cohesive discourse involves the use of words that are appropriate to the context of a sentence. This translates in the use </a:t>
            </a:r>
            <a:r>
              <a:rPr lang="en-US" dirty="0" smtClean="0"/>
              <a:t>of </a:t>
            </a:r>
            <a:r>
              <a:rPr lang="en-US" dirty="0"/>
              <a:t>the same sentence of terms that are semantically close. Thus, it was set out to identify a coherence metric whose evolution could be subsequently analyzed for each astronaut during the </a:t>
            </a:r>
            <a:r>
              <a:rPr lang="en-US" dirty="0" smtClean="0"/>
              <a:t>mission</a:t>
            </a:r>
          </a:p>
          <a:p>
            <a:r>
              <a:rPr lang="en-US" dirty="0"/>
              <a:t>A similar approach analyzes the evolution of an astronaut’s concerns over time. Thus, the similarity of the current sentence with the previous sentence spoken by the astronaut is calculated. In this way, the evolution of the contexts approached by the individual astronaut in his speech is traced through a cumulative counter. </a:t>
            </a:r>
          </a:p>
          <a:p>
            <a:r>
              <a:rPr lang="en-US" dirty="0"/>
              <a:t>The third approach proposes the analysis of the emotional dynamics of astronauts: their feelings expressed in the conversations. There are 16 categories of feelings, 8 being positive and the other 8 being negative. Thus, the sentence of an astronaut is confronted with the 16 feelings. Specifically, the objective was to find out to what extent a sentence expresses each of these feelings and how this proportion changes over time.</a:t>
            </a:r>
          </a:p>
        </p:txBody>
      </p:sp>
    </p:spTree>
    <p:extLst>
      <p:ext uri="{BB962C8B-B14F-4D97-AF65-F5344CB8AC3E}">
        <p14:creationId xmlns:p14="http://schemas.microsoft.com/office/powerpoint/2010/main" val="2017187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800" dirty="0"/>
              <a:t>The data used for analysis consisted of 8 of the public transcripts of the NASA missions, available </a:t>
            </a:r>
            <a:r>
              <a:rPr lang="en-US" sz="1800" dirty="0" smtClean="0"/>
              <a:t>online: </a:t>
            </a:r>
          </a:p>
          <a:p>
            <a:r>
              <a:rPr lang="en-US" sz="1800" dirty="0" smtClean="0"/>
              <a:t>Apollo </a:t>
            </a:r>
            <a:r>
              <a:rPr lang="en-US" sz="1800" dirty="0"/>
              <a:t>8, </a:t>
            </a:r>
            <a:endParaRPr lang="en-US" sz="1800" dirty="0" smtClean="0"/>
          </a:p>
          <a:p>
            <a:r>
              <a:rPr lang="en-US" sz="1800" dirty="0" smtClean="0"/>
              <a:t>Apollo </a:t>
            </a:r>
            <a:r>
              <a:rPr lang="en-US" sz="1800" dirty="0"/>
              <a:t>11, </a:t>
            </a:r>
            <a:endParaRPr lang="en-US" sz="1800" dirty="0" smtClean="0"/>
          </a:p>
          <a:p>
            <a:r>
              <a:rPr lang="en-US" sz="1800" dirty="0" smtClean="0"/>
              <a:t>Apollo </a:t>
            </a:r>
            <a:r>
              <a:rPr lang="en-US" sz="1800" dirty="0"/>
              <a:t>13, </a:t>
            </a:r>
            <a:endParaRPr lang="en-US" sz="1800" dirty="0" smtClean="0"/>
          </a:p>
          <a:p>
            <a:r>
              <a:rPr lang="en-US" sz="1800" dirty="0" smtClean="0"/>
              <a:t>Gemini </a:t>
            </a:r>
            <a:r>
              <a:rPr lang="en-US" sz="1800" dirty="0"/>
              <a:t>III, </a:t>
            </a:r>
            <a:endParaRPr lang="en-US" sz="1800" dirty="0" smtClean="0"/>
          </a:p>
          <a:p>
            <a:r>
              <a:rPr lang="en-US" sz="1800" dirty="0" smtClean="0"/>
              <a:t>Mercury </a:t>
            </a:r>
            <a:r>
              <a:rPr lang="en-US" sz="1800" dirty="0"/>
              <a:t>III, </a:t>
            </a:r>
            <a:endParaRPr lang="en-US" sz="1800" dirty="0" smtClean="0"/>
          </a:p>
          <a:p>
            <a:r>
              <a:rPr lang="en-US" sz="1800" dirty="0" smtClean="0"/>
              <a:t>Mercury </a:t>
            </a:r>
            <a:r>
              <a:rPr lang="en-US" sz="1800" dirty="0"/>
              <a:t>IV</a:t>
            </a:r>
            <a:r>
              <a:rPr lang="en-US" sz="1800" dirty="0" smtClean="0"/>
              <a:t>,</a:t>
            </a:r>
          </a:p>
          <a:p>
            <a:r>
              <a:rPr lang="en-US" sz="1800" dirty="0" smtClean="0"/>
              <a:t>Mercury </a:t>
            </a:r>
            <a:r>
              <a:rPr lang="en-US" sz="1800" dirty="0"/>
              <a:t>VI, </a:t>
            </a:r>
            <a:endParaRPr lang="en-US" sz="1800" dirty="0" smtClean="0"/>
          </a:p>
          <a:p>
            <a:r>
              <a:rPr lang="en-US" sz="1800" dirty="0" smtClean="0"/>
              <a:t>Mercury </a:t>
            </a:r>
            <a:r>
              <a:rPr lang="en-US" sz="1800" dirty="0"/>
              <a:t>VII. </a:t>
            </a:r>
            <a:endParaRPr lang="en-US" sz="1800" dirty="0" smtClean="0"/>
          </a:p>
          <a:p>
            <a:pPr marL="0" indent="0">
              <a:buNone/>
            </a:pPr>
            <a:r>
              <a:rPr lang="en-US" sz="1800" dirty="0" smtClean="0"/>
              <a:t>Most </a:t>
            </a:r>
            <a:r>
              <a:rPr lang="en-US" sz="1800" dirty="0"/>
              <a:t>of those transcripts contained only the Technical Air-to-Ground Voice Transmission and thus contained 2 parties: mission-ops and astronauts</a:t>
            </a:r>
          </a:p>
        </p:txBody>
      </p:sp>
    </p:spTree>
    <p:extLst>
      <p:ext uri="{BB962C8B-B14F-4D97-AF65-F5344CB8AC3E}">
        <p14:creationId xmlns:p14="http://schemas.microsoft.com/office/powerpoint/2010/main" val="972601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884</TotalTime>
  <Words>1391</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Garamond</vt:lpstr>
      <vt:lpstr>Times New Roman</vt:lpstr>
      <vt:lpstr>Organic</vt:lpstr>
      <vt:lpstr>PowerPoint Presentation</vt:lpstr>
      <vt:lpstr>Introduction</vt:lpstr>
      <vt:lpstr>PROBLEM FORMULATION</vt:lpstr>
      <vt:lpstr>KEY PLAYERS</vt:lpstr>
      <vt:lpstr>SIGNS OF SPEECH AND LANGUAGE DISORDERS</vt:lpstr>
      <vt:lpstr>Natural language Processing</vt:lpstr>
      <vt:lpstr>SLDS DETECTION - NLP APPLIED ON NASA MISSIONS – PROPOSED SYSTEM</vt:lpstr>
      <vt:lpstr>Model representation</vt:lpstr>
      <vt:lpstr>Data Sets</vt:lpstr>
      <vt:lpstr>Speech coherence approach </vt:lpstr>
      <vt:lpstr>PowerPoint Presentation</vt:lpstr>
      <vt:lpstr>Sentiment analysis approach </vt:lpstr>
      <vt:lpstr>Contributions</vt:lpstr>
      <vt:lpstr>Limitations</vt:lpstr>
      <vt:lpstr>Future suggestions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JackMa</dc:creator>
  <cp:lastModifiedBy>JackMa</cp:lastModifiedBy>
  <cp:revision>91</cp:revision>
  <dcterms:created xsi:type="dcterms:W3CDTF">2021-06-04T16:39:37Z</dcterms:created>
  <dcterms:modified xsi:type="dcterms:W3CDTF">2021-06-05T12:54:27Z</dcterms:modified>
</cp:coreProperties>
</file>