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63" r:id="rId7"/>
    <p:sldId id="257" r:id="rId8"/>
    <p:sldId id="258" r:id="rId9"/>
    <p:sldId id="259" r:id="rId10"/>
    <p:sldId id="276" r:id="rId11"/>
    <p:sldId id="260" r:id="rId12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323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278" r:id="rId34"/>
    <p:sldId id="277" r:id="rId35"/>
    <p:sldId id="279" r:id="rId36"/>
    <p:sldId id="296" r:id="rId37"/>
    <p:sldId id="298" r:id="rId38"/>
    <p:sldId id="297" r:id="rId39"/>
    <p:sldId id="301" r:id="rId40"/>
    <p:sldId id="302" r:id="rId41"/>
    <p:sldId id="303" r:id="rId42"/>
    <p:sldId id="300" r:id="rId43"/>
    <p:sldId id="280" r:id="rId44"/>
    <p:sldId id="285" r:id="rId45"/>
    <p:sldId id="282" r:id="rId46"/>
    <p:sldId id="283" r:id="rId47"/>
    <p:sldId id="284" r:id="rId48"/>
    <p:sldId id="286" r:id="rId49"/>
    <p:sldId id="299" r:id="rId50"/>
    <p:sldId id="305" r:id="rId51"/>
    <p:sldId id="307" r:id="rId52"/>
    <p:sldId id="287" r:id="rId53"/>
    <p:sldId id="304" r:id="rId54"/>
    <p:sldId id="308" r:id="rId55"/>
    <p:sldId id="310" r:id="rId56"/>
    <p:sldId id="311" r:id="rId57"/>
    <p:sldId id="312" r:id="rId58"/>
    <p:sldId id="313" r:id="rId59"/>
    <p:sldId id="314" r:id="rId60"/>
    <p:sldId id="316" r:id="rId61"/>
  </p:sldIdLst>
  <p:sldSz cx="1274381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1600" y="1143000"/>
            <a:ext cx="573480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pt-BR" altLang="en-US" b="1">
                <a:solidFill>
                  <a:srgbClr val="FFFF00"/>
                </a:solidFill>
              </a:rPr>
              <a:t>A Linguagem Python foi concebida no fim dos anos 80. A primeira ideia de implementar o Python surgiu mais especificamente em 1982 enquanto Guido Van Rossum trabalhava no CWI (https://www.cwi.nl/) (Centrum Wiskunde &amp; Informatica, Centro de Matemática e Ciência da Computação) em Amsterdã, Holanda, no time de desenvolvimento da Linguagem ABC . Neste mesmo local também foi desenvolvida a linguagem Algol 68 (http://en.wikipedia.org/wiki/ALGOL_68). Posteriormente, em 1987, com o fim da linguagem ABC , Guido foi transferido para o grupo de trabalho Amoeba (http://en.wikipedia.org/wiki/Amoeba_distributed_operating_system) — um sistema operacional Microkernel liderado por Andrew Tanenbaum. Foi neste grupo que Guido percebeu a necessidade de uma linguagem para escrever programas intermediários, algo entre o C e o Shell Script.</a:t>
            </a:r>
            <a:endParaRPr lang="pt-BR" altLang="en-US" b="1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3002" y="1122365"/>
            <a:ext cx="9558015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002" y="3602043"/>
            <a:ext cx="9558015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119939" y="365126"/>
            <a:ext cx="2747929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76151" y="365126"/>
            <a:ext cx="8084487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lnSpc>
                <a:spcPct val="100000"/>
              </a:lnSpc>
              <a:defRPr/>
            </a:lvl1pPr>
            <a:lvl2pPr algn="just">
              <a:lnSpc>
                <a:spcPct val="100000"/>
              </a:lnSpc>
              <a:defRPr/>
            </a:lvl2pPr>
            <a:lvl3pPr algn="just">
              <a:lnSpc>
                <a:spcPct val="100000"/>
              </a:lnSpc>
              <a:defRPr/>
            </a:lvl3pPr>
            <a:lvl4pPr algn="just">
              <a:lnSpc>
                <a:spcPct val="100000"/>
              </a:lnSpc>
              <a:defRPr/>
            </a:lvl4pPr>
            <a:lvl5pPr algn="just"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just"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/>
            </a:lvl1pPr>
          </a:lstStyle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5447" y="186690"/>
            <a:ext cx="3212555" cy="90805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9514" y="1709740"/>
            <a:ext cx="10991717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9514" y="4589470"/>
            <a:ext cx="10991717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76151" y="1825628"/>
            <a:ext cx="5416208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1660" y="1825628"/>
            <a:ext cx="5416208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7811" y="365126"/>
            <a:ext cx="10991717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7811" y="1681165"/>
            <a:ext cx="539131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7811" y="2505079"/>
            <a:ext cx="539131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51660" y="1681165"/>
            <a:ext cx="541786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51660" y="2505079"/>
            <a:ext cx="5417868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7811" y="457201"/>
            <a:ext cx="4110278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868" y="987426"/>
            <a:ext cx="6451660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7811" y="2057403"/>
            <a:ext cx="4110278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7811" y="457201"/>
            <a:ext cx="4110278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17868" y="987426"/>
            <a:ext cx="6451660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7811" y="2057403"/>
            <a:ext cx="4110278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6151" y="365126"/>
            <a:ext cx="10991717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151" y="1825628"/>
            <a:ext cx="10991717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6151" y="6356359"/>
            <a:ext cx="286740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1457" y="6356359"/>
            <a:ext cx="4301107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0464" y="6356359"/>
            <a:ext cx="286740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Times New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Times New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3" y="1443675"/>
            <a:ext cx="9144013" cy="2387603"/>
          </a:xfrm>
        </p:spPr>
        <p:txBody>
          <a:bodyPr>
            <a:normAutofit/>
          </a:bodyPr>
          <a:p>
            <a:pPr algn="ctr"/>
            <a:r>
              <a:rPr lang="x-none" altLang="pt-BR" b="1"/>
              <a:t>&gt;&gt;&gt; print('Olá, mundo!')</a:t>
            </a:r>
            <a:endParaRPr lang="x-none" altLang="pt-BR" b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Histórico da Linguagem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buNone/>
            </a:pPr>
            <a:endParaRPr lang="x-none" altLang="pt-BR">
              <a:sym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x-none" altLang="pt-BR">
                <a:sym typeface="+mn-ea"/>
              </a:rPr>
              <a:t> A Linguagem Python foi concebida no fim dos anos 80</a:t>
            </a:r>
            <a:endParaRPr lang="x-none" altLang="pt-BR">
              <a:sym typeface="+mn-ea"/>
            </a:endParaRPr>
          </a:p>
          <a:p>
            <a:pPr marL="457200" indent="-457200">
              <a:lnSpc>
                <a:spcPct val="100000"/>
              </a:lnSpc>
            </a:pPr>
            <a:endParaRPr lang="x-none" altLang="pt-BR">
              <a:sym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x-none" altLang="pt-BR" b="1">
                <a:sym typeface="+mn-ea"/>
              </a:rPr>
              <a:t>Guido Van Rossum </a:t>
            </a:r>
            <a:r>
              <a:rPr lang="x-none" altLang="pt-BR">
                <a:sym typeface="+mn-ea"/>
              </a:rPr>
              <a:t>(&lt;3), CWI e ABC;</a:t>
            </a:r>
            <a:endParaRPr lang="x-none" altLang="pt-BR">
              <a:sym typeface="+mn-ea"/>
            </a:endParaRPr>
          </a:p>
          <a:p>
            <a:pPr marL="457200" indent="-457200">
              <a:lnSpc>
                <a:spcPct val="100000"/>
              </a:lnSpc>
            </a:pPr>
            <a:endParaRPr lang="x-none" altLang="pt-BR">
              <a:sym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x-none" altLang="pt-BR"/>
              <a:t>Algol 68, Tunembau, </a:t>
            </a:r>
            <a:r>
              <a:rPr lang="x-none" altLang="pt-BR" i="1"/>
              <a:t>C</a:t>
            </a:r>
            <a:r>
              <a:rPr lang="x-none" altLang="pt-BR"/>
              <a:t> e </a:t>
            </a:r>
            <a:r>
              <a:rPr lang="x-none" altLang="pt-BR" i="1"/>
              <a:t>Shell Script</a:t>
            </a:r>
            <a:r>
              <a:rPr lang="x-none" altLang="pt-BR"/>
              <a:t>;</a:t>
            </a:r>
            <a:endParaRPr lang="x-none" altLang="pt-BR"/>
          </a:p>
          <a:p>
            <a:pPr marL="457200" indent="-457200">
              <a:lnSpc>
                <a:spcPct val="100000"/>
              </a:lnSpc>
            </a:pPr>
            <a:endParaRPr lang="x-none" altLang="pt-BR"/>
          </a:p>
          <a:p>
            <a:pPr marL="457200" indent="-457200">
              <a:lnSpc>
                <a:spcPct val="100000"/>
              </a:lnSpc>
            </a:pPr>
            <a:r>
              <a:rPr lang="x-none" altLang="pt-BR"/>
              <a:t>"</a:t>
            </a:r>
            <a:r>
              <a:rPr lang="x-none" altLang="pt-BR" i="1"/>
              <a:t>[...] havia necessidade de uma linguagem que 'preencheria o vazio entre C e o shell'. Por um tempo longo, esse foi o principal objetivo do Python</a:t>
            </a:r>
            <a:r>
              <a:rPr lang="x-none" altLang="pt-BR"/>
              <a:t>" (Guido Van Rossum)</a:t>
            </a:r>
            <a:r>
              <a:rPr lang="x-none" altLang="pt-BR" i="1"/>
              <a:t>.</a:t>
            </a:r>
            <a:endParaRPr lang="x-none" altLang="pt-BR" i="1"/>
          </a:p>
          <a:p>
            <a:pPr>
              <a:lnSpc>
                <a:spcPct val="100000"/>
              </a:lnSpc>
            </a:pPr>
            <a:endParaRPr lang="x-none" altLang="pt-BR"/>
          </a:p>
          <a:p>
            <a:pPr>
              <a:lnSpc>
                <a:spcPct val="100000"/>
              </a:lnSpc>
            </a:pP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Histórico da Linguagem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i="1"/>
              <a:t>Em </a:t>
            </a:r>
            <a:r>
              <a:rPr lang="pt-BR" altLang="en-US" i="1">
                <a:solidFill>
                  <a:srgbClr val="FF0000"/>
                </a:solidFill>
              </a:rPr>
              <a:t>1989 o desenvolvimento do Python realmente teve início</a:t>
            </a:r>
            <a:r>
              <a:rPr lang="pt-BR" altLang="en-US" i="1"/>
              <a:t>, nos primeiros meses de </a:t>
            </a:r>
            <a:r>
              <a:rPr lang="pt-BR" altLang="en-US" i="1">
                <a:solidFill>
                  <a:srgbClr val="FF0000"/>
                </a:solidFill>
              </a:rPr>
              <a:t>1990 o autor já possuía uma versão mínima</a:t>
            </a:r>
            <a:r>
              <a:rPr lang="pt-BR" altLang="en-US" i="1"/>
              <a:t> e operacional, pelo fim do ano de </a:t>
            </a:r>
            <a:r>
              <a:rPr lang="pt-BR" altLang="en-US" i="1">
                <a:solidFill>
                  <a:srgbClr val="FF0000"/>
                </a:solidFill>
              </a:rPr>
              <a:t>1990 Python já era mais utilizada no CWI que a própria linguagem ABC</a:t>
            </a:r>
            <a:r>
              <a:rPr lang="pt-BR" altLang="en-US" i="1"/>
              <a:t>.</a:t>
            </a:r>
            <a:endParaRPr lang="pt-BR" altLang="en-US" i="1"/>
          </a:p>
          <a:p>
            <a:pPr algn="just"/>
            <a:endParaRPr lang="pt-BR" altLang="en-US" i="1"/>
          </a:p>
          <a:p>
            <a:pPr algn="just"/>
            <a:r>
              <a:rPr lang="pt-BR" altLang="en-US" i="1"/>
              <a:t>"ABC me deu a inspiração crucial para Python, o grupo Amoeba a motivação imediata e o grupo de multimídia fomentou seu crescimento"</a:t>
            </a:r>
            <a:r>
              <a:rPr lang="pt-BR" altLang="en-US"/>
              <a:t> </a:t>
            </a:r>
            <a:r>
              <a:rPr lang="x-none" altLang="pt-BR"/>
              <a:t>(</a:t>
            </a:r>
            <a:r>
              <a:rPr lang="x-none" altLang="pt-BR">
                <a:sym typeface="+mn-ea"/>
              </a:rPr>
              <a:t>Guido Van Rossum</a:t>
            </a:r>
            <a:r>
              <a:rPr lang="x-none" altLang="pt-BR"/>
              <a:t>)</a:t>
            </a:r>
            <a:r>
              <a:rPr lang="x-none" altLang="pt-BR" i="1"/>
              <a:t>.</a:t>
            </a:r>
            <a:endParaRPr lang="x-none" altLang="pt-BR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Histórico da Linguagem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pt-BR"/>
              <a:t>"</a:t>
            </a:r>
            <a:r>
              <a:rPr lang="x-none" altLang="pt-BR" i="1"/>
              <a:t>N</a:t>
            </a:r>
            <a:r>
              <a:rPr lang="pt-BR" altLang="en-US" i="1"/>
              <a:t>o dia </a:t>
            </a:r>
            <a:r>
              <a:rPr lang="pt-BR" altLang="en-US" i="1">
                <a:solidFill>
                  <a:srgbClr val="FF0000"/>
                </a:solidFill>
              </a:rPr>
              <a:t>20 de Fevereiro </a:t>
            </a:r>
            <a:r>
              <a:rPr lang="x-none" altLang="pt-BR">
                <a:solidFill>
                  <a:srgbClr val="FF0000"/>
                </a:solidFill>
              </a:rPr>
              <a:t>[de 1991]</a:t>
            </a:r>
            <a:r>
              <a:rPr lang="pt-BR" altLang="en-US" i="1"/>
              <a:t>, foi lançada a primeira versão do Python, então denominada de</a:t>
            </a:r>
            <a:r>
              <a:rPr lang="pt-BR" altLang="en-US" i="1">
                <a:solidFill>
                  <a:srgbClr val="FF0000"/>
                </a:solidFill>
              </a:rPr>
              <a:t> v0.9.0</a:t>
            </a:r>
            <a:r>
              <a:rPr lang="pt-BR" altLang="en-US" i="1"/>
              <a:t>. O anúncio foi feito no grupo de discussão </a:t>
            </a:r>
            <a:r>
              <a:rPr lang="pt-BR" altLang="en-US" i="1">
                <a:solidFill>
                  <a:srgbClr val="FF0000"/>
                </a:solidFill>
              </a:rPr>
              <a:t>(newsgroup) alt.sources</a:t>
            </a:r>
            <a:r>
              <a:rPr lang="pt-BR" altLang="en-US" i="1"/>
              <a:t> (http://www.faqs.org/faqs/alt-sources-intro/)</a:t>
            </a:r>
            <a:r>
              <a:rPr lang="x-none" altLang="pt-BR"/>
              <a:t>".</a:t>
            </a:r>
            <a:endParaRPr lang="x-none" altLang="pt-BR"/>
          </a:p>
          <a:p>
            <a:pPr algn="just"/>
            <a:endParaRPr lang="x-none" altLang="pt-BR" i="1"/>
          </a:p>
          <a:p>
            <a:pPr algn="just"/>
            <a:r>
              <a:rPr lang="x-none" altLang="pt-BR"/>
              <a:t>Licença MIT;</a:t>
            </a:r>
            <a:endParaRPr lang="x-none" altLang="pt-BR"/>
          </a:p>
          <a:p>
            <a:pPr algn="just"/>
            <a:endParaRPr lang="x-none" altLang="pt-BR"/>
          </a:p>
          <a:p>
            <a:pPr algn="just"/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Histórico da Linguagem</a:t>
            </a:r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215" y="1795145"/>
            <a:ext cx="3967480" cy="4612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3300" y="1713865"/>
            <a:ext cx="7451090" cy="3901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00000"/>
              </a:lnSpc>
              <a:buFont typeface="Arial" charset="0"/>
              <a:buChar char="•"/>
            </a:pPr>
            <a:r>
              <a:rPr lang="pt-BR" altLang="en-US" sz="2500">
                <a:latin typeface="Times New Roman" charset="0"/>
              </a:rPr>
              <a:t>No início de seu projeto, Guido sabia que não queria siglas ou um nome fraco</a:t>
            </a:r>
            <a:r>
              <a:rPr lang="x-none" altLang="pt-BR" sz="2500">
                <a:latin typeface="Times New Roman" charset="0"/>
              </a:rPr>
              <a:t>, como ABC;</a:t>
            </a:r>
            <a:endParaRPr lang="x-none" altLang="pt-BR" sz="2500">
              <a:latin typeface="Times New Roman" charset="0"/>
            </a:endParaRPr>
          </a:p>
          <a:p>
            <a:pPr marL="342900" indent="-342900" algn="just">
              <a:lnSpc>
                <a:spcPct val="100000"/>
              </a:lnSpc>
              <a:buFont typeface="Arial" charset="0"/>
              <a:buChar char="•"/>
            </a:pPr>
            <a:endParaRPr lang="pt-BR" altLang="en-US" sz="2500">
              <a:latin typeface="Times New Roman" charset="0"/>
            </a:endParaRPr>
          </a:p>
          <a:p>
            <a:pPr marL="342900" indent="-342900" algn="just">
              <a:lnSpc>
                <a:spcPct val="100000"/>
              </a:lnSpc>
              <a:buFont typeface="Arial" charset="0"/>
              <a:buChar char="•"/>
            </a:pPr>
            <a:endParaRPr lang="pt-BR" altLang="en-US" sz="2500">
              <a:latin typeface="Times New Roman" charset="0"/>
            </a:endParaRPr>
          </a:p>
          <a:p>
            <a:pPr marL="342900" indent="-342900" algn="just">
              <a:lnSpc>
                <a:spcPct val="100000"/>
              </a:lnSpc>
              <a:buFont typeface="Arial" charset="0"/>
              <a:buChar char="•"/>
            </a:pPr>
            <a:r>
              <a:rPr lang="pt-BR" altLang="en-US" sz="2500">
                <a:latin typeface="Times New Roman" charset="0"/>
              </a:rPr>
              <a:t>Foi então que Guido usou a primeira coisa que veio a sua cabeça: Monty Python’s Flying Circus</a:t>
            </a:r>
            <a:r>
              <a:rPr lang="x-none" altLang="pt-BR" sz="2500">
                <a:latin typeface="Times New Roman" charset="0"/>
              </a:rPr>
              <a:t>;</a:t>
            </a:r>
            <a:endParaRPr lang="x-none" altLang="pt-BR" sz="2500">
              <a:latin typeface="Times New Roman" charset="0"/>
            </a:endParaRPr>
          </a:p>
          <a:p>
            <a:pPr marL="342900" indent="-342900" algn="just">
              <a:lnSpc>
                <a:spcPct val="100000"/>
              </a:lnSpc>
              <a:buFont typeface="Arial" charset="0"/>
              <a:buChar char="•"/>
            </a:pPr>
            <a:endParaRPr lang="x-none" altLang="pt-BR" sz="2500">
              <a:latin typeface="Times New Roman" charset="0"/>
            </a:endParaRPr>
          </a:p>
          <a:p>
            <a:pPr marL="342900" indent="-342900" algn="just">
              <a:lnSpc>
                <a:spcPct val="100000"/>
              </a:lnSpc>
              <a:buFont typeface="Arial" charset="0"/>
              <a:buChar char="•"/>
            </a:pPr>
            <a:endParaRPr lang="x-none" altLang="pt-BR" sz="2500">
              <a:latin typeface="Times New Roman" charset="0"/>
            </a:endParaRPr>
          </a:p>
          <a:p>
            <a:pPr marL="342900" indent="-342900" algn="ctr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500">
                <a:latin typeface="Times New Roman" charset="0"/>
              </a:rPr>
              <a:t>O’Reilly e o primeiro livro da linguagem, o "</a:t>
            </a:r>
            <a:r>
              <a:rPr lang="x-none" altLang="pt-BR" sz="2500" i="1" u="sng">
                <a:latin typeface="Times New Roman" charset="0"/>
              </a:rPr>
              <a:t>Programming Python</a:t>
            </a:r>
            <a:r>
              <a:rPr lang="x-none" altLang="pt-BR" sz="2500">
                <a:latin typeface="Times New Roman" charset="0"/>
              </a:rPr>
              <a:t>".</a:t>
            </a:r>
            <a:endParaRPr lang="x-none" altLang="pt-BR" sz="2500"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Histórico da Linguagem</a:t>
            </a:r>
            <a:endParaRPr lang="pt-BR" altLang="en-US"/>
          </a:p>
        </p:txBody>
      </p:sp>
      <p:pic>
        <p:nvPicPr>
          <p:cNvPr id="5" name="Content Placeholder 4" descr="fs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3014980"/>
            <a:ext cx="10991850" cy="16497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Histórico da Linguagem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Open Source, Free Software Foundation, Python Software Foundation;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Comunidade Python;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Comunidade Python Brasil;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Comunidade Python Norte;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PyCon.</a:t>
            </a:r>
            <a:endParaRPr lang="x-none" altLang="pt-BR"/>
          </a:p>
          <a:p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Histórico da Linguagem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70" y="1951038"/>
            <a:ext cx="3606165" cy="4351655"/>
          </a:xfrm>
        </p:spPr>
        <p:txBody>
          <a:bodyPr>
            <a:normAutofit fontScale="95000" lnSpcReduction="10000"/>
          </a:bodyPr>
          <a:p>
            <a:r>
              <a:rPr lang="pt-BR" altLang="en-US"/>
              <a:t>ActiveState;</a:t>
            </a:r>
            <a:endParaRPr lang="pt-BR" altLang="en-US"/>
          </a:p>
          <a:p>
            <a:r>
              <a:rPr lang="pt-BR" altLang="en-US"/>
              <a:t>Advanced Simulation Technology Inc. (ASTi);</a:t>
            </a:r>
            <a:endParaRPr lang="pt-BR" altLang="en-US"/>
          </a:p>
          <a:p>
            <a:r>
              <a:rPr lang="pt-BR" altLang="en-US"/>
              <a:t>Array BioPharma, Inc.;</a:t>
            </a:r>
            <a:endParaRPr lang="pt-BR" altLang="en-US"/>
          </a:p>
          <a:p>
            <a:r>
              <a:rPr lang="pt-BR" altLang="en-US"/>
              <a:t>Beslist.nl;</a:t>
            </a:r>
            <a:endParaRPr lang="pt-BR" altLang="en-US"/>
          </a:p>
          <a:p>
            <a:r>
              <a:rPr lang="pt-BR" altLang="en-US"/>
              <a:t>BizRate.com (http://BizRate.com);</a:t>
            </a:r>
            <a:endParaRPr lang="pt-BR" altLang="en-US"/>
          </a:p>
          <a:p>
            <a:r>
              <a:rPr lang="pt-BR" altLang="en-US">
                <a:solidFill>
                  <a:srgbClr val="FF0000"/>
                </a:solidFill>
              </a:rPr>
              <a:t>Canonical;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4897120" y="1818005"/>
            <a:ext cx="3145790" cy="4617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latin typeface="Times New Roman" charset="0"/>
                <a:sym typeface="+mn-ea"/>
              </a:rPr>
              <a:t>CCP Games.;</a:t>
            </a:r>
            <a:endParaRPr lang="pt-BR" altLang="en-US" sz="2700">
              <a:latin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latin typeface="Times New Roman" charset="0"/>
                <a:sym typeface="+mn-ea"/>
              </a:rPr>
              <a:t>cPacket Networks;</a:t>
            </a:r>
            <a:endParaRPr lang="pt-BR" altLang="en-US" sz="2700">
              <a:latin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latin typeface="Times New Roman" charset="0"/>
                <a:sym typeface="+mn-ea"/>
              </a:rPr>
              <a:t>Edgestream Partners, L.P.;</a:t>
            </a:r>
            <a:endParaRPr lang="pt-BR" altLang="en-US" sz="2700">
              <a:latin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latin typeface="Times New Roman" charset="0"/>
                <a:sym typeface="+mn-ea"/>
              </a:rPr>
              <a:t>Enthought, Inc.;</a:t>
            </a:r>
            <a:endParaRPr lang="pt-BR" altLang="en-US" sz="2700">
              <a:latin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solidFill>
                  <a:srgbClr val="FF0000"/>
                </a:solidFill>
                <a:latin typeface="Times New Roman" charset="0"/>
                <a:sym typeface="+mn-ea"/>
              </a:rPr>
              <a:t>Globo;</a:t>
            </a:r>
            <a:endParaRPr lang="pt-BR" altLang="en-US" sz="2700">
              <a:solidFill>
                <a:srgbClr val="FF0000"/>
              </a:solidFill>
              <a:latin typeface="Times New Roman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solidFill>
                  <a:srgbClr val="FF0000"/>
                </a:solidFill>
                <a:latin typeface="Times New Roman" charset="0"/>
                <a:sym typeface="+mn-ea"/>
              </a:rPr>
              <a:t>Google;</a:t>
            </a:r>
            <a:endParaRPr lang="pt-BR" altLang="en-US" sz="2700">
              <a:solidFill>
                <a:srgbClr val="FF0000"/>
              </a:solidFill>
              <a:latin typeface="Times New Roman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latin typeface="Times New Roman" charset="0"/>
                <a:sym typeface="+mn-ea"/>
              </a:rPr>
              <a:t>Hood Media GmbH;</a:t>
            </a:r>
            <a:endParaRPr lang="pt-BR" altLang="en-US" sz="2700">
              <a:latin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latin typeface="Times New Roman" charset="0"/>
                <a:sym typeface="+mn-ea"/>
              </a:rPr>
              <a:t>KNMP ;</a:t>
            </a:r>
            <a:endParaRPr lang="pt-BR" altLang="en-US" sz="2700">
              <a:latin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altLang="en-US" sz="2700">
                <a:latin typeface="Times New Roman" charset="0"/>
                <a:sym typeface="+mn-ea"/>
              </a:rPr>
              <a:t>Lincoln Loop;</a:t>
            </a:r>
            <a:endParaRPr lang="pt-BR" altLang="en-US" sz="2700">
              <a:latin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1595" y="1856105"/>
            <a:ext cx="3441700" cy="454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solidFill>
                  <a:srgbClr val="FF0000"/>
                </a:solidFill>
                <a:latin typeface="Times New Roman" charset="0"/>
                <a:sym typeface="+mn-ea"/>
              </a:rPr>
              <a:t>Lucasfilm;</a:t>
            </a:r>
            <a:endParaRPr lang="pt-BR" altLang="en-US" sz="2400">
              <a:solidFill>
                <a:srgbClr val="FF0000"/>
              </a:solidFill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solidFill>
                  <a:srgbClr val="FF0000"/>
                </a:solidFill>
                <a:latin typeface="Times New Roman" charset="0"/>
                <a:sym typeface="+mn-ea"/>
              </a:rPr>
              <a:t>Microsoft;</a:t>
            </a:r>
            <a:endParaRPr lang="pt-BR" altLang="en-US" sz="2400">
              <a:solidFill>
                <a:srgbClr val="FF0000"/>
              </a:solidFill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latin typeface="Times New Roman" charset="0"/>
                <a:sym typeface="+mn-ea"/>
              </a:rPr>
              <a:t>Online Degree Reviews;</a:t>
            </a:r>
            <a:endParaRPr lang="pt-BR" altLang="en-US" sz="2400"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latin typeface="Times New Roman" charset="0"/>
                <a:sym typeface="+mn-ea"/>
              </a:rPr>
              <a:t>OpenEye Scientific Software;</a:t>
            </a:r>
            <a:endParaRPr lang="pt-BR" altLang="en-US" sz="2400"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latin typeface="Times New Roman" charset="0"/>
                <a:sym typeface="+mn-ea"/>
              </a:rPr>
              <a:t>O’Reilly Media, Inc.;Red Hat;</a:t>
            </a:r>
            <a:endParaRPr lang="pt-BR" altLang="en-US" sz="2400"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latin typeface="Times New Roman" charset="0"/>
                <a:sym typeface="+mn-ea"/>
              </a:rPr>
              <a:t>SEO Moves;</a:t>
            </a:r>
            <a:endParaRPr lang="pt-BR" altLang="en-US" sz="2400"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latin typeface="Times New Roman" charset="0"/>
                <a:sym typeface="+mn-ea"/>
              </a:rPr>
              <a:t>Uniblue Systems Ltd.;</a:t>
            </a:r>
            <a:endParaRPr lang="pt-BR" altLang="en-US" sz="2400"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400">
                <a:latin typeface="Times New Roman" charset="0"/>
                <a:sym typeface="+mn-ea"/>
              </a:rPr>
              <a:t>Wargaming.com (http://Wargaming.com);</a:t>
            </a:r>
            <a:endParaRPr lang="pt-BR" altLang="en-US" sz="2400">
              <a:latin typeface="Times New Roman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pt-BR" altLang="en-US" sz="2800">
                <a:latin typeface="Times New Roman" charset="0"/>
                <a:sym typeface="+mn-ea"/>
              </a:rPr>
              <a:t>ZeOmega, LLC</a:t>
            </a:r>
            <a:r>
              <a:rPr lang="x-none" altLang="pt-BR" sz="2800">
                <a:latin typeface="Times New Roman" charset="0"/>
                <a:sym typeface="+mn-ea"/>
              </a:rPr>
              <a:t>.</a:t>
            </a:r>
            <a:endParaRPr lang="x-none" altLang="pt-BR" sz="2800">
              <a:latin typeface="Times New Roman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Instalação da Linguagem em Ambiente Windows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da Linguagem - Win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indent="-457200" algn="just">
              <a:lnSpc>
                <a:spcPct val="100000"/>
              </a:lnSpc>
            </a:pPr>
            <a:r>
              <a:rPr lang="x-none" altLang="pt-BR"/>
              <a:t>Python 3.5;</a:t>
            </a:r>
            <a:endParaRPr lang="x-none" altLang="pt-BR"/>
          </a:p>
          <a:p>
            <a:pPr marL="0" indent="0" algn="just">
              <a:lnSpc>
                <a:spcPct val="100000"/>
              </a:lnSpc>
              <a:buNone/>
            </a:pPr>
            <a:endParaRPr lang="x-none" altLang="pt-BR"/>
          </a:p>
          <a:p>
            <a:pPr marL="457200" indent="-457200" algn="just">
              <a:lnSpc>
                <a:spcPct val="100000"/>
              </a:lnSpc>
            </a:pPr>
            <a:r>
              <a:rPr lang="x-none" altLang="pt-BR"/>
              <a:t>Verificar o "tipo" do sistema, se 32 bits ou 64 bits;</a:t>
            </a:r>
            <a:endParaRPr lang="x-none" altLang="pt-BR"/>
          </a:p>
          <a:p>
            <a:pPr marL="0" indent="0" algn="just">
              <a:lnSpc>
                <a:spcPct val="100000"/>
              </a:lnSpc>
              <a:buNone/>
            </a:pPr>
            <a:endParaRPr lang="x-none" altLang="pt-BR"/>
          </a:p>
          <a:p>
            <a:pPr marL="457200" indent="-457200" algn="just">
              <a:lnSpc>
                <a:spcPct val="100000"/>
              </a:lnSpc>
            </a:pPr>
            <a:r>
              <a:rPr lang="x-none" altLang="pt-BR"/>
              <a:t>Executar o .EXE (32 bits ou 64) como administrador (caso apareça alguma solicitação de permissão, clique em sim ou </a:t>
            </a:r>
            <a:r>
              <a:rPr lang="x-none" altLang="pt-BR" i="1"/>
              <a:t>yes</a:t>
            </a:r>
            <a:r>
              <a:rPr lang="x-none" altLang="pt-BR"/>
              <a:t>);</a:t>
            </a:r>
            <a:endParaRPr lang="x-none" altLang="pt-BR"/>
          </a:p>
          <a:p>
            <a:pPr marL="0" indent="0" algn="just">
              <a:lnSpc>
                <a:spcPct val="100000"/>
              </a:lnSpc>
              <a:buNone/>
            </a:pPr>
            <a:endParaRPr lang="x-none" altLang="pt-BR"/>
          </a:p>
          <a:p>
            <a:pPr marL="457200" indent="-457200" algn="just">
              <a:lnSpc>
                <a:spcPct val="100000"/>
              </a:lnSpc>
            </a:pPr>
            <a:r>
              <a:rPr lang="x-none" altLang="pt-BR"/>
              <a:t>Feito isso, preferir pela instalação padrão, não esquecendo de marcar as opções, e clicar em "</a:t>
            </a:r>
            <a:r>
              <a:rPr lang="x-none" altLang="pt-BR" i="1"/>
              <a:t>Install Now</a:t>
            </a:r>
            <a:r>
              <a:rPr lang="x-none" altLang="pt-BR"/>
              <a:t>".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instalar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05" y="38735"/>
            <a:ext cx="12291060" cy="67633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/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3" y="1443675"/>
            <a:ext cx="9144013" cy="2387603"/>
          </a:xfrm>
        </p:spPr>
        <p:txBody>
          <a:bodyPr>
            <a:normAutofit fontScale="90000"/>
          </a:bodyPr>
          <a:p>
            <a:pPr algn="just"/>
            <a:r>
              <a:rPr lang="x-none" altLang="pt-BR" b="1"/>
              <a:t>&gt;&gt;&gt; print('Olá, mundo!')</a:t>
            </a:r>
            <a:br>
              <a:rPr lang="x-none" altLang="pt-BR" b="1"/>
            </a:br>
            <a:r>
              <a:rPr lang="x-none" altLang="pt-BR" b="1"/>
              <a:t>|</a:t>
            </a:r>
            <a:br>
              <a:rPr lang="x-none" altLang="pt-BR" b="1"/>
            </a:br>
            <a:r>
              <a:rPr lang="x-none" altLang="pt-BR" b="1"/>
              <a:t>|__</a:t>
            </a:r>
            <a:r>
              <a:rPr lang="x-none" altLang="pt-BR" b="0"/>
              <a:t> Olá, mundo!</a:t>
            </a:r>
            <a:endParaRPr lang="x-none" altLang="pt-BR" b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03"/>
          <p:cNvPicPr>
            <a:picLocks noChangeAspect="1"/>
          </p:cNvPicPr>
          <p:nvPr>
            <p:ph idx="1"/>
          </p:nvPr>
        </p:nvPicPr>
        <p:blipFill>
          <a:blip r:embed="rId1"/>
          <a:srcRect l="32499" t="28440" r="31661" b="32584"/>
          <a:stretch>
            <a:fillRect/>
          </a:stretch>
        </p:blipFill>
        <p:spPr>
          <a:xfrm>
            <a:off x="2414270" y="1130300"/>
            <a:ext cx="7887970" cy="482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04"/>
          <p:cNvPicPr>
            <a:picLocks noChangeAspect="1"/>
          </p:cNvPicPr>
          <p:nvPr>
            <p:ph idx="1"/>
          </p:nvPr>
        </p:nvPicPr>
        <p:blipFill>
          <a:blip r:embed="rId1"/>
          <a:srcRect l="32663" t="28440" r="31834" b="31986"/>
          <a:stretch>
            <a:fillRect/>
          </a:stretch>
        </p:blipFill>
        <p:spPr>
          <a:xfrm>
            <a:off x="2376805" y="1175385"/>
            <a:ext cx="7888605" cy="49460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05"/>
          <p:cNvPicPr>
            <a:picLocks noChangeAspect="1"/>
          </p:cNvPicPr>
          <p:nvPr>
            <p:ph idx="1"/>
          </p:nvPr>
        </p:nvPicPr>
        <p:blipFill>
          <a:blip r:embed="rId1"/>
          <a:srcRect l="32499" t="28426" r="31826" b="32292"/>
          <a:stretch>
            <a:fillRect/>
          </a:stretch>
        </p:blipFill>
        <p:spPr>
          <a:xfrm>
            <a:off x="2338070" y="1323975"/>
            <a:ext cx="7716520" cy="4779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06"/>
          <p:cNvPicPr>
            <a:picLocks noChangeAspect="1"/>
          </p:cNvPicPr>
          <p:nvPr>
            <p:ph idx="1"/>
          </p:nvPr>
        </p:nvPicPr>
        <p:blipFill>
          <a:blip r:embed="rId1"/>
          <a:srcRect t="52430" r="78657"/>
          <a:stretch>
            <a:fillRect/>
          </a:stretch>
        </p:blipFill>
        <p:spPr>
          <a:xfrm>
            <a:off x="2170430" y="221615"/>
            <a:ext cx="4892675" cy="61353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/media/jacksonosvaldo/AZUL/minicurso_python/EAER_2018/instalar07.pnginstalar07"/>
          <p:cNvPicPr>
            <a:picLocks noChangeAspect="1"/>
          </p:cNvPicPr>
          <p:nvPr>
            <p:ph idx="1"/>
          </p:nvPr>
        </p:nvPicPr>
        <p:blipFill>
          <a:blip r:embed="rId1"/>
          <a:srcRect l="31826" t="32297" r="32162" b="34370"/>
          <a:stretch>
            <a:fillRect/>
          </a:stretch>
        </p:blipFill>
        <p:spPr>
          <a:xfrm>
            <a:off x="2033270" y="1544320"/>
            <a:ext cx="8452485" cy="44011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08"/>
          <p:cNvPicPr>
            <a:picLocks noChangeAspect="1"/>
          </p:cNvPicPr>
          <p:nvPr>
            <p:ph idx="1"/>
          </p:nvPr>
        </p:nvPicPr>
        <p:blipFill>
          <a:blip r:embed="rId1"/>
          <a:srcRect l="31998" t="32584" r="32663" b="35255"/>
          <a:stretch>
            <a:fillRect/>
          </a:stretch>
        </p:blipFill>
        <p:spPr>
          <a:xfrm>
            <a:off x="1530985" y="1428750"/>
            <a:ext cx="8967470" cy="4591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instalar09"/>
          <p:cNvPicPr>
            <a:picLocks noChangeAspect="1"/>
          </p:cNvPicPr>
          <p:nvPr>
            <p:ph idx="1"/>
          </p:nvPr>
        </p:nvPicPr>
        <p:blipFill>
          <a:blip r:embed="rId1"/>
          <a:srcRect t="49759" r="69660"/>
          <a:stretch>
            <a:fillRect/>
          </a:stretch>
        </p:blipFill>
        <p:spPr>
          <a:xfrm>
            <a:off x="2491105" y="650875"/>
            <a:ext cx="6071870" cy="56559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6560" y="48895"/>
            <a:ext cx="12144375" cy="66789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11"/>
          <p:cNvPicPr>
            <a:picLocks noChangeAspect="1"/>
          </p:cNvPicPr>
          <p:nvPr>
            <p:ph idx="1"/>
          </p:nvPr>
        </p:nvPicPr>
        <p:blipFill>
          <a:blip r:embed="rId1"/>
          <a:srcRect l="40494" t="22224" r="37662" b="29024"/>
          <a:stretch>
            <a:fillRect/>
          </a:stretch>
        </p:blipFill>
        <p:spPr>
          <a:xfrm>
            <a:off x="4090035" y="269875"/>
            <a:ext cx="4885690" cy="6134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12"/>
          <p:cNvPicPr>
            <a:picLocks noChangeAspect="1"/>
          </p:cNvPicPr>
          <p:nvPr>
            <p:ph idx="1"/>
          </p:nvPr>
        </p:nvPicPr>
        <p:blipFill>
          <a:blip r:embed="rId1"/>
          <a:srcRect l="40494" t="21917" r="18166" b="29024"/>
          <a:stretch>
            <a:fillRect/>
          </a:stretch>
        </p:blipFill>
        <p:spPr>
          <a:xfrm>
            <a:off x="927735" y="309880"/>
            <a:ext cx="8556625" cy="57124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3" y="1443675"/>
            <a:ext cx="9144013" cy="2387603"/>
          </a:xfrm>
        </p:spPr>
        <p:txBody>
          <a:bodyPr>
            <a:normAutofit/>
          </a:bodyPr>
          <a:p>
            <a:pPr algn="ctr"/>
            <a:r>
              <a:rPr lang="x-none" altLang="pt-BR" b="1"/>
              <a:t>&gt;&gt;&gt; input('Nome: ')</a:t>
            </a:r>
            <a:endParaRPr lang="x-none" altLang="pt-BR" b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Content Placeholder 4" descr="instalar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715" y="2968625"/>
            <a:ext cx="12005310" cy="11283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Instalação da Linguagem em Ambiente GNU/Linux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Instalação da Linguagem - GNU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 sz="3200"/>
              <a:t>Na geral, as distros GNU/Linux já vem com Python instalado;</a:t>
            </a:r>
            <a:endParaRPr lang="x-none" altLang="pt-BR" sz="3200"/>
          </a:p>
          <a:p>
            <a:pPr marL="0" indent="0">
              <a:buNone/>
            </a:pPr>
            <a:endParaRPr lang="x-none" altLang="pt-BR" sz="3600"/>
          </a:p>
          <a:p>
            <a:r>
              <a:rPr lang="x-none" altLang="pt-BR" sz="3200"/>
              <a:t>Verificar a versão da linguagem (Python 3);</a:t>
            </a:r>
            <a:endParaRPr lang="x-none" altLang="pt-BR" sz="3200"/>
          </a:p>
          <a:p>
            <a:pPr lvl="1"/>
            <a:r>
              <a:rPr lang="x-none" altLang="pt-BR" sz="2800">
                <a:solidFill>
                  <a:srgbClr val="FF0000"/>
                </a:solidFill>
              </a:rPr>
              <a:t>python3 --version</a:t>
            </a:r>
            <a:endParaRPr lang="x-none" altLang="pt-BR" sz="280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x-none" altLang="pt-BR" sz="3200">
              <a:solidFill>
                <a:srgbClr val="FF0000"/>
              </a:solidFill>
            </a:endParaRPr>
          </a:p>
          <a:p>
            <a:pPr lvl="0"/>
            <a:r>
              <a:rPr lang="x-none" altLang="pt-BR" sz="3200">
                <a:solidFill>
                  <a:schemeClr val="tx1"/>
                </a:solidFill>
              </a:rPr>
              <a:t>Caso a versão 3.5 não esteja instalada</a:t>
            </a:r>
            <a:endParaRPr lang="x-none" altLang="pt-BR" sz="3200">
              <a:solidFill>
                <a:schemeClr val="tx1"/>
              </a:solidFill>
            </a:endParaRPr>
          </a:p>
          <a:p>
            <a:pPr lvl="1"/>
            <a:r>
              <a:rPr lang="x-none" altLang="pt-BR" sz="2800">
                <a:solidFill>
                  <a:srgbClr val="FF0000"/>
                </a:solidFill>
              </a:rPr>
              <a:t>sudo apt-get install python3.5 idle-python3.5</a:t>
            </a:r>
            <a:endParaRPr lang="x-none" altLang="pt-BR" sz="28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Operações Básicas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Operações Básicas</a:t>
            </a:r>
            <a:endParaRPr lang="x-none" altLang="pt-BR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76151" y="1825628"/>
          <a:ext cx="1099121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25"/>
                <a:gridCol w="54952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OPERAÇÃO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NOTAÇÃO EM PYTHON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SOMA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+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SUBTRAÇÃO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-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MULTIPLICAÇÃO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*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DIVISÃO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/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EXPONENCIAÇÃO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**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RESTO DA DIVISÃO INTEIRA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3200">
                          <a:latin typeface="Times New Roman" charset="0"/>
                        </a:rPr>
                        <a:t>%</a:t>
                      </a:r>
                      <a:endParaRPr lang="x-none" sz="3200">
                        <a:latin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Operações Básicas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3225"/>
            <a:ext cx="10991850" cy="1141730"/>
          </a:xfrm>
        </p:spPr>
        <p:txBody>
          <a:bodyPr>
            <a:normAutofit/>
          </a:bodyPr>
          <a:p>
            <a:r>
              <a:rPr lang="x-none" altLang="pt-BR"/>
              <a:t>1) Converta as seguintes expressões matemáticas para que possam ser calculadas usando o interpretador Python (MENEZES, 2016).</a:t>
            </a:r>
            <a:endParaRPr lang="x-none" altLang="pt-BR"/>
          </a:p>
          <a:p>
            <a:pPr marL="0" indent="0">
              <a:buNone/>
            </a:pPr>
            <a:endParaRPr lang="x-none" altLang="pt-BR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868680" y="2977515"/>
            <a:ext cx="523367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x-none" altLang="pt-BR" sz="2800">
                <a:latin typeface="Times New Roman" charset="0"/>
                <a:sym typeface="+mn-ea"/>
              </a:rPr>
              <a:t>10 + 20 x 30</a:t>
            </a:r>
            <a:endParaRPr lang="x-none" altLang="pt-BR" sz="2800">
              <a:latin typeface="Times New Roman" charset="0"/>
              <a:sym typeface="+mn-ea"/>
            </a:endParaRPr>
          </a:p>
          <a:p>
            <a:pPr marL="0" indent="0">
              <a:buNone/>
            </a:pPr>
            <a:r>
              <a:rPr lang="x-none" altLang="pt-BR" sz="2800">
                <a:solidFill>
                  <a:srgbClr val="FF0000"/>
                </a:solidFill>
                <a:latin typeface="Times New Roman" charset="0"/>
                <a:sym typeface="+mn-ea"/>
              </a:rPr>
              <a:t>|__ 10 + 20 * 30</a:t>
            </a:r>
            <a:endParaRPr lang="x-none" altLang="pt-BR" sz="2800">
              <a:solidFill>
                <a:srgbClr val="FF0000"/>
              </a:solidFill>
              <a:latin typeface="Times New Roman" charset="0"/>
              <a:sym typeface="+mn-ea"/>
            </a:endParaRPr>
          </a:p>
          <a:p>
            <a:pPr marL="0" indent="0">
              <a:buNone/>
            </a:pPr>
            <a:endParaRPr lang="x-none" altLang="pt-BR" sz="3200">
              <a:latin typeface="Times New Roman" charset="0"/>
              <a:sym typeface="+mn-ea"/>
            </a:endParaRPr>
          </a:p>
          <a:p>
            <a:pPr marL="0" indent="0">
              <a:buNone/>
            </a:pPr>
            <a:r>
              <a:rPr lang="x-none" altLang="pt-BR" sz="2800">
                <a:latin typeface="Times New Roman" charset="0"/>
                <a:sym typeface="+mn-ea"/>
              </a:rPr>
              <a:t>4² </a:t>
            </a:r>
            <a:r>
              <a:rPr lang="x-none" altLang="pt-BR" sz="2800">
                <a:latin typeface="Times New Roman" charset="0"/>
                <a:cs typeface="Arial" charset="0"/>
                <a:sym typeface="+mn-ea"/>
              </a:rPr>
              <a:t>÷ 30</a:t>
            </a:r>
            <a:endParaRPr lang="x-none" altLang="pt-BR" sz="2800">
              <a:latin typeface="Times New Roman" charset="0"/>
              <a:cs typeface="Arial" charset="0"/>
              <a:sym typeface="+mn-ea"/>
            </a:endParaRPr>
          </a:p>
          <a:p>
            <a:pPr marL="0" indent="0">
              <a:buNone/>
            </a:pPr>
            <a:r>
              <a:rPr lang="x-none" altLang="pt-BR" sz="2400">
                <a:solidFill>
                  <a:srgbClr val="FF0000"/>
                </a:solidFill>
                <a:latin typeface="Times New Roman" charset="0"/>
                <a:cs typeface="Arial" charset="0"/>
                <a:sym typeface="+mn-ea"/>
              </a:rPr>
              <a:t>|__ (4**2)/30</a:t>
            </a:r>
            <a:endParaRPr lang="x-none" altLang="pt-BR" sz="2400">
              <a:solidFill>
                <a:srgbClr val="FF0000"/>
              </a:solidFill>
              <a:latin typeface="Times New Roman" charset="0"/>
              <a:cs typeface="Arial" charset="0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030" y="2977515"/>
            <a:ext cx="523367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x-none" altLang="pt-BR" sz="2400">
                <a:latin typeface="Times New Roman" charset="0"/>
                <a:cs typeface="Arial" charset="0"/>
                <a:sym typeface="+mn-ea"/>
              </a:rPr>
              <a:t>(9</a:t>
            </a:r>
            <a:r>
              <a:rPr lang="x-none" altLang="pt-BR" sz="2400" baseline="30000">
                <a:latin typeface="Times New Roman" charset="0"/>
                <a:cs typeface="Arial" charset="0"/>
                <a:sym typeface="+mn-ea"/>
              </a:rPr>
              <a:t>4</a:t>
            </a:r>
            <a:r>
              <a:rPr lang="x-none" altLang="pt-BR" sz="2800">
                <a:latin typeface="Times New Roman" charset="0"/>
                <a:cs typeface="Arial" charset="0"/>
                <a:sym typeface="+mn-ea"/>
              </a:rPr>
              <a:t> + 2) x 6 - 1</a:t>
            </a:r>
            <a:endParaRPr lang="x-none" altLang="pt-BR" sz="2800">
              <a:latin typeface="Times New Roman" charset="0"/>
              <a:cs typeface="Arial" charset="0"/>
              <a:sym typeface="+mn-ea"/>
            </a:endParaRPr>
          </a:p>
          <a:p>
            <a:pPr marL="0" indent="0">
              <a:buNone/>
            </a:pPr>
            <a:r>
              <a:rPr lang="x-none" altLang="pt-BR" sz="2400">
                <a:solidFill>
                  <a:srgbClr val="FF0000"/>
                </a:solidFill>
                <a:latin typeface="Times New Roman" charset="0"/>
                <a:cs typeface="Arial" charset="0"/>
                <a:sym typeface="+mn-ea"/>
              </a:rPr>
              <a:t>|__ ((9**4)+2)*(6-1)</a:t>
            </a:r>
            <a:endParaRPr lang="x-none" altLang="pt-BR" sz="2400">
              <a:solidFill>
                <a:srgbClr val="FF0000"/>
              </a:solidFill>
              <a:latin typeface="Times New Roman" charset="0"/>
              <a:cs typeface="Arial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Variáveis e Entradas de Dados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Variáveis e Entradas de Dados</a:t>
            </a:r>
            <a:endParaRPr lang="pt-BR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76151" y="1546228"/>
          <a:ext cx="113137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85"/>
                <a:gridCol w="1612900"/>
                <a:gridCol w="77508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Nome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Válido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Comentários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a1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chemeClr val="accent6"/>
                          </a:solidFill>
                          <a:latin typeface="Times New Roman" charset="0"/>
                        </a:rPr>
                        <a:t>sim</a:t>
                      </a:r>
                      <a:endParaRPr lang="x-none" sz="2400">
                        <a:solidFill>
                          <a:schemeClr val="accent6"/>
                        </a:solidFill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Embora contenha um número, o nome a1 inicia com letra.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velocidade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chemeClr val="accent6"/>
                          </a:solidFill>
                          <a:latin typeface="Times New Roman" charset="0"/>
                        </a:rPr>
                        <a:t>sim</a:t>
                      </a:r>
                      <a:endParaRPr lang="x-none" sz="2400">
                        <a:solidFill>
                          <a:schemeClr val="accent6"/>
                        </a:solidFill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Nome formado por letras.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velocidade90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chemeClr val="accent6"/>
                          </a:solidFill>
                          <a:latin typeface="Times New Roman" charset="0"/>
                        </a:rPr>
                        <a:t>sim</a:t>
                      </a:r>
                      <a:endParaRPr lang="x-none" sz="2400">
                        <a:solidFill>
                          <a:schemeClr val="accent6"/>
                        </a:solidFill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Nome formado por letras e números, mas iniciado por letra.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salário_médio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chemeClr val="accent6"/>
                          </a:solidFill>
                          <a:latin typeface="Times New Roman" charset="0"/>
                        </a:rPr>
                        <a:t>sim</a:t>
                      </a:r>
                      <a:endParaRPr lang="x-none" sz="2400">
                        <a:solidFill>
                          <a:schemeClr val="accent6"/>
                        </a:solidFill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O símbolo sublinha (_) é permitido e facilita a leitura de nomes grandes.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  <a:sym typeface="+mn-ea"/>
                        </a:rPr>
                        <a:t>salário médio</a:t>
                      </a:r>
                      <a:endParaRPr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rgbClr val="FF0000"/>
                          </a:solidFill>
                          <a:latin typeface="Times New Roman" charset="0"/>
                        </a:rPr>
                        <a:t>não</a:t>
                      </a:r>
                      <a:endParaRPr lang="x-none" sz="2400">
                        <a:solidFill>
                          <a:srgbClr val="FF0000"/>
                        </a:solidFill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Nomes de variáveis não podem conter espaços em branco.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_b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chemeClr val="accent6"/>
                          </a:solidFill>
                          <a:latin typeface="Times New Roman" charset="0"/>
                        </a:rPr>
                        <a:t>sim</a:t>
                      </a:r>
                      <a:endParaRPr lang="x-none" sz="2400">
                        <a:solidFill>
                          <a:schemeClr val="accent6"/>
                        </a:solidFill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O sublinha (_) é aceito em nomes de variáveis, mesmo no início.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1a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>
                          <a:solidFill>
                            <a:srgbClr val="FF0000"/>
                          </a:solidFill>
                          <a:latin typeface="Times New Roman" charset="0"/>
                        </a:rPr>
                        <a:t>não</a:t>
                      </a:r>
                      <a:endParaRPr lang="x-none" sz="2400">
                        <a:solidFill>
                          <a:srgbClr val="FF0000"/>
                        </a:solidFill>
                        <a:latin typeface="Times New Roman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sz="2400">
                          <a:latin typeface="Times New Roman" charset="0"/>
                        </a:rPr>
                        <a:t>Nomes da variáveis não podem começar com número.</a:t>
                      </a:r>
                      <a:endParaRPr lang="x-none" sz="2400">
                        <a:latin typeface="Times New Roman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805180" y="6019800"/>
            <a:ext cx="8275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>
                <a:latin typeface="Times New Roman" charset="0"/>
              </a:rPr>
              <a:t>Fonte: MENEZES, 2016.</a:t>
            </a:r>
            <a:endParaRPr lang="x-none" altLang="pt-BR"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Variáveis e Entradas de Dados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Para entrada de dados usamos a função </a:t>
            </a:r>
            <a:r>
              <a:rPr lang="x-none" altLang="pt-BR" i="1">
                <a:solidFill>
                  <a:srgbClr val="FF0000"/>
                </a:solidFill>
              </a:rPr>
              <a:t>input</a:t>
            </a:r>
            <a:r>
              <a:rPr lang="x-none" altLang="pt-BR"/>
              <a:t>. Está função pode estar atribuida (</a:t>
            </a:r>
            <a:r>
              <a:rPr lang="x-none" altLang="pt-BR">
                <a:solidFill>
                  <a:srgbClr val="FF0000"/>
                </a:solidFill>
              </a:rPr>
              <a:t>=</a:t>
            </a:r>
            <a:r>
              <a:rPr lang="x-none" altLang="pt-BR"/>
              <a:t>) a uma variável.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Exemplo: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	&gt;&gt;&gt; nome = input('Seu nome: ')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	&gt;&gt;&gt; nome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	|__ 'Jackson Osvaldo'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	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Variáveis e Entradas de Dados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Você pode usar a função </a:t>
            </a:r>
            <a:r>
              <a:rPr lang="x-none" altLang="pt-BR" i="1">
                <a:solidFill>
                  <a:srgbClr val="FF0000"/>
                </a:solidFill>
              </a:rPr>
              <a:t>print</a:t>
            </a:r>
            <a:r>
              <a:rPr lang="x-none" altLang="pt-BR"/>
              <a:t> para exibir uma mensagem no terminal, bem como para mostrar o valor de uma dada variável ou o valor de uma operação matemática.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Exemplo: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	&gt;&gt;&gt; print ('Olá, mundo!')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	&gt;&gt;&gt; print (nome)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	&gt;&gt;&gt; print (2**3+2)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3" y="1443675"/>
            <a:ext cx="9144013" cy="2387603"/>
          </a:xfrm>
        </p:spPr>
        <p:txBody>
          <a:bodyPr>
            <a:normAutofit fontScale="90000"/>
          </a:bodyPr>
          <a:p>
            <a:pPr algn="l"/>
            <a:r>
              <a:rPr lang="x-none" altLang="pt-BR" b="1"/>
              <a:t>&gt;&gt;&gt; </a:t>
            </a:r>
            <a:r>
              <a:rPr lang="x-none" altLang="pt-BR">
                <a:sym typeface="+mn-ea"/>
              </a:rPr>
              <a:t>input('Nome: ')</a:t>
            </a:r>
            <a:br>
              <a:rPr lang="x-none" altLang="pt-BR" b="1"/>
            </a:br>
            <a:r>
              <a:rPr lang="x-none" altLang="pt-BR" b="1"/>
              <a:t>|</a:t>
            </a:r>
            <a:br>
              <a:rPr lang="x-none" altLang="pt-BR" b="1"/>
            </a:br>
            <a:r>
              <a:rPr lang="x-none" altLang="pt-BR" b="1"/>
              <a:t>|__</a:t>
            </a:r>
            <a:r>
              <a:rPr lang="x-none" altLang="pt-BR" b="0"/>
              <a:t> 'Jackson Osvaldo'</a:t>
            </a:r>
            <a:endParaRPr lang="x-none" altLang="pt-BR" b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Tipos de Dados em Python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x-none" altLang="pt-BR" sz="3600">
                <a:solidFill>
                  <a:srgbClr val="FF0000"/>
                </a:solidFill>
              </a:rPr>
              <a:t>str</a:t>
            </a:r>
            <a:r>
              <a:rPr lang="x-none" altLang="pt-BR" sz="3600"/>
              <a:t> (string);</a:t>
            </a:r>
            <a:endParaRPr lang="x-none" altLang="pt-BR" sz="3600"/>
          </a:p>
          <a:p>
            <a:pPr>
              <a:lnSpc>
                <a:spcPct val="100000"/>
              </a:lnSpc>
            </a:pPr>
            <a:endParaRPr lang="x-none" altLang="pt-BR" sz="3600"/>
          </a:p>
          <a:p>
            <a:pPr>
              <a:lnSpc>
                <a:spcPct val="100000"/>
              </a:lnSpc>
            </a:pPr>
            <a:r>
              <a:rPr lang="x-none" altLang="pt-BR" sz="3600">
                <a:solidFill>
                  <a:srgbClr val="FF0000"/>
                </a:solidFill>
              </a:rPr>
              <a:t>True</a:t>
            </a:r>
            <a:r>
              <a:rPr lang="x-none" altLang="pt-BR" sz="3600"/>
              <a:t> ou </a:t>
            </a:r>
            <a:r>
              <a:rPr lang="x-none" altLang="pt-BR" sz="3600">
                <a:solidFill>
                  <a:srgbClr val="FF0000"/>
                </a:solidFill>
              </a:rPr>
              <a:t>False</a:t>
            </a:r>
            <a:r>
              <a:rPr lang="x-none" altLang="pt-BR" sz="3600"/>
              <a:t> (Lógicos);</a:t>
            </a:r>
            <a:endParaRPr lang="x-none" altLang="pt-BR" sz="3600"/>
          </a:p>
          <a:p>
            <a:pPr>
              <a:lnSpc>
                <a:spcPct val="100000"/>
              </a:lnSpc>
            </a:pPr>
            <a:endParaRPr lang="x-none" altLang="pt-BR" sz="3600"/>
          </a:p>
          <a:p>
            <a:pPr>
              <a:lnSpc>
                <a:spcPct val="100000"/>
              </a:lnSpc>
            </a:pPr>
            <a:r>
              <a:rPr lang="x-none" altLang="pt-BR" sz="3600">
                <a:solidFill>
                  <a:srgbClr val="FF0000"/>
                </a:solidFill>
              </a:rPr>
              <a:t>int </a:t>
            </a:r>
            <a:r>
              <a:rPr lang="x-none" altLang="pt-BR" sz="3600"/>
              <a:t>(inteiro);</a:t>
            </a:r>
            <a:endParaRPr lang="x-none" altLang="pt-BR" sz="3600"/>
          </a:p>
          <a:p>
            <a:pPr>
              <a:lnSpc>
                <a:spcPct val="100000"/>
              </a:lnSpc>
            </a:pPr>
            <a:endParaRPr lang="x-none" altLang="pt-BR" sz="3600"/>
          </a:p>
          <a:p>
            <a:pPr>
              <a:lnSpc>
                <a:spcPct val="100000"/>
              </a:lnSpc>
            </a:pPr>
            <a:r>
              <a:rPr lang="x-none" altLang="pt-BR" sz="3600">
                <a:solidFill>
                  <a:srgbClr val="FF0000"/>
                </a:solidFill>
              </a:rPr>
              <a:t>float</a:t>
            </a:r>
            <a:r>
              <a:rPr lang="x-none" altLang="pt-BR" sz="3600"/>
              <a:t> (ponto flutuante frações);</a:t>
            </a:r>
            <a:endParaRPr lang="x-none" altLang="pt-B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str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pt-BR">
                <a:sym typeface="+mn-ea"/>
              </a:rPr>
              <a:t>O tipo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str</a:t>
            </a:r>
            <a:r>
              <a:rPr lang="x-none" altLang="pt-BR">
                <a:sym typeface="+mn-ea"/>
              </a:rPr>
              <a:t> (String);</a:t>
            </a:r>
            <a:endParaRPr lang="x-none" altLang="pt-BR" sz="2400">
              <a:sym typeface="+mn-ea"/>
            </a:endParaRPr>
          </a:p>
          <a:p>
            <a:pPr marL="0" indent="0" algn="just">
              <a:buNone/>
            </a:pPr>
            <a:r>
              <a:rPr lang="x-none" altLang="pt-BR" sz="2400">
                <a:sym typeface="+mn-ea"/>
              </a:rPr>
              <a:t>|__ Textos ou dados 'brutos' provenientes de uma determinada entrada, seja via terminal ou não.</a:t>
            </a:r>
            <a:endParaRPr lang="x-none" altLang="pt-BR" sz="2400">
              <a:sym typeface="+mn-ea"/>
            </a:endParaRPr>
          </a:p>
          <a:p>
            <a:pPr algn="just"/>
            <a:endParaRPr lang="pt-BR" altLang="en-US"/>
          </a:p>
          <a:p>
            <a:pPr marL="0" indent="0" algn="just">
              <a:buNone/>
            </a:pPr>
            <a:r>
              <a:rPr lang="x-none" altLang="pt-BR" b="1"/>
              <a:t>Exemplo</a:t>
            </a:r>
            <a:r>
              <a:rPr lang="x-none" altLang="pt-BR"/>
              <a:t>: O programador pede para você digitar o seu nome ou um número. Os dados que você inseriu são</a:t>
            </a:r>
            <a:r>
              <a:rPr lang="x-none" altLang="pt-BR">
                <a:sym typeface="+mn-ea"/>
              </a:rPr>
              <a:t>, inicialmente,</a:t>
            </a:r>
            <a:r>
              <a:rPr lang="x-none" altLang="pt-BR"/>
              <a:t> 'textos'.</a:t>
            </a:r>
            <a:endParaRPr lang="x-none" altLang="pt-BR"/>
          </a:p>
          <a:p>
            <a:pPr marL="0" indent="0" algn="just">
              <a:buNone/>
            </a:pPr>
            <a:endParaRPr lang="x-none" altLang="pt-BR"/>
          </a:p>
          <a:p>
            <a:pPr algn="just"/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str</a:t>
            </a:r>
            <a:endParaRPr lang="x-none" altLang="pt-BR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pt-BR" sz="3600"/>
              <a:t>&gt;&gt;&gt; help(str)</a:t>
            </a:r>
            <a:endParaRPr lang="x-none" altLang="pt-BR" sz="3600"/>
          </a:p>
          <a:p>
            <a:pPr marL="0" indent="0">
              <a:buNone/>
            </a:pPr>
            <a:r>
              <a:rPr lang="x-none" altLang="pt-BR">
                <a:solidFill>
                  <a:srgbClr val="FF0000"/>
                </a:solidFill>
              </a:rPr>
              <a:t>|__ </a:t>
            </a:r>
            <a:r>
              <a:rPr lang="x-none" altLang="pt-BR" i="1">
                <a:solidFill>
                  <a:srgbClr val="FF0000"/>
                </a:solidFill>
              </a:rPr>
              <a:t>Pedindo Ajuda</a:t>
            </a:r>
            <a:endParaRPr lang="x-none" altLang="pt-BR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pt-BR" i="1"/>
          </a:p>
          <a:p>
            <a:pPr marL="0" indent="0">
              <a:buNone/>
            </a:pPr>
            <a:endParaRPr lang="x-none" altLang="pt-BR" i="1"/>
          </a:p>
          <a:p>
            <a:pPr marL="0" indent="0">
              <a:buNone/>
            </a:pPr>
            <a:r>
              <a:rPr lang="x-none" altLang="pt-BR" sz="3600"/>
              <a:t>&gt;&gt;&gt; dir(str)</a:t>
            </a:r>
            <a:endParaRPr lang="x-none" altLang="pt-BR" sz="3600"/>
          </a:p>
          <a:p>
            <a:pPr marL="0" indent="0">
              <a:buNone/>
            </a:pPr>
            <a:r>
              <a:rPr lang="x-none" altLang="pt-BR">
                <a:solidFill>
                  <a:srgbClr val="FF0000"/>
                </a:solidFill>
              </a:rPr>
              <a:t>|__ Mostrando as "ações"</a:t>
            </a:r>
            <a:endParaRPr lang="x-none" altLang="pt-BR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Captura de tela 2018-06-30 19:51:45"/>
          <p:cNvPicPr>
            <a:picLocks noChangeAspect="1"/>
          </p:cNvPicPr>
          <p:nvPr>
            <p:ph idx="1"/>
          </p:nvPr>
        </p:nvPicPr>
        <p:blipFill>
          <a:blip r:embed="rId1"/>
          <a:srcRect b="4109"/>
          <a:stretch>
            <a:fillRect/>
          </a:stretch>
        </p:blipFill>
        <p:spPr>
          <a:xfrm>
            <a:off x="3175" y="1270"/>
            <a:ext cx="12726670" cy="6816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/home/jacksonosvaldo/MEGA/PRODUÇÃO ACADÊMICA/SEMANA_ACADÊMICA_EAER_2018/IMAGENS/Captura de tela 2018-06-30 19:52:36.pngCaptura de tela 2018-06-30 19:52:36"/>
          <p:cNvPicPr>
            <a:picLocks noChangeAspect="1"/>
          </p:cNvPicPr>
          <p:nvPr>
            <p:ph idx="1"/>
          </p:nvPr>
        </p:nvPicPr>
        <p:blipFill>
          <a:blip r:embed="rId1"/>
          <a:srcRect t="63167" b="4537"/>
          <a:stretch>
            <a:fillRect/>
          </a:stretch>
        </p:blipFill>
        <p:spPr>
          <a:xfrm>
            <a:off x="343535" y="2244725"/>
            <a:ext cx="12123420" cy="2201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str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&gt;&gt;&gt; </a:t>
            </a:r>
            <a:r>
              <a:rPr lang="x-none" altLang="pt-BR"/>
              <a:t>nome</a:t>
            </a:r>
            <a:r>
              <a:rPr lang="pt-BR" altLang="en-US"/>
              <a:t> = 'JAckson OsvAldo'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&gt;&gt;&gt; </a:t>
            </a:r>
            <a:r>
              <a:rPr lang="x-none" altLang="pt-BR"/>
              <a:t>nome</a:t>
            </a:r>
            <a:r>
              <a:rPr lang="pt-BR" altLang="en-US"/>
              <a:t>.replace('A','a')</a:t>
            </a:r>
            <a:endParaRPr lang="pt-BR" altLang="en-US"/>
          </a:p>
          <a:p>
            <a:pPr marL="0" indent="0">
              <a:buNone/>
            </a:pPr>
            <a:r>
              <a:rPr lang="x-none" altLang="pt-BR">
                <a:solidFill>
                  <a:srgbClr val="FF0000"/>
                </a:solidFill>
              </a:rPr>
              <a:t>|__ </a:t>
            </a:r>
            <a:r>
              <a:rPr lang="pt-BR" altLang="en-US">
                <a:solidFill>
                  <a:srgbClr val="FF0000"/>
                </a:solidFill>
              </a:rPr>
              <a:t>'Jackson Osvaldo'</a:t>
            </a:r>
            <a:endParaRPr lang="pt-BR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en-US"/>
              <a:t>&gt;&gt;&gt; </a:t>
            </a:r>
            <a:r>
              <a:rPr lang="x-none" altLang="pt-BR"/>
              <a:t>nome</a:t>
            </a:r>
            <a:endParaRPr lang="x-none" altLang="pt-BR"/>
          </a:p>
          <a:p>
            <a:pPr marL="0" indent="0">
              <a:buNone/>
            </a:pPr>
            <a:r>
              <a:rPr lang="x-none" altLang="pt-BR">
                <a:solidFill>
                  <a:srgbClr val="FF0000"/>
                </a:solidFill>
              </a:rPr>
              <a:t>|__ </a:t>
            </a:r>
            <a:r>
              <a:rPr lang="pt-BR" altLang="en-US">
                <a:solidFill>
                  <a:srgbClr val="FF0000"/>
                </a:solidFill>
              </a:rPr>
              <a:t>'JAckson OsvAldo'</a:t>
            </a:r>
            <a:endParaRPr lang="pt-BR" alt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bool</a:t>
            </a:r>
            <a:endParaRPr lang="x-none" altLang="pt-BR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pt-BR">
                <a:sym typeface="+mn-ea"/>
              </a:rPr>
              <a:t>O tipo lógico (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True</a:t>
            </a:r>
            <a:r>
              <a:rPr lang="x-none" altLang="pt-BR">
                <a:sym typeface="+mn-ea"/>
              </a:rPr>
              <a:t> ou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False</a:t>
            </a:r>
            <a:r>
              <a:rPr lang="x-none" altLang="pt-BR">
                <a:sym typeface="+mn-ea"/>
              </a:rPr>
              <a:t>);</a:t>
            </a:r>
            <a:endParaRPr lang="x-none" altLang="pt-BR" sz="2400">
              <a:sym typeface="+mn-ea"/>
            </a:endParaRPr>
          </a:p>
          <a:p>
            <a:pPr marL="0" indent="0" algn="just">
              <a:buNone/>
            </a:pPr>
            <a:r>
              <a:rPr lang="x-none" altLang="pt-BR" sz="2400">
                <a:sym typeface="+mn-ea"/>
              </a:rPr>
              <a:t>|__ São tipos de dados booleanos.</a:t>
            </a:r>
            <a:endParaRPr lang="x-none" altLang="pt-BR" sz="2400">
              <a:sym typeface="+mn-ea"/>
            </a:endParaRPr>
          </a:p>
          <a:p>
            <a:pPr marL="0" indent="0" algn="just">
              <a:buNone/>
            </a:pPr>
            <a:endParaRPr lang="x-none" altLang="pt-BR" sz="2400">
              <a:sym typeface="+mn-ea"/>
            </a:endParaRPr>
          </a:p>
          <a:p>
            <a:pPr marL="0" indent="0" algn="just">
              <a:buNone/>
            </a:pPr>
            <a:endParaRPr lang="x-none" altLang="pt-BR" sz="2400">
              <a:sym typeface="+mn-ea"/>
            </a:endParaRPr>
          </a:p>
          <a:p>
            <a:pPr marL="0" indent="0" algn="just">
              <a:buNone/>
            </a:pPr>
            <a:r>
              <a:rPr lang="x-none" altLang="pt-BR"/>
              <a:t>Exemplo:</a:t>
            </a:r>
            <a:endParaRPr lang="x-none" altLang="pt-BR"/>
          </a:p>
          <a:p>
            <a:pPr marL="0" indent="0" algn="just">
              <a:buNone/>
            </a:pPr>
            <a:r>
              <a:rPr lang="x-none" altLang="pt-BR"/>
              <a:t>	&gt;&gt;&gt; resultado = True</a:t>
            </a:r>
            <a:endParaRPr lang="x-none" altLang="pt-BR"/>
          </a:p>
          <a:p>
            <a:pPr marL="0" indent="0" algn="just">
              <a:buNone/>
            </a:pPr>
            <a:r>
              <a:rPr lang="x-none" altLang="pt-BR"/>
              <a:t>	&gt;&gt;&gt; aprovado = False</a:t>
            </a:r>
            <a:endParaRPr lang="x-none" altLang="pt-BR"/>
          </a:p>
          <a:p>
            <a:pPr marL="0" indent="0" algn="just">
              <a:buNone/>
            </a:pPr>
            <a:endParaRPr lang="x-none" altLang="pt-BR"/>
          </a:p>
          <a:p>
            <a:pPr marL="0" indent="0" algn="just">
              <a:buNone/>
            </a:pPr>
            <a:endParaRPr lang="x-none" altLang="pt-BR"/>
          </a:p>
          <a:p>
            <a:pPr algn="just"/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bool</a:t>
            </a:r>
            <a:endParaRPr lang="x-none" altLang="pt-BR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pt-BR"/>
              <a:t>Operadores Relacionais</a:t>
            </a:r>
            <a:endParaRPr lang="x-none" altLang="pt-BR"/>
          </a:p>
          <a:p>
            <a:pPr marL="0" indent="0" algn="just">
              <a:buNone/>
            </a:pPr>
            <a:r>
              <a:rPr lang="x-none" altLang="pt-BR" sz="3200"/>
              <a:t>|__ </a:t>
            </a:r>
            <a:r>
              <a:rPr lang="x-none" altLang="pt-BR" sz="2400"/>
              <a:t>Para realizarmos operações lógicas, utilizamos os operadores relacionais</a:t>
            </a:r>
            <a:endParaRPr lang="x-none" altLang="pt-BR" sz="2400"/>
          </a:p>
          <a:p>
            <a:pPr marL="0" indent="0" algn="just">
              <a:buNone/>
            </a:pPr>
            <a:endParaRPr lang="x-none" altLang="pt-BR" sz="2400"/>
          </a:p>
          <a:p>
            <a:pPr marL="0" indent="0" algn="just">
              <a:buNone/>
            </a:pPr>
            <a:endParaRPr lang="x-none" altLang="pt-BR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graphicFrame>
        <p:nvGraphicFramePr>
          <p:cNvPr id="5" name="Tabela 4"/>
          <p:cNvGraphicFramePr/>
          <p:nvPr/>
        </p:nvGraphicFramePr>
        <p:xfrm>
          <a:off x="1510665" y="3231515"/>
          <a:ext cx="89204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70"/>
                <a:gridCol w="2973070"/>
                <a:gridCol w="297307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Operador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Operação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Símbolo matemático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==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igualdade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=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&gt;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maior que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&gt;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&lt;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menor que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&lt;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!=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diferente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solidFill>
                            <a:srgbClr val="FF0000"/>
                          </a:solidFill>
                          <a:latin typeface="Times New Roman" charset="0"/>
                        </a:rPr>
                        <a:t>=/</a:t>
                      </a:r>
                      <a:endParaRPr lang="x-none" sz="2000">
                        <a:solidFill>
                          <a:srgbClr val="FF0000"/>
                        </a:solidFill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&gt;=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maior ou igual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>
                          <a:latin typeface="Times New Roman" charset="0"/>
                        </a:rPr>
                        <a:t>≥</a:t>
                      </a:r>
                      <a:endParaRPr sz="2000">
                        <a:latin typeface="Times New Roman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&lt;=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menor ou igual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>
                          <a:latin typeface="Times New Roman" charset="0"/>
                        </a:rPr>
                        <a:t>≤</a:t>
                      </a:r>
                      <a:endParaRPr sz="2000">
                        <a:latin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0340" y="6109970"/>
            <a:ext cx="55562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>
                <a:latin typeface="Times New Roman" charset="0"/>
              </a:rPr>
              <a:t>Fonte: MENEZES, 2016.</a:t>
            </a:r>
            <a:endParaRPr lang="x-none" altLang="pt-BR"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bool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86893"/>
            <a:ext cx="10991717" cy="4351344"/>
          </a:xfrm>
        </p:spPr>
        <p:txBody>
          <a:bodyPr/>
          <a:p>
            <a:r>
              <a:rPr lang="x-none" altLang="pt-BR"/>
              <a:t>Operadores Lógicos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|__ Para agrupar operações com lógica booleana, utilizaremos operadores lógicos.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graphicFrame>
        <p:nvGraphicFramePr>
          <p:cNvPr id="5" name="Tabela 4"/>
          <p:cNvGraphicFramePr/>
          <p:nvPr/>
        </p:nvGraphicFramePr>
        <p:xfrm>
          <a:off x="3366770" y="3324225"/>
          <a:ext cx="6275705" cy="273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275"/>
                <a:gridCol w="3186430"/>
              </a:tblGrid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Operador Python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Operação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not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não (negação)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  <a:tr h="681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and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e (conjunção)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or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>
                          <a:latin typeface="Times New Roman" charset="0"/>
                        </a:rPr>
                        <a:t>ou (disjunção)</a:t>
                      </a:r>
                      <a:endParaRPr lang="x-none" sz="2000">
                        <a:latin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89935" y="6108700"/>
            <a:ext cx="4279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>
                <a:latin typeface="Times New Roman" charset="0"/>
              </a:rPr>
              <a:t>Fonte: MENEZES, 2016.</a:t>
            </a:r>
            <a:endParaRPr lang="x-none" altLang="pt-BR"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3" y="1443675"/>
            <a:ext cx="9144013" cy="2387603"/>
          </a:xfrm>
        </p:spPr>
        <p:txBody>
          <a:bodyPr/>
          <a:p>
            <a:r>
              <a:rPr lang="x-none" altLang="pt-BR" b="1"/>
              <a:t>Introdução à Línguagem de Programação Python</a:t>
            </a:r>
            <a:endParaRPr lang="x-none" altLang="pt-BR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03" y="3923354"/>
            <a:ext cx="9144013" cy="1655764"/>
          </a:xfrm>
        </p:spPr>
        <p:txBody>
          <a:bodyPr>
            <a:normAutofit/>
          </a:bodyPr>
          <a:p>
            <a:endParaRPr lang="x-none" altLang="pt-BR"/>
          </a:p>
          <a:p>
            <a:r>
              <a:rPr lang="x-none" altLang="pt-BR"/>
              <a:t>Jackson Osvaldo da Silva Braga</a:t>
            </a:r>
            <a:endParaRPr lang="x-none" altLang="pt-BR"/>
          </a:p>
          <a:p>
            <a:r>
              <a:rPr lang="x-none" altLang="pt-BR"/>
              <a:t>Graduando em EAER (UFRA)</a:t>
            </a:r>
            <a:endParaRPr lang="x-none" altLang="pt-BR"/>
          </a:p>
        </p:txBody>
      </p:sp>
      <p:sp>
        <p:nvSpPr>
          <p:cNvPr id="9" name="TextBox 8"/>
          <p:cNvSpPr txBox="1"/>
          <p:nvPr/>
        </p:nvSpPr>
        <p:spPr>
          <a:xfrm>
            <a:off x="5083593" y="5946149"/>
            <a:ext cx="2576834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pt-BR">
                <a:latin typeface="Times New Roman" charset="0"/>
              </a:rPr>
              <a:t>Capanema-PA</a:t>
            </a:r>
            <a:endParaRPr lang="x-none" altLang="pt-BR">
              <a:latin typeface="Times New Roman" charset="0"/>
            </a:endParaRPr>
          </a:p>
          <a:p>
            <a:pPr algn="ctr"/>
            <a:r>
              <a:rPr lang="x-none" altLang="pt-BR">
                <a:latin typeface="Times New Roman" charset="0"/>
              </a:rPr>
              <a:t>2018</a:t>
            </a:r>
            <a:endParaRPr lang="x-none" altLang="pt-BR">
              <a:latin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bool</a:t>
            </a:r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pt-BR"/>
              <a:t>&gt;&gt;&gt; número = 201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número == 201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número != 201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número = False</a:t>
            </a:r>
            <a:endParaRPr lang="x-none" altLang="pt-BR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int</a:t>
            </a:r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x-none" altLang="pt-BR"/>
              <a:t>O tipo inteiro (</a:t>
            </a:r>
            <a:r>
              <a:rPr lang="x-none" altLang="pt-BR">
                <a:solidFill>
                  <a:srgbClr val="FF0000"/>
                </a:solidFill>
              </a:rPr>
              <a:t>int</a:t>
            </a:r>
            <a:r>
              <a:rPr lang="x-none" altLang="pt-BR"/>
              <a:t>);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|__ São dados do tipo inteiro, ou seja não possuem fração.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Exemplo: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 num1 = 2018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num2 = 1997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print ('Você tem', num1-num2, 'anos.')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Tipos de Dados em Python - </a:t>
            </a:r>
            <a:r>
              <a:rPr lang="x-none" altLang="pt-BR">
                <a:solidFill>
                  <a:srgbClr val="FF0000"/>
                </a:solidFill>
                <a:sym typeface="+mn-ea"/>
              </a:rPr>
              <a:t>float</a:t>
            </a:r>
            <a:endParaRPr lang="x-none" altLang="pt-BR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457200" indent="-457200"/>
            <a:r>
              <a:rPr lang="x-none" altLang="pt-BR"/>
              <a:t>O tipo flutuante (</a:t>
            </a:r>
            <a:r>
              <a:rPr lang="x-none" altLang="pt-BR">
                <a:solidFill>
                  <a:srgbClr val="FF0000"/>
                </a:solidFill>
              </a:rPr>
              <a:t>float</a:t>
            </a:r>
            <a:r>
              <a:rPr lang="x-none" altLang="pt-BR"/>
              <a:t>);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|__ São dados que contém alguma fração, ou seja, ponto flutuante.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Exemplo: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 num1 = 1000.798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num2 = 190.82</a:t>
            </a:r>
            <a:endParaRPr lang="x-none" altLang="pt-BR"/>
          </a:p>
          <a:p>
            <a:pPr marL="0" indent="0">
              <a:buNone/>
            </a:pPr>
            <a:r>
              <a:rPr lang="x-none" altLang="pt-BR"/>
              <a:t>&gt;&gt;&gt; print ('Você gastou R$',num2,'e tem R$', num1-num2, 'restantes.')</a:t>
            </a:r>
            <a:endParaRPr lang="x-none" altLang="pt-BR"/>
          </a:p>
          <a:p>
            <a:pPr marL="0" indent="0">
              <a:buNone/>
            </a:pPr>
            <a:endParaRPr lang="x-none" altLang="pt-BR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Exercitando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Exercitando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x-none" altLang="pt-BR"/>
              <a:t>2) Escreva um programa que calcule a temperatura em graus F. Lembre-se, o usuário forneceu a temperatura em graus C.</a:t>
            </a:r>
            <a:endParaRPr lang="x-none" altLang="pt-BR"/>
          </a:p>
          <a:p>
            <a:pPr algn="just"/>
            <a:endParaRPr lang="x-none" altLang="pt-BR"/>
          </a:p>
          <a:p>
            <a:pPr marL="0" indent="0" algn="ctr">
              <a:buNone/>
            </a:pPr>
            <a:r>
              <a:rPr lang="x-none" altLang="pt-BR"/>
              <a:t>F = ((9 x C)</a:t>
            </a:r>
            <a:r>
              <a:rPr lang="x-none" altLang="pt-BR">
                <a:cs typeface="Arial" charset="0"/>
              </a:rPr>
              <a:t>÷</a:t>
            </a:r>
            <a:r>
              <a:rPr lang="x-none" altLang="pt-BR"/>
              <a:t>5)+32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Exercitando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x-none" altLang="pt-BR"/>
              <a:t>3) Um aluno deseja saber se foi aprovado na disciplina de Programação I. Para isso, ele precisa tirar a média aritimética de suas duas notas, sendo que o resultado tem de ser maior ou igual a 6. Do contrário, o aluno está reprovado.</a:t>
            </a:r>
            <a:endParaRPr lang="x-none" altLang="pt-BR"/>
          </a:p>
          <a:p>
            <a:pPr algn="just"/>
            <a:endParaRPr lang="x-none" altLang="pt-BR"/>
          </a:p>
          <a:p>
            <a:pPr marL="0" indent="0" algn="ctr">
              <a:buNone/>
            </a:pPr>
            <a:r>
              <a:rPr lang="x-none" altLang="pt-BR"/>
              <a:t>MediaAritimética = (nota1 + nota2)/2</a:t>
            </a:r>
            <a:endParaRPr lang="x-none" altLang="pt-BR"/>
          </a:p>
          <a:p>
            <a:pPr marL="0" indent="0" algn="just">
              <a:buNone/>
            </a:pP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Exercitando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pt-BR"/>
              <a:t>4) Escreva um programa que pergunte a quantidade de km percorridos por um carro alugado pelo usuário, assim como a quantidade de dias pelos quais o carro foi alugado. Calcule o preço a pagar, sabendo que o carro custa R$ 60 por dia e R$ 0,15 por km rodado.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ym typeface="+mn-ea"/>
              </a:rPr>
              <a:t>Exercitando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x-none" altLang="pt-BR"/>
              <a:t>5) Escreva um programa que calcule o tempo de uma viagem de carro. Pergunte a distância a percorrer e a velocidade média esperada para a viagem.</a:t>
            </a:r>
            <a:endParaRPr lang="x-none" altLang="pt-BR"/>
          </a:p>
          <a:p>
            <a:pPr marL="0" indent="0" algn="just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/>
              <a:t>Vm = S/t</a:t>
            </a:r>
            <a:endParaRPr lang="x-none" altLang="pt-BR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Até Amanhã, pessoal. :)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/>
              <a:t>Sobre Mim</a:t>
            </a:r>
            <a:endParaRPr lang="x-none" altLang="pt-BR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x-none" altLang="pt-BR"/>
              <a:t>Graduando em Engenharia Ambiental e Energias Renováveis;</a:t>
            </a:r>
            <a:endParaRPr lang="x-none" altLang="pt-BR"/>
          </a:p>
          <a:p>
            <a:pPr>
              <a:lnSpc>
                <a:spcPct val="150000"/>
              </a:lnSpc>
            </a:pPr>
            <a:r>
              <a:rPr lang="x-none" altLang="pt-BR"/>
              <a:t>Entusiasta do Software Livre;</a:t>
            </a:r>
            <a:endParaRPr lang="x-none" altLang="pt-BR"/>
          </a:p>
          <a:p>
            <a:pPr>
              <a:lnSpc>
                <a:spcPct val="150000"/>
              </a:lnSpc>
            </a:pPr>
            <a:r>
              <a:rPr lang="x-none" altLang="pt-BR"/>
              <a:t>Apaixonado por Programação;</a:t>
            </a:r>
            <a:endParaRPr lang="x-none" altLang="pt-BR"/>
          </a:p>
          <a:p>
            <a:pPr>
              <a:lnSpc>
                <a:spcPct val="150000"/>
              </a:lnSpc>
            </a:pPr>
            <a:r>
              <a:rPr lang="x-none" altLang="pt-BR"/>
              <a:t>Autor do PyEst;</a:t>
            </a:r>
            <a:endParaRPr lang="x-none" altLang="pt-BR"/>
          </a:p>
          <a:p>
            <a:pPr>
              <a:lnSpc>
                <a:spcPct val="150000"/>
              </a:lnSpc>
            </a:pPr>
            <a:r>
              <a:rPr lang="x-none" altLang="pt-BR"/>
              <a:t>Computação Aplicada, Redes Neurais Artificiais, IA e </a:t>
            </a:r>
            <a:r>
              <a:rPr lang="x-none" altLang="pt-BR" i="1"/>
              <a:t>Machine Learning</a:t>
            </a:r>
            <a:r>
              <a:rPr lang="x-none" altLang="pt-BR"/>
              <a:t>.</a:t>
            </a:r>
            <a:endParaRPr lang="x-none" altLang="pt-BR"/>
          </a:p>
          <a:p>
            <a:pPr>
              <a:lnSpc>
                <a:spcPct val="150000"/>
              </a:lnSpc>
            </a:pP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/>
              <a:t>Tópicos do Minicurso</a:t>
            </a:r>
            <a:endParaRPr lang="x-none" altLang="pt-BR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x-none" altLang="pt-BR"/>
              <a:t>1 - </a:t>
            </a:r>
            <a:r>
              <a:rPr lang="pt-BR" altLang="en-US"/>
              <a:t>Histórico da Linguagem;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/>
              <a:t>2 - </a:t>
            </a:r>
            <a:r>
              <a:rPr lang="pt-BR" altLang="en-US"/>
              <a:t>Instalação da Linguagem;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/>
              <a:t>	</a:t>
            </a:r>
            <a:r>
              <a:rPr lang="pt-BR" altLang="en-US"/>
              <a:t>A)  Em Ambiente Windows;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/>
              <a:t>	</a:t>
            </a:r>
            <a:r>
              <a:rPr lang="pt-BR" altLang="en-US"/>
              <a:t>B)  Em Ambiente Linux;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/>
              <a:t>3 - Operações Básicas</a:t>
            </a:r>
            <a:endParaRPr lang="x-none" altLang="pt-BR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/>
              <a:t>4 - Variáveis e Entradas de Dados</a:t>
            </a:r>
            <a:endParaRPr lang="x-none" altLang="pt-BR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/>
              <a:t>4 - </a:t>
            </a:r>
            <a:r>
              <a:rPr lang="pt-BR" altLang="en-US"/>
              <a:t>Tipos de Dados;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 b="1">
                <a:sym typeface="+mn-ea"/>
              </a:rPr>
              <a:t>Tópicos do Minicurso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5</a:t>
            </a:r>
            <a:r>
              <a:rPr lang="pt-BR" altLang="en-US">
                <a:sym typeface="+mn-ea"/>
              </a:rPr>
              <a:t> - </a:t>
            </a:r>
            <a:r>
              <a:rPr lang="pt-BR" altLang="en-US" i="1">
                <a:sym typeface="+mn-ea"/>
              </a:rPr>
              <a:t>if, else </a:t>
            </a:r>
            <a:r>
              <a:rPr lang="pt-BR" altLang="en-US">
                <a:sym typeface="+mn-ea"/>
              </a:rPr>
              <a:t>e</a:t>
            </a:r>
            <a:r>
              <a:rPr lang="pt-BR" altLang="en-US" i="1">
                <a:sym typeface="+mn-ea"/>
              </a:rPr>
              <a:t> elif</a:t>
            </a:r>
            <a:r>
              <a:rPr lang="pt-BR" altLang="en-US">
                <a:sym typeface="+mn-ea"/>
              </a:rPr>
              <a:t>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6</a:t>
            </a:r>
            <a:r>
              <a:rPr lang="pt-BR" altLang="en-US">
                <a:sym typeface="+mn-ea"/>
              </a:rPr>
              <a:t> - </a:t>
            </a:r>
            <a:r>
              <a:rPr lang="pt-BR" altLang="en-US" i="1">
                <a:sym typeface="+mn-ea"/>
              </a:rPr>
              <a:t>for</a:t>
            </a:r>
            <a:r>
              <a:rPr lang="pt-BR" altLang="en-US">
                <a:sym typeface="+mn-ea"/>
              </a:rPr>
              <a:t>,</a:t>
            </a:r>
            <a:r>
              <a:rPr lang="pt-BR" altLang="en-US" i="1">
                <a:sym typeface="+mn-ea"/>
              </a:rPr>
              <a:t> while</a:t>
            </a:r>
            <a:r>
              <a:rPr lang="pt-BR" altLang="en-US">
                <a:sym typeface="+mn-ea"/>
              </a:rPr>
              <a:t>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7</a:t>
            </a:r>
            <a:r>
              <a:rPr lang="pt-BR" altLang="en-US">
                <a:sym typeface="+mn-ea"/>
              </a:rPr>
              <a:t> - Arquivos;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8</a:t>
            </a:r>
            <a:r>
              <a:rPr lang="pt-BR" altLang="en-US">
                <a:sym typeface="+mn-ea"/>
              </a:rPr>
              <a:t> - Estatística;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	</a:t>
            </a:r>
            <a:r>
              <a:rPr lang="pt-BR" altLang="en-US">
                <a:sym typeface="+mn-ea"/>
              </a:rPr>
              <a:t>A) </a:t>
            </a:r>
            <a:r>
              <a:rPr lang="pt-BR" altLang="en-US" i="1">
                <a:sym typeface="+mn-ea"/>
              </a:rPr>
              <a:t>Pandas</a:t>
            </a:r>
            <a:r>
              <a:rPr lang="pt-BR" altLang="en-US">
                <a:sym typeface="+mn-ea"/>
              </a:rPr>
              <a:t>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	</a:t>
            </a:r>
            <a:r>
              <a:rPr lang="pt-BR" altLang="en-US">
                <a:sym typeface="+mn-ea"/>
              </a:rPr>
              <a:t>B) </a:t>
            </a:r>
            <a:r>
              <a:rPr lang="pt-BR" altLang="en-US" i="1">
                <a:sym typeface="+mn-ea"/>
              </a:rPr>
              <a:t>Numpy</a:t>
            </a:r>
            <a:r>
              <a:rPr lang="pt-BR" altLang="en-US">
                <a:sym typeface="+mn-ea"/>
              </a:rPr>
              <a:t>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	</a:t>
            </a:r>
            <a:r>
              <a:rPr lang="pt-BR" altLang="en-US">
                <a:sym typeface="+mn-ea"/>
              </a:rPr>
              <a:t>C) </a:t>
            </a:r>
            <a:r>
              <a:rPr lang="pt-BR" altLang="en-US" i="1">
                <a:sym typeface="+mn-ea"/>
              </a:rPr>
              <a:t>Matplotlib</a:t>
            </a:r>
            <a:r>
              <a:rPr lang="pt-BR" altLang="en-US">
                <a:sym typeface="+mn-ea"/>
              </a:rPr>
              <a:t>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	</a:t>
            </a:r>
            <a:r>
              <a:rPr lang="pt-BR" altLang="en-US">
                <a:sym typeface="+mn-ea"/>
              </a:rPr>
              <a:t>D) </a:t>
            </a:r>
            <a:r>
              <a:rPr lang="pt-BR" altLang="en-US" i="1">
                <a:sym typeface="+mn-ea"/>
              </a:rPr>
              <a:t>Scipy</a:t>
            </a:r>
            <a:r>
              <a:rPr lang="pt-BR" altLang="en-US">
                <a:sym typeface="+mn-ea"/>
              </a:rPr>
              <a:t>.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x-none" altLang="pt-BR">
                <a:sym typeface="+mn-ea"/>
              </a:rPr>
              <a:t>9</a:t>
            </a:r>
            <a:r>
              <a:rPr lang="pt-BR" altLang="en-US">
                <a:sym typeface="+mn-ea"/>
              </a:rPr>
              <a:t> - Aplicações Python: Web e Desktop;</a:t>
            </a:r>
            <a:endParaRPr lang="pt-BR" altLang="en-US"/>
          </a:p>
          <a:p>
            <a:pPr marL="0" indent="0">
              <a:lnSpc>
                <a:spcPct val="100000"/>
              </a:lnSpc>
              <a:buNone/>
            </a:pPr>
            <a:r>
              <a:rPr lang="pt-BR" altLang="en-US">
                <a:sym typeface="+mn-ea"/>
              </a:rPr>
              <a:t>1</a:t>
            </a:r>
            <a:r>
              <a:rPr lang="x-none" altLang="pt-BR">
                <a:sym typeface="+mn-ea"/>
              </a:rPr>
              <a:t>0</a:t>
            </a:r>
            <a:r>
              <a:rPr lang="pt-BR" altLang="en-US">
                <a:sym typeface="+mn-ea"/>
              </a:rPr>
              <a:t> - Considerações Finais.</a:t>
            </a:r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151" y="1749428"/>
            <a:ext cx="10991717" cy="4351344"/>
          </a:xfrm>
        </p:spPr>
        <p:txBody>
          <a:bodyPr/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endParaRPr lang="x-none" altLang="pt-BR"/>
          </a:p>
          <a:p>
            <a:pPr marL="0" indent="0" algn="ctr">
              <a:buNone/>
            </a:pPr>
            <a:r>
              <a:rPr lang="x-none" altLang="pt-BR" sz="3600" b="1"/>
              <a:t>Histórico da Linguagem</a:t>
            </a:r>
            <a:endParaRPr lang="x-none" altLang="pt-BR" sz="3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7461</Words>
  <Application>Kingsoft Office WPP</Application>
  <PresentationFormat>Widescreen</PresentationFormat>
  <Paragraphs>578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Theme</vt:lpstr>
      <vt:lpstr>&gt;&gt;&gt; print('Olá, mundo!')</vt:lpstr>
      <vt:lpstr>&gt;&gt;&gt; print('Olá, mundo!') | |__ Olá, mundo!</vt:lpstr>
      <vt:lpstr>&gt;&gt;&gt; input('Nome: ')</vt:lpstr>
      <vt:lpstr>&gt;&gt;&gt; input('Nome: ') | |__ 'Jackson Osvaldo'</vt:lpstr>
      <vt:lpstr>Introdução à Línguagem de Programação Python</vt:lpstr>
      <vt:lpstr>Sobre Mim</vt:lpstr>
      <vt:lpstr>Tópicos do Minicurso</vt:lpstr>
      <vt:lpstr>Tópicos do Minicurso</vt:lpstr>
      <vt:lpstr>PowerPoint 演示文稿</vt:lpstr>
      <vt:lpstr>Histórico da Linguagem</vt:lpstr>
      <vt:lpstr>Histórico da Linguagem</vt:lpstr>
      <vt:lpstr>Histórico da Linguagem</vt:lpstr>
      <vt:lpstr>Histórico da Linguagem</vt:lpstr>
      <vt:lpstr>Histórico da Linguagem</vt:lpstr>
      <vt:lpstr>Histórico da Linguagem</vt:lpstr>
      <vt:lpstr>Histórico da Linguagem</vt:lpstr>
      <vt:lpstr>PowerPoint 演示文稿</vt:lpstr>
      <vt:lpstr>Instalação da Linguagem - Win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Instalação da Linguagem - GNU</vt:lpstr>
      <vt:lpstr>PowerPoint 演示文稿</vt:lpstr>
      <vt:lpstr>Operações Básicas</vt:lpstr>
      <vt:lpstr>Operações Básicas</vt:lpstr>
      <vt:lpstr>PowerPoint 演示文稿</vt:lpstr>
      <vt:lpstr>Variáveis e Entradas de Dados</vt:lpstr>
      <vt:lpstr>Variáveis e Entradas de Dados</vt:lpstr>
      <vt:lpstr>Variáveis e Entradas de Dados</vt:lpstr>
      <vt:lpstr>PowerPoint 演示文稿</vt:lpstr>
      <vt:lpstr>Tipos de Dados em Python</vt:lpstr>
      <vt:lpstr>Tipos de Dados em Python - str</vt:lpstr>
      <vt:lpstr>Tipos de Dados em Python - str</vt:lpstr>
      <vt:lpstr>PowerPoint 演示文稿</vt:lpstr>
      <vt:lpstr>PowerPoint 演示文稿</vt:lpstr>
      <vt:lpstr>Tipos de Dados em Python - str</vt:lpstr>
      <vt:lpstr>Tipos de Dados em Python - bool</vt:lpstr>
      <vt:lpstr>Tipos de Dados em Python - bool</vt:lpstr>
      <vt:lpstr>Tipos de Dados em Python - bool</vt:lpstr>
      <vt:lpstr>Tipos de Dados em Python - bool</vt:lpstr>
      <vt:lpstr>Tipos de Dados em Python - int</vt:lpstr>
      <vt:lpstr>Tipos de Dados em Python - float</vt:lpstr>
      <vt:lpstr>PowerPoint 演示文稿</vt:lpstr>
      <vt:lpstr>Exercitando</vt:lpstr>
      <vt:lpstr>Exercitando</vt:lpstr>
      <vt:lpstr>Exercitando</vt:lpstr>
      <vt:lpstr>Exercitando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Línguagem de Programação Python</dc:title>
  <dc:creator>jacksonosvaldo</dc:creator>
  <cp:lastModifiedBy>jacksonosvaldo</cp:lastModifiedBy>
  <cp:revision>152</cp:revision>
  <dcterms:created xsi:type="dcterms:W3CDTF">2018-07-03T03:36:30Z</dcterms:created>
  <dcterms:modified xsi:type="dcterms:W3CDTF">2018-07-03T03:36:30Z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