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12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9" r:id="rId4"/>
    <p:sldId id="25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5" r:id="rId14"/>
    <p:sldId id="287" r:id="rId15"/>
    <p:sldId id="286" r:id="rId16"/>
    <p:sldId id="283" r:id="rId17"/>
    <p:sldId id="288" r:id="rId18"/>
    <p:sldId id="289" r:id="rId19"/>
    <p:sldId id="293" r:id="rId20"/>
    <p:sldId id="284" r:id="rId21"/>
    <p:sldId id="291" r:id="rId22"/>
    <p:sldId id="292" r:id="rId23"/>
    <p:sldId id="273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pt-BR"/>
              <a:pPr/>
              <a:t>25/06/2017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pt-BR"/>
              <a:pPr/>
              <a:t>25/06/2017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74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99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tângulo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tângulo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196B-1446-474E-81D9-B655C0B4604B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5201-699D-4A7A-89CA-132EE394FBC8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72A1-8CAA-46CB-AEEC-0420C2F28E23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966E-937A-4971-9A5C-5DB85A404AA6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55C406-D4DE-428E-9BBC-7C324AF3C743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33F-3E1C-4256-93E0-04438B161C35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8363-DB55-4569-A473-A865CB5A2449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62E-9759-4BB7-998F-93206AFEEC0B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tângulo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</p:grp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C4DC-0E36-48C4-9C59-534A18E6D5BA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6A09-9D6A-4E82-8C54-17C13A0E0203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D3CB-3E13-4714-9B24-224FC8267C5F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tângulo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tângulo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2240C8F-3B05-48BF-A4B5-8763BD4515E2}" type="datetime1">
              <a:rPr lang="pt-BR" noProof="0" smtClean="0"/>
              <a:t>26/06/2017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9188" y="3862004"/>
            <a:ext cx="10666411" cy="1008112"/>
          </a:xfrm>
        </p:spPr>
        <p:txBody>
          <a:bodyPr>
            <a:noAutofit/>
          </a:bodyPr>
          <a:lstStyle/>
          <a:p>
            <a:r>
              <a:rPr lang="pt-BR" sz="3400" b="1" dirty="0"/>
              <a:t>por filtragem colaborativa baseada no usuário com implementação do apache </a:t>
            </a:r>
            <a:r>
              <a:rPr lang="pt-BR" sz="3400" b="1" dirty="0" err="1"/>
              <a:t>mahout</a:t>
            </a:r>
            <a:r>
              <a:rPr lang="pt-BR" sz="3400" b="1" dirty="0"/>
              <a:t> em </a:t>
            </a:r>
            <a:r>
              <a:rPr lang="pt-BR" sz="3400" b="1" dirty="0" err="1"/>
              <a:t>java</a:t>
            </a:r>
            <a:endParaRPr lang="pt-BR" sz="3400" b="0" i="0" dirty="0">
              <a:solidFill>
                <a:srgbClr val="404040"/>
              </a:solidFill>
            </a:endParaRPr>
          </a:p>
        </p:txBody>
      </p:sp>
      <p:pic>
        <p:nvPicPr>
          <p:cNvPr id="4" name="Imagem 3" descr="E:\Gestão Ambiental\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836712"/>
            <a:ext cx="2511425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269188" y="5704086"/>
            <a:ext cx="10666411" cy="430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 smtClean="0"/>
              <a:t>Curso: </a:t>
            </a:r>
            <a:r>
              <a:rPr lang="pt-BR" sz="1800" dirty="0" smtClean="0"/>
              <a:t>Sistema de Informação    </a:t>
            </a:r>
            <a:r>
              <a:rPr lang="pt-BR" sz="1800" b="1" dirty="0" smtClean="0"/>
              <a:t>|   Acadêmico: </a:t>
            </a:r>
            <a:r>
              <a:rPr lang="pt-BR" sz="1800" dirty="0" smtClean="0"/>
              <a:t>Jackson Passos    </a:t>
            </a:r>
            <a:r>
              <a:rPr lang="pt-BR" sz="1800" b="1" dirty="0" smtClean="0"/>
              <a:t>|    Orientador: </a:t>
            </a:r>
            <a:r>
              <a:rPr lang="pt-BR" sz="1800" dirty="0" err="1" smtClean="0"/>
              <a:t>Profº</a:t>
            </a:r>
            <a:r>
              <a:rPr lang="pt-BR" sz="1800" dirty="0" smtClean="0"/>
              <a:t> </a:t>
            </a:r>
            <a:r>
              <a:rPr lang="pt-BR" sz="1800" dirty="0" err="1" smtClean="0"/>
              <a:t>Nauber</a:t>
            </a:r>
            <a:r>
              <a:rPr lang="pt-BR" sz="1800" dirty="0" smtClean="0"/>
              <a:t> Gois</a:t>
            </a:r>
            <a:endParaRPr lang="pt-BR" sz="1800" dirty="0">
              <a:solidFill>
                <a:srgbClr val="40404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-38637"/>
            <a:ext cx="7424553" cy="513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" y="0"/>
            <a:ext cx="12241129" cy="6741368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485884" y="6309320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b="1" spc="50" noProof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pPr/>
              <a:t>10</a:t>
            </a:fld>
            <a:endParaRPr lang="pt-BR" sz="3600" b="1" spc="50" noProof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28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97868" y="1268760"/>
            <a:ext cx="9865096" cy="2667000"/>
          </a:xfrm>
        </p:spPr>
        <p:txBody>
          <a:bodyPr/>
          <a:lstStyle/>
          <a:p>
            <a:pPr algn="ctr"/>
            <a:r>
              <a:rPr lang="pt-BR" b="1" dirty="0" smtClean="0"/>
              <a:t>FILTRAGEM COLABORATIVA</a:t>
            </a:r>
            <a:endParaRPr lang="pt-BR" b="1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9766820" y="638132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11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281557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66180" y="692696"/>
            <a:ext cx="9909191" cy="5256584"/>
          </a:xfrm>
        </p:spPr>
        <p:txBody>
          <a:bodyPr>
            <a:no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i="0" dirty="0" smtClean="0">
                <a:solidFill>
                  <a:srgbClr val="404040"/>
                </a:solidFill>
                <a:latin typeface="Euphemia"/>
              </a:rPr>
              <a:t>FUNÇÃO MEDIDORA DE RELEVÂNCIA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pt-BR" sz="2800" dirty="0">
                <a:solidFill>
                  <a:srgbClr val="404040"/>
                </a:solidFill>
                <a:latin typeface="Euphemia"/>
              </a:rPr>
              <a:t>	</a:t>
            </a:r>
            <a:r>
              <a:rPr lang="pt-BR" dirty="0"/>
              <a:t>𝑟:𝑼×𝑰 →</a:t>
            </a:r>
            <a:r>
              <a:rPr lang="pt-BR" dirty="0" smtClean="0"/>
              <a:t>𝑹</a:t>
            </a:r>
            <a:endParaRPr lang="pt-BR" b="0" i="0" dirty="0" smtClean="0">
              <a:solidFill>
                <a:srgbClr val="404040"/>
              </a:solidFill>
              <a:latin typeface="Euphemia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i="0" dirty="0" smtClean="0">
                <a:solidFill>
                  <a:srgbClr val="404040"/>
                </a:solidFill>
                <a:latin typeface="Euphemia"/>
              </a:rPr>
              <a:t>FILTRAGEM COLABORATIVA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pt-BR" sz="2800" dirty="0">
                <a:solidFill>
                  <a:srgbClr val="404040"/>
                </a:solidFill>
              </a:rPr>
              <a:t>	</a:t>
            </a:r>
            <a:r>
              <a:rPr lang="pt-BR" dirty="0" smtClean="0">
                <a:solidFill>
                  <a:srgbClr val="404040"/>
                </a:solidFill>
              </a:rPr>
              <a:t>Baseada em Item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pt-BR" sz="2800" b="1" i="0" dirty="0">
                <a:solidFill>
                  <a:srgbClr val="404040"/>
                </a:solidFill>
                <a:latin typeface="Euphemia"/>
              </a:rPr>
              <a:t>	</a:t>
            </a:r>
            <a:r>
              <a:rPr lang="pt-BR" i="0" dirty="0" smtClean="0">
                <a:solidFill>
                  <a:srgbClr val="404040"/>
                </a:solidFill>
                <a:latin typeface="Euphemia"/>
              </a:rPr>
              <a:t>Baseada em Usuário</a:t>
            </a:r>
            <a:endParaRPr lang="pt-BR" sz="2800" i="0" dirty="0" smtClean="0">
              <a:solidFill>
                <a:srgbClr val="404040"/>
              </a:solidFill>
              <a:latin typeface="Euphemia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i="0" dirty="0" smtClean="0">
                <a:solidFill>
                  <a:srgbClr val="404040"/>
                </a:solidFill>
                <a:latin typeface="Euphemia"/>
              </a:rPr>
              <a:t>ETAPAS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None/>
            </a:pPr>
            <a:r>
              <a:rPr lang="pt-BR" sz="2800" dirty="0">
                <a:solidFill>
                  <a:srgbClr val="404040"/>
                </a:solidFill>
                <a:latin typeface="Euphemia"/>
              </a:rPr>
              <a:t>	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Calcular a similaridade entre usuários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None/>
            </a:pPr>
            <a:r>
              <a:rPr lang="pt-BR" dirty="0">
                <a:solidFill>
                  <a:srgbClr val="404040"/>
                </a:solidFill>
                <a:latin typeface="Euphemia"/>
              </a:rPr>
              <a:t>	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Selecionar os vizinhos mais próximos (k-</a:t>
            </a:r>
            <a:r>
              <a:rPr lang="pt-BR" dirty="0" err="1" smtClean="0">
                <a:solidFill>
                  <a:srgbClr val="404040"/>
                </a:solidFill>
                <a:latin typeface="Euphemia"/>
              </a:rPr>
              <a:t>nearest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-</a:t>
            </a:r>
            <a:r>
              <a:rPr lang="pt-BR" dirty="0" err="1" smtClean="0">
                <a:solidFill>
                  <a:srgbClr val="404040"/>
                </a:solidFill>
                <a:latin typeface="Euphemia"/>
              </a:rPr>
              <a:t>neighbor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)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None/>
            </a:pPr>
            <a:r>
              <a:rPr lang="pt-BR" dirty="0">
                <a:solidFill>
                  <a:srgbClr val="404040"/>
                </a:solidFill>
                <a:latin typeface="Euphemia"/>
              </a:rPr>
              <a:t>	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Ponderar o peso das avaliações dos vizinhos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12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86722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spaço Reservado para Conteúdo 13"/>
              <p:cNvSpPr>
                <a:spLocks noGrp="1"/>
              </p:cNvSpPr>
              <p:nvPr>
                <p:ph idx="1"/>
              </p:nvPr>
            </p:nvSpPr>
            <p:spPr>
              <a:xfrm>
                <a:off x="621805" y="1124744"/>
                <a:ext cx="11017224" cy="4853024"/>
              </a:xfrm>
            </p:spPr>
            <p:txBody>
              <a:bodyPr>
                <a:noAutofit/>
              </a:bodyPr>
              <a:lstStyle/>
              <a:p>
                <a:pPr marL="274320" indent="-274320" algn="l" defTabSz="914400">
                  <a:lnSpc>
                    <a:spcPct val="90000"/>
                  </a:lnSpc>
                  <a:spcBef>
                    <a:spcPts val="1800"/>
                  </a:spcBef>
                  <a:buClr>
                    <a:srgbClr val="404040"/>
                  </a:buClr>
                  <a:buSzPct val="80000"/>
                  <a:buFont typeface="Wingdings"/>
                  <a:buChar char="§"/>
                </a:pPr>
                <a:r>
                  <a:rPr lang="pt-BR" sz="2800" b="1" i="0" dirty="0" smtClean="0">
                    <a:solidFill>
                      <a:srgbClr val="404040"/>
                    </a:solidFill>
                    <a:latin typeface="Euphemia"/>
                  </a:rPr>
                  <a:t>FUNÇÃO PEARSON CORRELATION SIMILARITY</a:t>
                </a:r>
              </a:p>
              <a:p>
                <a:pPr marL="0" indent="0">
                  <a:buClr>
                    <a:srgbClr val="404040"/>
                  </a:buClr>
                  <a:buNone/>
                </a:pPr>
                <a:r>
                  <a:rPr lang="pt-BR" sz="2800" dirty="0">
                    <a:solidFill>
                      <a:srgbClr val="404040"/>
                    </a:solidFill>
                    <a:latin typeface="Euphemia"/>
                  </a:rPr>
                  <a:t>	</a:t>
                </a:r>
                <a:endParaRPr lang="pt-BR" sz="2800" dirty="0" smtClean="0">
                  <a:solidFill>
                    <a:srgbClr val="404040"/>
                  </a:solidFill>
                  <a:latin typeface="Euphemia"/>
                </a:endParaRPr>
              </a:p>
              <a:p>
                <a:pPr marL="0" indent="0">
                  <a:buClr>
                    <a:srgbClr val="40404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/>
                        <m:t>CORR</m:t>
                      </m:r>
                      <m:r>
                        <a:rPr lang="pt-BR" i="1"/>
                        <m:t>𝑎𝑏</m:t>
                      </m:r>
                      <m:r>
                        <a:rPr lang="pt-BR"/>
                        <m:t>=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pt-BR" i="1"/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pt-BR"/>
                                <m:t>i</m:t>
                              </m:r>
                              <m:r>
                                <a:rPr lang="pt-BR"/>
                                <m:t> </m:t>
                              </m:r>
                              <m:d>
                                <m:dPr>
                                  <m:ctrlPr>
                                    <a:rPr lang="pt-BR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/>
                                    <m:t>R</m:t>
                                  </m:r>
                                  <m:r>
                                    <a:rPr lang="pt-BR" i="1"/>
                                    <m:t>𝑎𝑖</m:t>
                                  </m:r>
                                  <m:r>
                                    <a:rPr lang="pt-BR" i="1"/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i="1"/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/>
                                        <m:t>R</m:t>
                                      </m:r>
                                      <m:r>
                                        <a:rPr lang="pt-BR" i="1"/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pt-BR" i="1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/>
                                <m:t>R</m:t>
                              </m:r>
                              <m:r>
                                <a:rPr lang="pt-BR" i="1"/>
                                <m:t>𝑏𝑖</m:t>
                              </m:r>
                              <m:r>
                                <a:rPr lang="pt-BR" i="1"/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i="1"/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/>
                                    <m:t>R</m:t>
                                  </m:r>
                                  <m:r>
                                    <a:rPr lang="pt-BR" i="1"/>
                                    <m:t>𝑏</m:t>
                                  </m:r>
                                </m:e>
                              </m:acc>
                              <m:r>
                                <a:rPr lang="pt-BR" i="1"/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/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pt-BR" i="1"/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/>
                                    <m:t>i</m:t>
                                  </m:r>
                                  <m:r>
                                    <a:rPr lang="pt-BR"/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pt-BR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/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/>
                                            <m:t>R</m:t>
                                          </m:r>
                                          <m:r>
                                            <a:rPr lang="pt-BR" i="1"/>
                                            <m:t>𝑎𝑖</m:t>
                                          </m:r>
                                          <m:r>
                                            <a:rPr lang="pt-BR" i="1"/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i="1"/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/>
                                                <m:t>R</m:t>
                                              </m:r>
                                              <m:r>
                                                <a:rPr lang="pt-BR" i="1"/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/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pt-BR" i="1"/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pt-BR" i="1"/>
                                        <m:t>𝑖</m:t>
                                      </m:r>
                                      <m:r>
                                        <a:rPr lang="pt-BR" i="1"/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/>
                                        <m:t>R</m:t>
                                      </m:r>
                                      <m:r>
                                        <a:rPr lang="pt-BR" i="1"/>
                                        <m:t>𝑏𝑖</m:t>
                                      </m:r>
                                      <m:r>
                                        <a:rPr lang="pt-BR" i="1"/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/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/>
                                            <m:t>R</m:t>
                                          </m:r>
                                          <m:r>
                                            <a:rPr lang="pt-BR" i="1"/>
                                            <m:t>𝑏</m:t>
                                          </m:r>
                                        </m:e>
                                      </m:acc>
                                      <m:r>
                                        <a:rPr lang="pt-BR" i="1"/>
                                        <m:t>)²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pt-BR" b="0" i="0" dirty="0" smtClean="0">
                  <a:solidFill>
                    <a:srgbClr val="404040"/>
                  </a:solidFill>
                  <a:latin typeface="Euphemia"/>
                </a:endParaRPr>
              </a:p>
              <a:p>
                <a:pPr marL="0" indent="0">
                  <a:buClr>
                    <a:srgbClr val="404040"/>
                  </a:buClr>
                  <a:buNone/>
                </a:pPr>
                <a:endParaRPr lang="pt-BR" b="0" i="0" dirty="0" smtClean="0">
                  <a:solidFill>
                    <a:srgbClr val="404040"/>
                  </a:solidFill>
                  <a:latin typeface="Euphemia"/>
                </a:endParaRPr>
              </a:p>
              <a:p>
                <a:pPr marL="274320" indent="-274320" algn="r" defTabSz="914400">
                  <a:lnSpc>
                    <a:spcPct val="90000"/>
                  </a:lnSpc>
                  <a:spcBef>
                    <a:spcPts val="1800"/>
                  </a:spcBef>
                  <a:buClr>
                    <a:srgbClr val="404040"/>
                  </a:buClr>
                  <a:buSzPct val="80000"/>
                  <a:buFont typeface="Wingdings"/>
                  <a:buChar char="§"/>
                </a:pPr>
                <a:r>
                  <a:rPr lang="pt-BR" sz="2800" b="1" i="0" dirty="0" smtClean="0">
                    <a:solidFill>
                      <a:srgbClr val="404040"/>
                    </a:solidFill>
                    <a:latin typeface="Euphemia"/>
                  </a:rPr>
                  <a:t>CLASSIFICAÇÃO DA INFORMAÇÃO</a:t>
                </a:r>
              </a:p>
              <a:p>
                <a:pPr marL="0" indent="0" algn="r" defTabSz="914400">
                  <a:lnSpc>
                    <a:spcPct val="90000"/>
                  </a:lnSpc>
                  <a:spcBef>
                    <a:spcPts val="1800"/>
                  </a:spcBef>
                  <a:buClr>
                    <a:srgbClr val="404040"/>
                  </a:buClr>
                  <a:buSzPct val="80000"/>
                  <a:buNone/>
                </a:pPr>
                <a:r>
                  <a:rPr lang="pt-BR" sz="2800" dirty="0" smtClean="0">
                    <a:solidFill>
                      <a:srgbClr val="404040"/>
                    </a:solidFill>
                    <a:latin typeface="Euphemia"/>
                  </a:rPr>
                  <a:t>	</a:t>
                </a:r>
                <a:r>
                  <a:rPr lang="pt-BR" dirty="0" smtClean="0">
                    <a:solidFill>
                      <a:srgbClr val="404040"/>
                    </a:solidFill>
                    <a:latin typeface="Euphemia"/>
                  </a:rPr>
                  <a:t>Explícita</a:t>
                </a:r>
              </a:p>
              <a:p>
                <a:pPr marL="0" indent="0" algn="r" defTabSz="914400">
                  <a:lnSpc>
                    <a:spcPct val="90000"/>
                  </a:lnSpc>
                  <a:spcBef>
                    <a:spcPts val="1800"/>
                  </a:spcBef>
                  <a:buClr>
                    <a:srgbClr val="404040"/>
                  </a:buClr>
                  <a:buSzPct val="80000"/>
                  <a:buNone/>
                </a:pPr>
                <a:r>
                  <a:rPr lang="pt-BR" dirty="0">
                    <a:solidFill>
                      <a:srgbClr val="404040"/>
                    </a:solidFill>
                    <a:latin typeface="Euphemia"/>
                  </a:rPr>
                  <a:t>	</a:t>
                </a:r>
                <a:r>
                  <a:rPr lang="pt-BR" dirty="0" smtClean="0">
                    <a:solidFill>
                      <a:srgbClr val="404040"/>
                    </a:solidFill>
                    <a:latin typeface="Euphemia"/>
                  </a:rPr>
                  <a:t>Implícita</a:t>
                </a:r>
              </a:p>
            </p:txBody>
          </p:sp>
        </mc:Choice>
        <mc:Fallback>
          <p:sp>
            <p:nvSpPr>
              <p:cNvPr id="14" name="Espaço Reservado para Conteúd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805" y="1124744"/>
                <a:ext cx="11017224" cy="4853024"/>
              </a:xfrm>
              <a:blipFill rotWithShape="0">
                <a:blip r:embed="rId2"/>
                <a:stretch>
                  <a:fillRect l="-609" t="-2261" r="-1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13</a:t>
            </a:fld>
            <a:endParaRPr lang="pt-BR" sz="3600" noProof="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3551256"/>
            <a:ext cx="4152797" cy="23327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7687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14</a:t>
            </a:fld>
            <a:endParaRPr lang="pt-BR" sz="3600" noProof="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80408"/>
              </p:ext>
            </p:extLst>
          </p:nvPr>
        </p:nvGraphicFramePr>
        <p:xfrm>
          <a:off x="333772" y="764704"/>
          <a:ext cx="11233246" cy="5082386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072830"/>
                <a:gridCol w="1292545"/>
                <a:gridCol w="1573257"/>
                <a:gridCol w="1573257"/>
                <a:gridCol w="1573257"/>
                <a:gridCol w="1574843"/>
                <a:gridCol w="1573257"/>
              </a:tblGrid>
              <a:tr h="689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USUÁRIO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PROD</a:t>
                      </a:r>
                      <a:r>
                        <a:rPr lang="pt-BR" sz="2400" baseline="-25000" dirty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PROD</a:t>
                      </a:r>
                      <a:r>
                        <a:rPr lang="pt-BR" sz="2400" baseline="-25000" dirty="0">
                          <a:effectLst/>
                        </a:rPr>
                        <a:t>2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PROD</a:t>
                      </a:r>
                      <a:r>
                        <a:rPr lang="pt-BR" sz="2400" baseline="-250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PROD</a:t>
                      </a:r>
                      <a:r>
                        <a:rPr lang="pt-BR" sz="2400" baseline="-25000">
                          <a:effectLst/>
                        </a:rPr>
                        <a:t>4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PROD</a:t>
                      </a:r>
                      <a:r>
                        <a:rPr lang="pt-BR" sz="2400" baseline="-25000" dirty="0">
                          <a:effectLst/>
                        </a:rPr>
                        <a:t>5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PROD</a:t>
                      </a:r>
                      <a:r>
                        <a:rPr lang="pt-BR" sz="2400" baseline="-25000">
                          <a:effectLst/>
                        </a:rPr>
                        <a:t>6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DANIEL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JÚLIO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ANELINE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X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JACKSON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CONCEIÇÃO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NAUBER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X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21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97868" y="260648"/>
            <a:ext cx="9865096" cy="2667000"/>
          </a:xfrm>
        </p:spPr>
        <p:txBody>
          <a:bodyPr/>
          <a:lstStyle/>
          <a:p>
            <a:pPr algn="ctr"/>
            <a:r>
              <a:rPr lang="pt-BR" b="1" dirty="0" smtClean="0"/>
              <a:t>IMPLEMENTAÇÃO DO SISTEMA RECOMENDADOR</a:t>
            </a:r>
            <a:endParaRPr lang="pt-BR" b="1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9766820" y="638132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15</a:t>
            </a:fld>
            <a:endParaRPr lang="pt-BR" sz="3600" noProof="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3356992"/>
            <a:ext cx="4768974" cy="19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7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09836" y="620688"/>
            <a:ext cx="9909191" cy="5472608"/>
          </a:xfrm>
        </p:spPr>
        <p:txBody>
          <a:bodyPr>
            <a:no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APACHE MAHOUT </a:t>
            </a:r>
            <a:r>
              <a:rPr lang="pt-BR" i="1" dirty="0" smtClean="0">
                <a:solidFill>
                  <a:srgbClr val="404040"/>
                </a:solidFill>
                <a:latin typeface="Euphemia"/>
              </a:rPr>
              <a:t>Java</a:t>
            </a:r>
            <a:endParaRPr lang="pt-BR" sz="2800" i="1" dirty="0" smtClean="0">
              <a:solidFill>
                <a:srgbClr val="404040"/>
              </a:solidFill>
              <a:latin typeface="Euphemia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PESQUISA EXPERIMENTAL </a:t>
            </a:r>
            <a:r>
              <a:rPr lang="pt-BR" i="1" dirty="0" smtClean="0">
                <a:solidFill>
                  <a:srgbClr val="404040"/>
                </a:solidFill>
                <a:latin typeface="Euphemia"/>
              </a:rPr>
              <a:t>Sistema </a:t>
            </a:r>
            <a:r>
              <a:rPr lang="pt-BR" i="1" dirty="0" err="1" smtClean="0">
                <a:solidFill>
                  <a:srgbClr val="404040"/>
                </a:solidFill>
                <a:latin typeface="Euphemia"/>
              </a:rPr>
              <a:t>Recomendador</a:t>
            </a:r>
            <a:r>
              <a:rPr lang="pt-BR" i="1" dirty="0" smtClean="0">
                <a:solidFill>
                  <a:srgbClr val="404040"/>
                </a:solidFill>
                <a:latin typeface="Euphemia"/>
              </a:rPr>
              <a:t> de Professores</a:t>
            </a:r>
            <a:endParaRPr lang="pt-BR" sz="2800" i="1" dirty="0" smtClean="0">
              <a:solidFill>
                <a:srgbClr val="404040"/>
              </a:solidFill>
              <a:latin typeface="Euphemia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DADOS EM FORMATO .CSV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 </a:t>
            </a:r>
            <a:r>
              <a:rPr lang="pt-BR" i="1" dirty="0" err="1" smtClean="0"/>
              <a:t>IDaluno,IDProfessor,NotaProfessor</a:t>
            </a:r>
            <a:endParaRPr lang="pt-BR" i="1" dirty="0"/>
          </a:p>
          <a:p>
            <a:pPr>
              <a:buClr>
                <a:srgbClr val="404040"/>
              </a:buClr>
            </a:pPr>
            <a:r>
              <a:rPr lang="pt-BR" sz="2800" b="1" dirty="0" smtClean="0"/>
              <a:t>LER O ARQUIVO </a:t>
            </a:r>
            <a:r>
              <a:rPr lang="pt-BR" i="1" dirty="0" err="1" smtClean="0"/>
              <a:t>DataModel</a:t>
            </a:r>
            <a:r>
              <a:rPr lang="pt-BR" i="1" dirty="0" smtClean="0"/>
              <a:t> </a:t>
            </a:r>
            <a:r>
              <a:rPr lang="pt-BR" i="1" dirty="0" err="1"/>
              <a:t>model</a:t>
            </a:r>
            <a:r>
              <a:rPr lang="pt-BR" i="1" dirty="0"/>
              <a:t> = new </a:t>
            </a:r>
            <a:r>
              <a:rPr lang="pt-BR" i="1" dirty="0" err="1"/>
              <a:t>FileDataModel</a:t>
            </a:r>
            <a:r>
              <a:rPr lang="pt-BR" i="1" dirty="0"/>
              <a:t>(file</a:t>
            </a:r>
            <a:r>
              <a:rPr lang="pt-BR" i="1" dirty="0" smtClean="0"/>
              <a:t>)</a:t>
            </a:r>
            <a:endParaRPr lang="pt-BR" i="1" dirty="0"/>
          </a:p>
          <a:p>
            <a:pPr>
              <a:buClr>
                <a:srgbClr val="404040"/>
              </a:buClr>
            </a:pPr>
            <a:r>
              <a:rPr lang="pt-BR" sz="2800" b="1" dirty="0" smtClean="0"/>
              <a:t>IMPLEMENTAR AS FUNÇÕES DO MAHOUT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pt-BR" i="1" dirty="0"/>
              <a:t>	</a:t>
            </a:r>
            <a:r>
              <a:rPr lang="pt-BR" i="1" dirty="0" err="1" smtClean="0"/>
              <a:t>PearsonCorrelationSimilarity</a:t>
            </a:r>
            <a:endParaRPr lang="pt-BR" i="1" dirty="0" smtClean="0"/>
          </a:p>
          <a:p>
            <a:pPr marL="0" indent="0">
              <a:buClr>
                <a:srgbClr val="404040"/>
              </a:buClr>
              <a:buNone/>
            </a:pPr>
            <a:r>
              <a:rPr lang="pt-BR" i="1" dirty="0" smtClean="0"/>
              <a:t>	</a:t>
            </a:r>
            <a:r>
              <a:rPr lang="pt-BR" i="1" dirty="0" err="1" smtClean="0"/>
              <a:t>ThresholdUserNeighborhood</a:t>
            </a:r>
            <a:endParaRPr lang="pt-BR" i="1" dirty="0" smtClean="0"/>
          </a:p>
          <a:p>
            <a:pPr marL="0" indent="0">
              <a:buClr>
                <a:srgbClr val="404040"/>
              </a:buClr>
              <a:buNone/>
            </a:pPr>
            <a:r>
              <a:rPr lang="pt-BR" i="1" dirty="0" smtClean="0"/>
              <a:t>	</a:t>
            </a:r>
            <a:r>
              <a:rPr lang="pt-BR" i="1" dirty="0" err="1" smtClean="0"/>
              <a:t>GenericUserBasedRecommender</a:t>
            </a:r>
            <a:endParaRPr lang="pt-BR" i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16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161190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405182" y="548680"/>
            <a:ext cx="11377862" cy="1008112"/>
          </a:xfrm>
        </p:spPr>
        <p:txBody>
          <a:bodyPr>
            <a:noAutofit/>
          </a:bodyPr>
          <a:lstStyle/>
          <a:p>
            <a:pPr>
              <a:buClr>
                <a:srgbClr val="404040"/>
              </a:buClr>
            </a:pPr>
            <a:r>
              <a:rPr lang="pt-BR" sz="2800" b="1" dirty="0" smtClean="0"/>
              <a:t>TREINAR O ALGORITMO AVALIADOR</a:t>
            </a:r>
            <a:r>
              <a:rPr lang="pt-BR" sz="2800" dirty="0" smtClean="0"/>
              <a:t> </a:t>
            </a:r>
            <a:r>
              <a:rPr lang="pt-BR" dirty="0" err="1" smtClean="0"/>
              <a:t>AverageAbsoluteDifferenceRecommenderEvaluator</a:t>
            </a:r>
            <a:endParaRPr lang="pt-BR" sz="28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17</a:t>
            </a:fld>
            <a:endParaRPr lang="pt-BR" sz="3600" noProof="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 b="10768"/>
          <a:stretch/>
        </p:blipFill>
        <p:spPr>
          <a:xfrm>
            <a:off x="5230316" y="1027924"/>
            <a:ext cx="5688632" cy="515584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Espaço Reservado para Conteúdo 13"/>
          <p:cNvSpPr txBox="1">
            <a:spLocks/>
          </p:cNvSpPr>
          <p:nvPr/>
        </p:nvSpPr>
        <p:spPr>
          <a:xfrm>
            <a:off x="384328" y="1556792"/>
            <a:ext cx="5206028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4040"/>
              </a:buClr>
            </a:pPr>
            <a:r>
              <a:rPr lang="pt-BR" sz="2800" b="1" dirty="0" smtClean="0"/>
              <a:t>VARIÁVEIS</a:t>
            </a:r>
            <a:endParaRPr lang="pt-BR" sz="2800" dirty="0"/>
          </a:p>
          <a:p>
            <a:pPr marL="0" indent="0">
              <a:buClr>
                <a:srgbClr val="404040"/>
              </a:buClr>
              <a:buNone/>
            </a:pPr>
            <a:r>
              <a:rPr lang="pt-BR" dirty="0" smtClean="0"/>
              <a:t>Perigo de Tomar Decisões viciadas</a:t>
            </a:r>
            <a:endParaRPr lang="pt-BR" sz="2800" dirty="0" smtClean="0"/>
          </a:p>
        </p:txBody>
      </p:sp>
      <p:sp>
        <p:nvSpPr>
          <p:cNvPr id="6" name="Espaço Reservado para Conteúdo 13"/>
          <p:cNvSpPr txBox="1">
            <a:spLocks/>
          </p:cNvSpPr>
          <p:nvPr/>
        </p:nvSpPr>
        <p:spPr>
          <a:xfrm>
            <a:off x="452955" y="2780928"/>
            <a:ext cx="4057281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4040"/>
              </a:buClr>
            </a:pPr>
            <a:r>
              <a:rPr lang="pt-BR" sz="2800" b="1" dirty="0" smtClean="0"/>
              <a:t>HIPÓTESE</a:t>
            </a:r>
            <a:endParaRPr lang="pt-BR" sz="2800" dirty="0"/>
          </a:p>
          <a:p>
            <a:pPr marL="0" indent="0">
              <a:buClr>
                <a:srgbClr val="404040"/>
              </a:buClr>
              <a:buNone/>
            </a:pPr>
            <a:r>
              <a:rPr lang="pt-BR" dirty="0" smtClean="0"/>
              <a:t>Ter informações suficientes</a:t>
            </a:r>
            <a:endParaRPr lang="pt-BR" sz="2800" dirty="0" smtClean="0"/>
          </a:p>
        </p:txBody>
      </p:sp>
      <p:sp>
        <p:nvSpPr>
          <p:cNvPr id="7" name="Espaço Reservado para Conteúdo 13"/>
          <p:cNvSpPr txBox="1">
            <a:spLocks/>
          </p:cNvSpPr>
          <p:nvPr/>
        </p:nvSpPr>
        <p:spPr>
          <a:xfrm>
            <a:off x="452954" y="4005064"/>
            <a:ext cx="4057281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4040"/>
              </a:buClr>
            </a:pPr>
            <a:r>
              <a:rPr lang="pt-BR" sz="2800" b="1" dirty="0" smtClean="0"/>
              <a:t>AMEAÇAS</a:t>
            </a:r>
            <a:endParaRPr lang="pt-BR" sz="2800" dirty="0"/>
          </a:p>
          <a:p>
            <a:pPr marL="0" indent="0">
              <a:buClr>
                <a:srgbClr val="404040"/>
              </a:buClr>
              <a:buNone/>
            </a:pPr>
            <a:r>
              <a:rPr lang="pt-BR" dirty="0" smtClean="0"/>
              <a:t>Questão Temporal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pt-BR" dirty="0" smtClean="0"/>
              <a:t>Escalas distintas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pt-BR" dirty="0" smtClean="0"/>
              <a:t>Anonimato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856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05780" y="1052736"/>
            <a:ext cx="11665296" cy="4536504"/>
          </a:xfrm>
        </p:spPr>
        <p:txBody>
          <a:bodyPr>
            <a:normAutofit/>
          </a:bodyPr>
          <a:lstStyle/>
          <a:p>
            <a:r>
              <a:rPr lang="pt-BR" b="1" dirty="0" smtClean="0"/>
              <a:t>ESSE SISTEMA FUNCIONA</a:t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					  </a:t>
            </a:r>
            <a:r>
              <a:rPr lang="pt-BR" sz="4800" b="1" dirty="0" smtClean="0"/>
              <a:t>VAMOS A PRÁTICA!</a:t>
            </a:r>
            <a:endParaRPr lang="pt-BR" sz="4800" b="1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9766820" y="638132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18</a:t>
            </a:fld>
            <a:endParaRPr lang="pt-BR" sz="3600" noProof="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3595067"/>
            <a:ext cx="5110069" cy="301486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28" y="692696"/>
            <a:ext cx="321335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5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61764" y="116632"/>
            <a:ext cx="4680520" cy="108012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RESULTADOS</a:t>
            </a:r>
            <a:endParaRPr lang="pt-BR" b="1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9766820" y="638132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19</a:t>
            </a:fld>
            <a:endParaRPr lang="pt-BR" sz="3600" noProof="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19974"/>
              </p:ext>
            </p:extLst>
          </p:nvPr>
        </p:nvGraphicFramePr>
        <p:xfrm>
          <a:off x="297768" y="1686640"/>
          <a:ext cx="9289032" cy="4808988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5371279"/>
                <a:gridCol w="3917753"/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RESULTADO / QUANTIDADE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Fonte de Pesquisa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Grupos de Whatsapp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Grupos Utilizados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Total de Alunos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Responderam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13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Não Responderam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17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Avaliação de todos os professores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Porcentagem (%) de Alunos Avaliadores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43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Total de Professores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19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Porcentagem (%) de Professores Avaliados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100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Curso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Sistema de Informação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Turmas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2013.2; 2014.1 e 2014.2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Imagem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2" r="74534" b="61521"/>
          <a:stretch/>
        </p:blipFill>
        <p:spPr bwMode="auto">
          <a:xfrm>
            <a:off x="4969116" y="332656"/>
            <a:ext cx="6381880" cy="108825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311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53852" y="100863"/>
            <a:ext cx="9143538" cy="1066800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000" b="1" i="0" dirty="0" smtClean="0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ESBOÇO</a:t>
            </a:r>
            <a:endParaRPr lang="pt-BR" sz="4000" b="1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65820" y="1196752"/>
            <a:ext cx="9909191" cy="5328592"/>
          </a:xfrm>
        </p:spPr>
        <p:txBody>
          <a:bodyPr>
            <a:no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i="0" dirty="0" smtClean="0">
                <a:solidFill>
                  <a:srgbClr val="404040"/>
                </a:solidFill>
                <a:latin typeface="Euphemia"/>
              </a:rPr>
              <a:t>INTRODUÇÃO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None/>
            </a:pPr>
            <a:r>
              <a:rPr lang="pt-BR" sz="2800" dirty="0">
                <a:solidFill>
                  <a:srgbClr val="404040"/>
                </a:solidFill>
                <a:latin typeface="Euphemia"/>
              </a:rPr>
              <a:t>	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Conceitos</a:t>
            </a:r>
            <a:endParaRPr lang="pt-BR" b="0" i="0" dirty="0" smtClean="0">
              <a:solidFill>
                <a:srgbClr val="404040"/>
              </a:solidFill>
              <a:latin typeface="Euphemia"/>
            </a:endParaRP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i="0" dirty="0" smtClean="0">
                <a:solidFill>
                  <a:srgbClr val="404040"/>
                </a:solidFill>
                <a:latin typeface="Euphemia"/>
              </a:rPr>
              <a:t>FILTRAGEM COLABORATIVA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None/>
            </a:pPr>
            <a:r>
              <a:rPr lang="pt-BR" sz="2800" dirty="0">
                <a:solidFill>
                  <a:srgbClr val="404040"/>
                </a:solidFill>
                <a:latin typeface="Euphemia"/>
              </a:rPr>
              <a:t>	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Definição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None/>
            </a:pPr>
            <a:r>
              <a:rPr lang="pt-BR" dirty="0">
                <a:solidFill>
                  <a:srgbClr val="404040"/>
                </a:solidFill>
                <a:latin typeface="Euphemia"/>
              </a:rPr>
              <a:t>	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Pearson </a:t>
            </a:r>
            <a:r>
              <a:rPr lang="pt-BR" dirty="0" err="1" smtClean="0">
                <a:solidFill>
                  <a:srgbClr val="404040"/>
                </a:solidFill>
                <a:latin typeface="Euphemia"/>
              </a:rPr>
              <a:t>Correlation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 </a:t>
            </a:r>
            <a:r>
              <a:rPr lang="pt-BR" dirty="0" err="1" smtClean="0">
                <a:solidFill>
                  <a:srgbClr val="404040"/>
                </a:solidFill>
                <a:latin typeface="Euphemia"/>
              </a:rPr>
              <a:t>Similarity</a:t>
            </a:r>
            <a:endParaRPr lang="pt-BR" dirty="0" smtClean="0">
              <a:solidFill>
                <a:srgbClr val="404040"/>
              </a:solidFill>
              <a:latin typeface="Euphemia"/>
            </a:endParaRPr>
          </a:p>
          <a:p>
            <a:pPr>
              <a:buClr>
                <a:srgbClr val="404040"/>
              </a:buClr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</a:rPr>
              <a:t>IMPLEMENTAÇÃO DO SISTEMA RECOMENDADOR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pt-BR" sz="2800" dirty="0" smtClean="0">
                <a:solidFill>
                  <a:srgbClr val="404040"/>
                </a:solidFill>
              </a:rPr>
              <a:t>	</a:t>
            </a:r>
            <a:r>
              <a:rPr lang="pt-BR" dirty="0" smtClean="0">
                <a:solidFill>
                  <a:srgbClr val="404040"/>
                </a:solidFill>
              </a:rPr>
              <a:t>Apache </a:t>
            </a:r>
            <a:r>
              <a:rPr lang="pt-BR" dirty="0" err="1" smtClean="0">
                <a:solidFill>
                  <a:srgbClr val="404040"/>
                </a:solidFill>
              </a:rPr>
              <a:t>Mahout</a:t>
            </a:r>
            <a:r>
              <a:rPr lang="pt-BR" dirty="0" smtClean="0">
                <a:solidFill>
                  <a:srgbClr val="404040"/>
                </a:solidFill>
              </a:rPr>
              <a:t> / Pesquisa Experimental / </a:t>
            </a:r>
            <a:r>
              <a:rPr lang="pt-BR" dirty="0">
                <a:solidFill>
                  <a:srgbClr val="404040"/>
                </a:solidFill>
              </a:rPr>
              <a:t>Treino do </a:t>
            </a:r>
            <a:r>
              <a:rPr lang="pt-BR" dirty="0" smtClean="0">
                <a:solidFill>
                  <a:srgbClr val="404040"/>
                </a:solidFill>
              </a:rPr>
              <a:t>Algoritmo / 	Variáveis / Hipótese / Ameaças / Resultados</a:t>
            </a:r>
          </a:p>
          <a:p>
            <a:pPr>
              <a:buClr>
                <a:srgbClr val="404040"/>
              </a:buClr>
            </a:pPr>
            <a:r>
              <a:rPr lang="pt-BR" sz="2800" b="1" dirty="0" smtClean="0">
                <a:solidFill>
                  <a:srgbClr val="404040"/>
                </a:solidFill>
              </a:rPr>
              <a:t>CONCLUSÃO</a:t>
            </a:r>
            <a:endParaRPr lang="pt-BR" sz="2800" b="1" dirty="0">
              <a:solidFill>
                <a:srgbClr val="404040"/>
              </a:solidFill>
            </a:endParaRPr>
          </a:p>
          <a:p>
            <a:pPr marL="0" indent="0">
              <a:buClr>
                <a:srgbClr val="404040"/>
              </a:buClr>
              <a:buNone/>
            </a:pPr>
            <a:endParaRPr lang="pt-BR" dirty="0">
              <a:solidFill>
                <a:srgbClr val="404040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2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3"/>
          <p:cNvSpPr txBox="1">
            <a:spLocks/>
          </p:cNvSpPr>
          <p:nvPr/>
        </p:nvSpPr>
        <p:spPr>
          <a:xfrm>
            <a:off x="981844" y="1988840"/>
            <a:ext cx="10513168" cy="31237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1800"/>
              </a:spcBef>
              <a:buClr>
                <a:srgbClr val="404040"/>
              </a:buClr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Interação Humano-Computador e a Experiência do Usuário</a:t>
            </a:r>
          </a:p>
          <a:p>
            <a:pPr marL="274320" indent="-274320">
              <a:spcBef>
                <a:spcPts val="1800"/>
              </a:spcBef>
              <a:buClr>
                <a:srgbClr val="404040"/>
              </a:buClr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Funções de Fácil Implementação com o </a:t>
            </a:r>
            <a:r>
              <a:rPr lang="pt-BR" sz="2800" b="1" dirty="0" err="1" smtClean="0">
                <a:solidFill>
                  <a:srgbClr val="404040"/>
                </a:solidFill>
                <a:latin typeface="Euphemia"/>
              </a:rPr>
              <a:t>Mahout</a:t>
            </a:r>
            <a:endParaRPr lang="pt-BR" sz="2800" b="1" dirty="0" smtClean="0">
              <a:solidFill>
                <a:srgbClr val="404040"/>
              </a:solidFill>
              <a:latin typeface="Euphemia"/>
            </a:endParaRPr>
          </a:p>
          <a:p>
            <a:pPr marL="274320" indent="-274320">
              <a:spcBef>
                <a:spcPts val="1800"/>
              </a:spcBef>
              <a:buClr>
                <a:srgbClr val="404040"/>
              </a:buClr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Abstração dos problemas com ajuda da biblioteca</a:t>
            </a:r>
          </a:p>
          <a:p>
            <a:pPr marL="274320" indent="-274320">
              <a:spcBef>
                <a:spcPts val="1800"/>
              </a:spcBef>
              <a:buClr>
                <a:srgbClr val="404040"/>
              </a:buClr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Diferencial de Mercado para Empresas</a:t>
            </a:r>
          </a:p>
          <a:p>
            <a:pPr marL="274320" indent="-274320">
              <a:spcBef>
                <a:spcPts val="1800"/>
              </a:spcBef>
              <a:buClr>
                <a:srgbClr val="404040"/>
              </a:buClr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Um possível sistema para ser integrado a Faculdade</a:t>
            </a:r>
            <a:endParaRPr lang="pt-BR" dirty="0" smtClean="0"/>
          </a:p>
        </p:txBody>
      </p:sp>
      <p:sp>
        <p:nvSpPr>
          <p:cNvPr id="6" name="Título 6"/>
          <p:cNvSpPr txBox="1">
            <a:spLocks/>
          </p:cNvSpPr>
          <p:nvPr/>
        </p:nvSpPr>
        <p:spPr>
          <a:xfrm>
            <a:off x="837828" y="620688"/>
            <a:ext cx="9865096" cy="10801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 smtClean="0"/>
              <a:t>CONCLUSÃO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351272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3"/>
          <p:cNvSpPr txBox="1">
            <a:spLocks/>
          </p:cNvSpPr>
          <p:nvPr/>
        </p:nvSpPr>
        <p:spPr>
          <a:xfrm>
            <a:off x="981844" y="1988840"/>
            <a:ext cx="10513168" cy="2592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 smtClean="0"/>
              <a:t>“O </a:t>
            </a:r>
            <a:r>
              <a:rPr lang="pt-BR" sz="3600" b="1" dirty="0"/>
              <a:t>melhor resultado acontece quando todos em um grupo fazem o melhor por si próprios e pelo </a:t>
            </a:r>
            <a:r>
              <a:rPr lang="pt-BR" sz="3600" b="1" dirty="0" smtClean="0"/>
              <a:t>grupo”</a:t>
            </a:r>
            <a:endParaRPr lang="pt-BR" sz="3600" b="1" dirty="0"/>
          </a:p>
          <a:p>
            <a:r>
              <a:rPr lang="pt-BR" sz="3600" dirty="0"/>
              <a:t>                                                 </a:t>
            </a:r>
          </a:p>
          <a:p>
            <a:pPr algn="ctr"/>
            <a:r>
              <a:rPr lang="pt-BR" sz="3600" i="1" dirty="0"/>
              <a:t>John Nash</a:t>
            </a:r>
          </a:p>
        </p:txBody>
      </p:sp>
    </p:spTree>
    <p:extLst>
      <p:ext uri="{BB962C8B-B14F-4D97-AF65-F5344CB8AC3E}">
        <p14:creationId xmlns:p14="http://schemas.microsoft.com/office/powerpoint/2010/main" val="293442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 txBox="1">
            <a:spLocks/>
          </p:cNvSpPr>
          <p:nvPr/>
        </p:nvSpPr>
        <p:spPr>
          <a:xfrm>
            <a:off x="981844" y="2708920"/>
            <a:ext cx="9865096" cy="86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 smtClean="0"/>
              <a:t>OBRIGADO!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0738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69876" y="1268760"/>
            <a:ext cx="9144000" cy="2667000"/>
          </a:xfrm>
        </p:spPr>
        <p:txBody>
          <a:bodyPr/>
          <a:lstStyle/>
          <a:p>
            <a:pPr algn="ctr"/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9766820" y="638132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3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6" name="Título 12"/>
          <p:cNvSpPr>
            <a:spLocks noGrp="1"/>
          </p:cNvSpPr>
          <p:nvPr>
            <p:ph type="title"/>
          </p:nvPr>
        </p:nvSpPr>
        <p:spPr>
          <a:xfrm>
            <a:off x="2277988" y="692696"/>
            <a:ext cx="9143538" cy="1066800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000" b="1" i="0" dirty="0" smtClean="0">
                <a:solidFill>
                  <a:srgbClr val="FFFF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Euphemia"/>
                <a:ea typeface="+mj-ea"/>
                <a:cs typeface="+mj-cs"/>
              </a:rPr>
              <a:t>SOBRECARGA DE INFORMAÇÃO</a:t>
            </a:r>
            <a:endParaRPr lang="pt-BR" sz="4000" b="1" i="0" dirty="0">
              <a:solidFill>
                <a:srgbClr val="FFFF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Euphemia"/>
              <a:ea typeface="+mj-ea"/>
              <a:cs typeface="+mj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9766820" y="638132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b="1" spc="50" noProof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pPr/>
              <a:t>4</a:t>
            </a:fld>
            <a:endParaRPr lang="pt-BR" sz="3600" b="1" spc="50" noProof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243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2"/>
          <p:cNvSpPr>
            <a:spLocks noGrp="1"/>
          </p:cNvSpPr>
          <p:nvPr>
            <p:ph type="title"/>
          </p:nvPr>
        </p:nvSpPr>
        <p:spPr>
          <a:xfrm>
            <a:off x="765820" y="476672"/>
            <a:ext cx="5040560" cy="1440160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000" b="1" i="0" dirty="0" smtClean="0">
                <a:solidFill>
                  <a:schemeClr val="accent1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Euphemia"/>
                <a:ea typeface="+mj-ea"/>
                <a:cs typeface="+mj-cs"/>
              </a:rPr>
              <a:t>QUAL CAMINHO ESCOLHER?</a:t>
            </a:r>
            <a:endParaRPr lang="pt-BR" sz="4000" b="1" i="0" dirty="0">
              <a:solidFill>
                <a:schemeClr val="accent1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Euphemia"/>
              <a:ea typeface="+mj-ea"/>
              <a:cs typeface="+mj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/>
          <a:stretch/>
        </p:blipFill>
        <p:spPr>
          <a:xfrm>
            <a:off x="6526459" y="5000"/>
            <a:ext cx="5662365" cy="4572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1261"/>
            <a:ext cx="7894612" cy="32867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5"/>
          <a:stretch/>
        </p:blipFill>
        <p:spPr>
          <a:xfrm>
            <a:off x="6977724" y="3571260"/>
            <a:ext cx="5230318" cy="328673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766820" y="6381328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5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421211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88528" y="1008112"/>
            <a:ext cx="8496944" cy="5229200"/>
          </a:xfrm>
        </p:spPr>
        <p:txBody>
          <a:bodyPr>
            <a:no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i="0" dirty="0" smtClean="0">
                <a:solidFill>
                  <a:srgbClr val="404040"/>
                </a:solidFill>
                <a:latin typeface="Euphemia"/>
              </a:rPr>
              <a:t>DESCOBERTA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i="0" dirty="0" smtClean="0">
                <a:solidFill>
                  <a:srgbClr val="404040"/>
                </a:solidFill>
                <a:latin typeface="Euphemia"/>
              </a:rPr>
              <a:t>PREDIÇÃO DAS PREFERÊNCIAS DO USUÁRIO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RECOMENDAÇÃO RELEVANTE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PUSH    </a:t>
            </a:r>
            <a:r>
              <a:rPr lang="pt-BR" dirty="0" smtClean="0">
                <a:solidFill>
                  <a:srgbClr val="404040"/>
                </a:solidFill>
                <a:latin typeface="Euphemia"/>
              </a:rPr>
              <a:t>X</a:t>
            </a: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    PULL DE INFORMAÇÃO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Wingdings"/>
              <a:buChar char="§"/>
            </a:pPr>
            <a:r>
              <a:rPr lang="pt-BR" sz="2800" b="1" dirty="0" smtClean="0">
                <a:solidFill>
                  <a:srgbClr val="404040"/>
                </a:solidFill>
                <a:latin typeface="Euphemia"/>
              </a:rPr>
              <a:t>ALGORITMOS DE INTELIGÊNCIA ARTIFICIAL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None/>
            </a:pPr>
            <a:r>
              <a:rPr lang="pt-BR" sz="2800" b="1" dirty="0">
                <a:solidFill>
                  <a:srgbClr val="404040"/>
                </a:solidFill>
                <a:latin typeface="Euphemia"/>
              </a:rPr>
              <a:t>	</a:t>
            </a:r>
            <a:r>
              <a:rPr lang="pt-BR" sz="2800" dirty="0" err="1" smtClean="0">
                <a:solidFill>
                  <a:srgbClr val="404040"/>
                </a:solidFill>
                <a:latin typeface="Euphemia"/>
              </a:rPr>
              <a:t>Machine</a:t>
            </a:r>
            <a:r>
              <a:rPr lang="pt-BR" sz="2800" dirty="0" smtClean="0">
                <a:solidFill>
                  <a:srgbClr val="404040"/>
                </a:solidFill>
                <a:latin typeface="Euphemia"/>
              </a:rPr>
              <a:t> </a:t>
            </a:r>
            <a:r>
              <a:rPr lang="pt-BR" sz="2800" dirty="0">
                <a:solidFill>
                  <a:srgbClr val="404040"/>
                </a:solidFill>
                <a:latin typeface="Euphemia"/>
              </a:rPr>
              <a:t>L</a:t>
            </a:r>
            <a:r>
              <a:rPr lang="pt-BR" sz="2800" dirty="0" smtClean="0">
                <a:solidFill>
                  <a:srgbClr val="404040"/>
                </a:solidFill>
                <a:latin typeface="Euphemia"/>
              </a:rPr>
              <a:t>earning</a:t>
            </a:r>
          </a:p>
          <a:p>
            <a:pPr>
              <a:buClr>
                <a:srgbClr val="404040"/>
              </a:buClr>
            </a:pPr>
            <a:r>
              <a:rPr lang="pt-BR" sz="2800" b="1" dirty="0" smtClean="0">
                <a:solidFill>
                  <a:srgbClr val="404040"/>
                </a:solidFill>
              </a:rPr>
              <a:t>SATISFAÇÃO DO USUÁRIO</a:t>
            </a:r>
          </a:p>
          <a:p>
            <a:pPr>
              <a:buClr>
                <a:srgbClr val="404040"/>
              </a:buClr>
            </a:pPr>
            <a:r>
              <a:rPr lang="pt-BR" sz="2800" b="1" dirty="0" smtClean="0">
                <a:solidFill>
                  <a:srgbClr val="404040"/>
                </a:solidFill>
              </a:rPr>
              <a:t>TÉCNICAS DE FILTRAGEM</a:t>
            </a:r>
          </a:p>
          <a:p>
            <a:pPr marL="0" indent="0">
              <a:buClr>
                <a:srgbClr val="404040"/>
              </a:buClr>
              <a:buNone/>
            </a:pPr>
            <a:r>
              <a:rPr lang="pt-BR" sz="2800" b="1" dirty="0">
                <a:solidFill>
                  <a:srgbClr val="404040"/>
                </a:solidFill>
              </a:rPr>
              <a:t>	</a:t>
            </a:r>
            <a:r>
              <a:rPr lang="pt-BR" sz="2800" dirty="0" smtClean="0">
                <a:solidFill>
                  <a:srgbClr val="404040"/>
                </a:solidFill>
              </a:rPr>
              <a:t>Conteúdo / Colaborativa / Híbrida</a:t>
            </a:r>
            <a:endParaRPr lang="pt-BR" dirty="0">
              <a:solidFill>
                <a:srgbClr val="404040"/>
              </a:solidFill>
            </a:endParaRPr>
          </a:p>
          <a:p>
            <a:pPr marL="0" indent="0">
              <a:buClr>
                <a:srgbClr val="404040"/>
              </a:buClr>
              <a:buNone/>
            </a:pPr>
            <a:endParaRPr lang="pt-BR" dirty="0">
              <a:solidFill>
                <a:srgbClr val="404040"/>
              </a:solidFill>
            </a:endParaRPr>
          </a:p>
        </p:txBody>
      </p:sp>
      <p:sp>
        <p:nvSpPr>
          <p:cNvPr id="5" name="Título 5"/>
          <p:cNvSpPr txBox="1">
            <a:spLocks/>
          </p:cNvSpPr>
          <p:nvPr/>
        </p:nvSpPr>
        <p:spPr>
          <a:xfrm>
            <a:off x="988528" y="-99392"/>
            <a:ext cx="10118699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b="1" dirty="0" smtClean="0">
                <a:solidFill>
                  <a:srgbClr val="A6B727"/>
                </a:solidFill>
                <a:latin typeface="Euphemia"/>
              </a:rPr>
              <a:t>AFINAL, O QUE É SISTEMA DE RECOMENDAÇÃO?</a:t>
            </a:r>
            <a:endParaRPr lang="pt-BR" b="1" dirty="0">
              <a:solidFill>
                <a:srgbClr val="A6B727"/>
              </a:solidFill>
              <a:latin typeface="Euphemia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9730094" y="6453336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6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196308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80"/>
            <a:ext cx="12094489" cy="5442520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98884" y="617984"/>
            <a:ext cx="9144000" cy="1010816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ERA DA RECOMENDAÇÃO</a:t>
            </a:r>
            <a:endParaRPr lang="pt-BR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126645" y="6453336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7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120003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341884" y="476672"/>
            <a:ext cx="9144000" cy="1730896"/>
          </a:xfrm>
        </p:spPr>
        <p:txBody>
          <a:bodyPr/>
          <a:lstStyle/>
          <a:p>
            <a:pPr algn="ctr"/>
            <a:r>
              <a:rPr lang="pt-BR" b="1" dirty="0" smtClean="0"/>
              <a:t>QUEM UTILIZA SISTEMA DE RECOMENDAÇÃO?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906" y="1417065"/>
            <a:ext cx="5301798" cy="32990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0" y="5301208"/>
            <a:ext cx="3998443" cy="14201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91" y="3284984"/>
            <a:ext cx="4046185" cy="22759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0" y="1161589"/>
            <a:ext cx="3810000" cy="381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5121145"/>
            <a:ext cx="4231673" cy="1431716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485884" y="6438561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8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140531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629"/>
            <a:ext cx="12188826" cy="6810952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0485884" y="6438561"/>
            <a:ext cx="936319" cy="228600"/>
          </a:xfrm>
        </p:spPr>
        <p:txBody>
          <a:bodyPr/>
          <a:lstStyle/>
          <a:p>
            <a:fld id="{DF28FB93-0A08-4E7D-8E63-9EFA29F1E093}" type="slidenum">
              <a:rPr lang="pt-BR" sz="3600" noProof="0" smtClean="0"/>
              <a:pPr/>
              <a:t>9</a:t>
            </a:fld>
            <a:endParaRPr lang="pt-BR" sz="3600" noProof="0" dirty="0"/>
          </a:p>
        </p:txBody>
      </p:sp>
    </p:spTree>
    <p:extLst>
      <p:ext uri="{BB962C8B-B14F-4D97-AF65-F5344CB8AC3E}">
        <p14:creationId xmlns:p14="http://schemas.microsoft.com/office/powerpoint/2010/main" val="26057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_TP102801097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28096D-A507-41F0-907B-F68AAE681C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borda preta listrada (widescreen)</Template>
  <TotalTime>0</TotalTime>
  <Words>302</Words>
  <Application>Microsoft Office PowerPoint</Application>
  <PresentationFormat>Personalizar</PresentationFormat>
  <Paragraphs>166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Euphemia</vt:lpstr>
      <vt:lpstr>Times New Roman</vt:lpstr>
      <vt:lpstr>Wingdings</vt:lpstr>
      <vt:lpstr>StripedBorder_16x9_TP102801097</vt:lpstr>
      <vt:lpstr>Apresentação do PowerPoint</vt:lpstr>
      <vt:lpstr>ESBOÇO</vt:lpstr>
      <vt:lpstr>INTRODUÇÃO</vt:lpstr>
      <vt:lpstr>SOBRECARGA DE INFORMAÇÃO</vt:lpstr>
      <vt:lpstr>QUAL CAMINHO ESCOLHER?</vt:lpstr>
      <vt:lpstr>Apresentação do PowerPoint</vt:lpstr>
      <vt:lpstr>ERA DA RECOMENDAÇÃO</vt:lpstr>
      <vt:lpstr>QUEM UTILIZA SISTEMA DE RECOMENDAÇÃO?</vt:lpstr>
      <vt:lpstr>Apresentação do PowerPoint</vt:lpstr>
      <vt:lpstr>Apresentação do PowerPoint</vt:lpstr>
      <vt:lpstr>FILTRAGEM COLABORATIVA</vt:lpstr>
      <vt:lpstr>Apresentação do PowerPoint</vt:lpstr>
      <vt:lpstr>Apresentação do PowerPoint</vt:lpstr>
      <vt:lpstr>Apresentação do PowerPoint</vt:lpstr>
      <vt:lpstr>IMPLEMENTAÇÃO DO SISTEMA RECOMENDADOR</vt:lpstr>
      <vt:lpstr>Apresentação do PowerPoint</vt:lpstr>
      <vt:lpstr>Apresentação do PowerPoint</vt:lpstr>
      <vt:lpstr>ESSE SISTEMA FUNCIONA           VAMOS A PRÁTICA!</vt:lpstr>
      <vt:lpstr>RESULTADOS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2017-06-25T23:03:14Z</dcterms:created>
  <dcterms:modified xsi:type="dcterms:W3CDTF">2017-06-26T11:29:18Z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