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9" r:id="rId3"/>
    <p:sldId id="268" r:id="rId4"/>
    <p:sldId id="269" r:id="rId5"/>
    <p:sldId id="265" r:id="rId6"/>
    <p:sldId id="271" r:id="rId7"/>
    <p:sldId id="261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5110" autoAdjust="0"/>
  </p:normalViewPr>
  <p:slideViewPr>
    <p:cSldViewPr snapToGrid="0">
      <p:cViewPr>
        <p:scale>
          <a:sx n="80" d="100"/>
          <a:sy n="80" d="100"/>
        </p:scale>
        <p:origin x="49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30498-89FF-4F4D-9163-EE9F07AEF4EB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4AF01-72B8-4C31-9EA3-DAD801B5F6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02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4AF01-72B8-4C31-9EA3-DAD801B5F68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3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6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3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20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8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6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85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5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85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05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DBB28B-902F-4BCC-AB5A-EBD01DCFC741}" type="datetimeFigureOut">
              <a:rPr lang="pt-BR" smtClean="0"/>
              <a:t>15/11/2022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04FA15-27F4-483E-A051-DE755D7E54C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4049" y="1133025"/>
            <a:ext cx="11417968" cy="2874585"/>
          </a:xfrm>
        </p:spPr>
        <p:txBody>
          <a:bodyPr>
            <a:normAutofit/>
          </a:bodyPr>
          <a:lstStyle/>
          <a:p>
            <a:pPr algn="ctr"/>
            <a:r>
              <a:rPr lang="pt-BR" sz="6600" dirty="0"/>
              <a:t>O poder do foco na aprendizagem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8255" y="4455620"/>
            <a:ext cx="10429556" cy="11430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pt-BR" dirty="0" smtClean="0"/>
              <a:t>Jackson </a:t>
            </a:r>
            <a:r>
              <a:rPr lang="pt-BR" dirty="0"/>
              <a:t>P. S. </a:t>
            </a:r>
            <a:r>
              <a:rPr lang="pt-BR" dirty="0" smtClean="0"/>
              <a:t>Leite, </a:t>
            </a:r>
            <a:r>
              <a:rPr lang="pt-BR" dirty="0"/>
              <a:t>Victor A. P. </a:t>
            </a:r>
            <a:r>
              <a:rPr lang="pt-BR" dirty="0" smtClean="0"/>
              <a:t>Oliveira, </a:t>
            </a:r>
            <a:r>
              <a:rPr lang="pt-BR" dirty="0"/>
              <a:t>Ianna M. S. F. de </a:t>
            </a:r>
            <a:r>
              <a:rPr lang="pt-BR" dirty="0" smtClean="0"/>
              <a:t>Sousa</a:t>
            </a:r>
          </a:p>
          <a:p>
            <a:pPr algn="ctr"/>
            <a:endParaRPr lang="pt-BR" dirty="0"/>
          </a:p>
          <a:p>
            <a:pPr algn="ctr"/>
            <a:r>
              <a:rPr lang="pt-BR" sz="1500" dirty="0"/>
              <a:t>Instituto Federal de Educação, Ciência e Tecnologia da Paraíba (IFPB) – </a:t>
            </a:r>
            <a:r>
              <a:rPr lang="pt-BR" sz="1500" dirty="0" smtClean="0"/>
              <a:t>Campina Grande</a:t>
            </a:r>
            <a:r>
              <a:rPr lang="pt-BR" sz="1500" dirty="0"/>
              <a:t>, PB – Brasil</a:t>
            </a:r>
            <a:endParaRPr lang="pt-BR" sz="15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95461"/>
            <a:ext cx="4754120" cy="33609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061" y="0"/>
            <a:ext cx="2296939" cy="18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3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5169" y="426444"/>
            <a:ext cx="11417968" cy="172101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600" dirty="0"/>
              <a:t>O poder do foco na aprendizagem de programação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50495" y="2209149"/>
            <a:ext cx="10407316" cy="2247123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pt-BR" sz="3100" dirty="0" smtClean="0"/>
              <a:t>Contato dos autores:</a:t>
            </a:r>
          </a:p>
          <a:p>
            <a:r>
              <a:rPr lang="pt-BR" sz="2300" dirty="0" smtClean="0"/>
              <a:t>Jackson </a:t>
            </a:r>
            <a:r>
              <a:rPr lang="pt-BR" sz="2300" dirty="0"/>
              <a:t>P. S. </a:t>
            </a:r>
            <a:r>
              <a:rPr lang="pt-BR" sz="2300" dirty="0" smtClean="0"/>
              <a:t>Leite – jackson.Platiny@academico.ifpb.edu.br</a:t>
            </a:r>
          </a:p>
          <a:p>
            <a:r>
              <a:rPr lang="pt-BR" sz="2300" dirty="0" smtClean="0"/>
              <a:t>Victor </a:t>
            </a:r>
            <a:r>
              <a:rPr lang="pt-BR" sz="2300" dirty="0"/>
              <a:t>A. P. </a:t>
            </a:r>
            <a:r>
              <a:rPr lang="pt-BR" sz="2300" dirty="0" smtClean="0"/>
              <a:t>Oliveira – victor.oliveira@ifpb.edu.br</a:t>
            </a:r>
          </a:p>
          <a:p>
            <a:r>
              <a:rPr lang="pt-BR" sz="2300" dirty="0" smtClean="0"/>
              <a:t>Ianna </a:t>
            </a:r>
            <a:r>
              <a:rPr lang="pt-BR" sz="2300" dirty="0"/>
              <a:t>M. S. F. de </a:t>
            </a:r>
            <a:r>
              <a:rPr lang="pt-BR" sz="2300" dirty="0" smtClean="0"/>
              <a:t>Sousa – ianna@ifpb.edu.br</a:t>
            </a:r>
          </a:p>
          <a:p>
            <a:pPr algn="ctr"/>
            <a:endParaRPr lang="pt-BR" dirty="0"/>
          </a:p>
          <a:p>
            <a:pPr algn="ctr"/>
            <a:r>
              <a:rPr lang="pt-BR" sz="1700" dirty="0"/>
              <a:t>Instituto Federal de Educação, Ciência e Tecnologia da Paraíba (IFPB) – </a:t>
            </a:r>
            <a:r>
              <a:rPr lang="pt-BR" sz="1700" dirty="0" smtClean="0"/>
              <a:t>Campina Grande</a:t>
            </a:r>
            <a:r>
              <a:rPr lang="pt-BR" sz="1700" dirty="0"/>
              <a:t>, PB – Brasil</a:t>
            </a:r>
            <a:endParaRPr lang="pt-BR" sz="17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456"/>
            <a:ext cx="4683797" cy="33112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190" y="4517965"/>
            <a:ext cx="2178810" cy="179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8364" y="1025236"/>
            <a:ext cx="11083635" cy="626535"/>
          </a:xfrm>
        </p:spPr>
        <p:txBody>
          <a:bodyPr>
            <a:normAutofit/>
          </a:bodyPr>
          <a:lstStyle/>
          <a:p>
            <a:r>
              <a:rPr lang="pt-BR" sz="4000" dirty="0"/>
              <a:t>O poder do foco na aprendizagem de programação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51956" y="2154183"/>
            <a:ext cx="10490662" cy="337527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000" dirty="0" smtClean="0"/>
              <a:t> Contextualização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</a:t>
            </a:r>
            <a:r>
              <a:rPr lang="pt-BR" sz="4000" dirty="0" smtClean="0"/>
              <a:t>Objetivos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 smtClean="0"/>
              <a:t> Material e Métodos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 smtClean="0"/>
              <a:t> Resultados obtidos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</a:t>
            </a:r>
            <a:r>
              <a:rPr lang="pt-BR" sz="4000" dirty="0" smtClean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9554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Contextualização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79" y="2039815"/>
            <a:ext cx="10907151" cy="426035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 A Disciplina de programação representa um grande desafio para alunos novatos;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 Alta taxa de desistência e reprovação nos primeiros semestres;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 </a:t>
            </a:r>
            <a:r>
              <a:rPr lang="pt-BR" sz="3200" dirty="0"/>
              <a:t>U</a:t>
            </a:r>
            <a:r>
              <a:rPr lang="pt-BR" sz="3200" dirty="0" smtClean="0"/>
              <a:t>ma das principais causadoras de desistências nesse contexto;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 Aplicação do Ensino Híbrido como estratégia;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 Geração de dados e Análise de Aprendizagem (</a:t>
            </a:r>
            <a:r>
              <a:rPr lang="pt-BR" sz="3200" i="1" dirty="0" smtClean="0"/>
              <a:t>Learning Analytics</a:t>
            </a:r>
            <a:r>
              <a:rPr lang="pt-BR" sz="3200" dirty="0" smtClean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 Problema: Baixo desempenho e dificuldade de aprendizagem na disciplina de programação.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663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093928"/>
            <a:ext cx="10058400" cy="402336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600" dirty="0" smtClean="0"/>
              <a:t> Realizar uma Análise de Aprendizagem a partir dos dados coletados de uma turma de programação do curso de Engenharia de Computação na plataforma The Huxley;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 </a:t>
            </a:r>
            <a:r>
              <a:rPr lang="pt-BR" sz="3600" dirty="0" smtClean="0"/>
              <a:t>Traçar métricas e variáveis para mensurar os dados coletados;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dirty="0"/>
              <a:t> Identificar correlações entre os dados </a:t>
            </a:r>
            <a:r>
              <a:rPr lang="pt-BR" sz="3600" dirty="0" smtClean="0"/>
              <a:t>coletados e </a:t>
            </a:r>
            <a:r>
              <a:rPr lang="pt-BR" sz="3600" dirty="0"/>
              <a:t>a nota final do aluno na </a:t>
            </a:r>
            <a:r>
              <a:rPr lang="pt-BR" sz="3600" dirty="0" smtClean="0"/>
              <a:t>disciplina de introdução a programação</a:t>
            </a:r>
            <a:r>
              <a:rPr lang="pt-BR" sz="3600" dirty="0"/>
              <a:t>.</a:t>
            </a:r>
            <a:r>
              <a:rPr lang="pt-BR" sz="3600" dirty="0" smtClean="0"/>
              <a:t> </a:t>
            </a:r>
            <a:endParaRPr lang="pt-BR" sz="3600" dirty="0"/>
          </a:p>
          <a:p>
            <a:pPr>
              <a:buFont typeface="Arial" panose="020B0604020202020204" pitchFamily="34" charset="0"/>
              <a:buChar char="•"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7676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37669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000" dirty="0" smtClean="0"/>
              <a:t> Definição das métricas e variáveis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733"/>
            <a:ext cx="6182436" cy="27549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436" y="2838733"/>
            <a:ext cx="6009564" cy="34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dirty="0" smtClean="0"/>
              <a:t> Coleta, processamento e análise </a:t>
            </a:r>
            <a:r>
              <a:rPr lang="pt-BR" sz="3200" dirty="0"/>
              <a:t>dos </a:t>
            </a:r>
            <a:r>
              <a:rPr lang="pt-BR" sz="3200" dirty="0" smtClean="0"/>
              <a:t>dados</a:t>
            </a:r>
            <a:endParaRPr lang="pt-BR" sz="3200" dirty="0"/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830" y="2607530"/>
            <a:ext cx="8969300" cy="32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Resultados obtidos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" t="7904" r="-367" b="-307"/>
          <a:stretch/>
        </p:blipFill>
        <p:spPr>
          <a:xfrm>
            <a:off x="2143395" y="1869742"/>
            <a:ext cx="7966170" cy="4401405"/>
          </a:xfrm>
        </p:spPr>
      </p:pic>
    </p:spTree>
    <p:extLst>
      <p:ext uri="{BB962C8B-B14F-4D97-AF65-F5344CB8AC3E}">
        <p14:creationId xmlns:p14="http://schemas.microsoft.com/office/powerpoint/2010/main" val="109154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4000" dirty="0" smtClean="0"/>
              <a:t> As correlações encontradas, especialmente entre as variáveis Acertos e Nota Final (0.87), Acertos e Número de Focos (0.98), Número de Focos e Nota Final (0.86) e Número de Sessões e Nota Final (0.68), corroboram com a hipótese inicial dos pesquisadores.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</a:t>
            </a:r>
            <a:r>
              <a:rPr lang="pt-BR" sz="4000" dirty="0" smtClean="0"/>
              <a:t>A variável Número de Focos, desenvolvida nesse trabalho, mostrou ter uma correlação mais expressiva com a nota final do aluno do que as demais métricas.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</a:t>
            </a:r>
            <a:r>
              <a:rPr lang="pt-BR" sz="4000" dirty="0" smtClean="0"/>
              <a:t>De acordo com os dados coletados, o tempo total empregado a disciplina, por si só, não é sinônimo de bom desempenho ao final da disciplina. Ou seja, é mais vantajoso para o aluno focar em uma boa qualidade de estudo do que em maior tempo de estudo.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4000" dirty="0"/>
              <a:t> </a:t>
            </a:r>
            <a:r>
              <a:rPr lang="pt-BR" sz="4000" dirty="0" smtClean="0"/>
              <a:t>De acordo com os dados coletados, os alunos mais focados obtiveram melhores resultados ao final da disciplina.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24826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Agradecimentos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pt-BR" sz="3200" dirty="0" smtClean="0"/>
          </a:p>
          <a:p>
            <a:pPr algn="ctr"/>
            <a:r>
              <a:rPr lang="pt-BR" sz="3200" dirty="0" smtClean="0"/>
              <a:t>Agradecemos ao programa INTERCONECTA do IFPB pelo apoio financeiro necessário para realização desse trabalho;</a:t>
            </a:r>
          </a:p>
          <a:p>
            <a:pPr algn="ctr"/>
            <a:r>
              <a:rPr lang="pt-BR" sz="3200" dirty="0" smtClean="0"/>
              <a:t>Agradecemos ao evento SBIE pela oportunidade de divulgação e apresentação desse trabalho.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780116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1304</TotalTime>
  <Words>466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Retrospectiva</vt:lpstr>
      <vt:lpstr>O poder do foco na aprendizagem de programação</vt:lpstr>
      <vt:lpstr>O poder do foco na aprendizagem de programação</vt:lpstr>
      <vt:lpstr>Contextualização</vt:lpstr>
      <vt:lpstr>Objetivos</vt:lpstr>
      <vt:lpstr>Material e Métodos</vt:lpstr>
      <vt:lpstr>Material e Métodos</vt:lpstr>
      <vt:lpstr>Resultados obtidos</vt:lpstr>
      <vt:lpstr>Conclusão</vt:lpstr>
      <vt:lpstr>Agradecimentos</vt:lpstr>
      <vt:lpstr>O poder do foco na aprendizagem de programação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Jackson Soares</dc:creator>
  <cp:lastModifiedBy>Jackson Soares</cp:lastModifiedBy>
  <cp:revision>70</cp:revision>
  <dcterms:created xsi:type="dcterms:W3CDTF">2022-11-10T17:22:34Z</dcterms:created>
  <dcterms:modified xsi:type="dcterms:W3CDTF">2022-11-15T16:09:19Z</dcterms:modified>
</cp:coreProperties>
</file>