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890" y="820269"/>
            <a:ext cx="8825658" cy="1210235"/>
          </a:xfrm>
        </p:spPr>
        <p:txBody>
          <a:bodyPr/>
          <a:lstStyle/>
          <a:p>
            <a:r>
              <a:rPr lang="pt-BR" sz="8000" dirty="0" smtClean="0"/>
              <a:t>Internet </a:t>
            </a:r>
            <a:r>
              <a:rPr lang="pt-BR" sz="8000" dirty="0" err="1" smtClean="0"/>
              <a:t>of</a:t>
            </a:r>
            <a:r>
              <a:rPr lang="pt-BR" sz="8000" dirty="0" smtClean="0"/>
              <a:t> </a:t>
            </a:r>
            <a:r>
              <a:rPr lang="pt-BR" sz="8000" dirty="0" err="1" smtClean="0"/>
              <a:t>Things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75548" y="5996580"/>
            <a:ext cx="8825658" cy="861420"/>
          </a:xfrm>
        </p:spPr>
        <p:txBody>
          <a:bodyPr/>
          <a:lstStyle/>
          <a:p>
            <a:r>
              <a:rPr lang="pt-BR" dirty="0" smtClean="0"/>
              <a:t>Jackson  p  soares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57949"/>
            <a:ext cx="4948518" cy="31735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82" y="2164136"/>
            <a:ext cx="5117355" cy="28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3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5742" y="934480"/>
            <a:ext cx="9321457" cy="706964"/>
          </a:xfrm>
        </p:spPr>
        <p:txBody>
          <a:bodyPr/>
          <a:lstStyle/>
          <a:p>
            <a:r>
              <a:rPr lang="pt-BR" dirty="0" smtClean="0"/>
              <a:t>Lado Negativo: perigos da interconexão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645" y="3376384"/>
            <a:ext cx="2275679" cy="3249164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" y="3943604"/>
            <a:ext cx="4757329" cy="268194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09" y="2664097"/>
            <a:ext cx="4265026" cy="25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2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Maior ataque </a:t>
            </a:r>
            <a:r>
              <a:rPr lang="pt-BR" dirty="0" err="1" smtClean="0"/>
              <a:t>DDoS</a:t>
            </a:r>
            <a:r>
              <a:rPr lang="pt-BR" dirty="0" smtClean="0"/>
              <a:t> já registrado, em de 2016, através de dispositivos </a:t>
            </a:r>
            <a:r>
              <a:rPr lang="pt-BR" dirty="0" err="1" smtClean="0"/>
              <a:t>IoT</a:t>
            </a:r>
            <a:r>
              <a:rPr lang="pt-BR" dirty="0" smtClean="0"/>
              <a:t>, roteadores e câmeras de segurança.</a:t>
            </a:r>
          </a:p>
          <a:p>
            <a:r>
              <a:rPr lang="pt-BR" dirty="0"/>
              <a:t> </a:t>
            </a:r>
            <a:r>
              <a:rPr lang="pt-BR" dirty="0" smtClean="0"/>
              <a:t>Segundo </a:t>
            </a:r>
            <a:r>
              <a:rPr lang="pt-BR" dirty="0"/>
              <a:t>a empresa de segurança virtual </a:t>
            </a:r>
            <a:r>
              <a:rPr lang="pt-BR" dirty="0" err="1"/>
              <a:t>Kaspersky</a:t>
            </a:r>
            <a:r>
              <a:rPr lang="pt-BR" dirty="0"/>
              <a:t> </a:t>
            </a:r>
            <a:r>
              <a:rPr lang="pt-BR" dirty="0" err="1"/>
              <a:t>Lab</a:t>
            </a:r>
            <a:r>
              <a:rPr lang="pt-BR" dirty="0"/>
              <a:t> existem pelo menos 7 mil amostras de </a:t>
            </a:r>
            <a:r>
              <a:rPr lang="pt-BR" dirty="0" err="1"/>
              <a:t>malwares</a:t>
            </a:r>
            <a:r>
              <a:rPr lang="pt-BR" dirty="0"/>
              <a:t> em dispositivos </a:t>
            </a:r>
            <a:r>
              <a:rPr lang="pt-BR" dirty="0" err="1" smtClean="0"/>
              <a:t>IoT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e por quem são utilizadas as informações colhidas.</a:t>
            </a:r>
          </a:p>
          <a:p>
            <a:r>
              <a:rPr lang="pt-BR" dirty="0"/>
              <a:t>Criação de riscos para pessoal segurança de infraestrutura de </a:t>
            </a:r>
            <a:r>
              <a:rPr lang="pt-BR" dirty="0" smtClean="0"/>
              <a:t>cidades.</a:t>
            </a:r>
          </a:p>
          <a:p>
            <a:r>
              <a:rPr lang="pt-BR" dirty="0" smtClean="0"/>
              <a:t>Controle da população (ponte com a obra 1984).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94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Surgiu em consequência do avanço de áreas como Sistemas Embarcados, Comunicação e Sensoriamento e Microeletrônica.</a:t>
            </a:r>
          </a:p>
          <a:p>
            <a:r>
              <a:rPr lang="pt-BR" dirty="0" smtClean="0"/>
              <a:t>Termo criado em 1999 por Kevin Ashton, </a:t>
            </a:r>
            <a:r>
              <a:rPr lang="pt-BR" dirty="0" err="1" smtClean="0"/>
              <a:t>co-fundador</a:t>
            </a:r>
            <a:r>
              <a:rPr lang="pt-BR" dirty="0" smtClean="0"/>
              <a:t> do Laboratório de </a:t>
            </a:r>
            <a:r>
              <a:rPr lang="pt-BR" dirty="0" err="1" smtClean="0"/>
              <a:t>auto-ID</a:t>
            </a:r>
            <a:r>
              <a:rPr lang="pt-BR" dirty="0" smtClean="0"/>
              <a:t> do MIT.</a:t>
            </a:r>
          </a:p>
          <a:p>
            <a:r>
              <a:rPr lang="pt-BR" dirty="0" smtClean="0"/>
              <a:t>O conceito de </a:t>
            </a:r>
            <a:r>
              <a:rPr lang="pt-BR" dirty="0" err="1" smtClean="0"/>
              <a:t>IoT</a:t>
            </a:r>
            <a:r>
              <a:rPr lang="pt-BR" dirty="0" smtClean="0"/>
              <a:t> é fruto do trabalho desenvolvido no MIT sobre o uso de identificação por rádio frequência (RFID) e da rede de sensores sem fio (RSSF).</a:t>
            </a:r>
          </a:p>
          <a:p>
            <a:r>
              <a:rPr lang="pt-BR" dirty="0" smtClean="0"/>
              <a:t>O 1º dispositivo </a:t>
            </a:r>
            <a:r>
              <a:rPr lang="pt-BR" dirty="0" err="1" smtClean="0"/>
              <a:t>IoT</a:t>
            </a:r>
            <a:r>
              <a:rPr lang="pt-BR" dirty="0" smtClean="0"/>
              <a:t> – a torradeira ligada por computador, foi desenvolvido por Simon </a:t>
            </a:r>
            <a:r>
              <a:rPr lang="pt-BR" dirty="0" err="1" smtClean="0"/>
              <a:t>Hackett</a:t>
            </a:r>
            <a:r>
              <a:rPr lang="pt-BR" dirty="0" smtClean="0"/>
              <a:t> e John </a:t>
            </a:r>
            <a:r>
              <a:rPr lang="pt-BR" dirty="0" err="1" smtClean="0"/>
              <a:t>Romkey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RFID é um método de identificação automática através de sinais de rádio, recuperando e armazenando dados remotamente através de dispositivos </a:t>
            </a:r>
            <a:r>
              <a:rPr lang="pt-BR" dirty="0" smtClean="0"/>
              <a:t>denominados </a:t>
            </a:r>
            <a:r>
              <a:rPr lang="pt-BR" dirty="0"/>
              <a:t>etiquetas </a:t>
            </a:r>
            <a:r>
              <a:rPr lang="pt-BR" dirty="0" smtClean="0"/>
              <a:t>RFID, e essas etiquetas são um </a:t>
            </a:r>
            <a:r>
              <a:rPr lang="pt-BR" dirty="0" err="1" smtClean="0"/>
              <a:t>transponder</a:t>
            </a:r>
            <a:r>
              <a:rPr lang="pt-BR" dirty="0" smtClean="0"/>
              <a:t>, um objeto de pequeno porte que responde a sinais de rádio.</a:t>
            </a:r>
          </a:p>
          <a:p>
            <a:r>
              <a:rPr lang="pt-BR" dirty="0" smtClean="0"/>
              <a:t>RSSF é </a:t>
            </a:r>
            <a:r>
              <a:rPr lang="pt-BR" dirty="0"/>
              <a:t>uma rede de sensores cuja finalidade é monitorar algum fenômeno. Esta rede de sensores tem grande aplicação em </a:t>
            </a:r>
            <a:r>
              <a:rPr lang="pt-BR" dirty="0" smtClean="0"/>
              <a:t>diversas áreas, </a:t>
            </a:r>
            <a:r>
              <a:rPr lang="pt-BR" dirty="0"/>
              <a:t>tais como as </a:t>
            </a:r>
            <a:r>
              <a:rPr lang="pt-BR" dirty="0" smtClean="0"/>
              <a:t>áreas da engenharia, aviação, militar, entre outras. </a:t>
            </a:r>
          </a:p>
          <a:p>
            <a:r>
              <a:rPr lang="pt-BR" dirty="0" smtClean="0"/>
              <a:t>As principais características de uma rede sensorial são o sensor (monitora o fenômeno e capta os dados), o observador (usuário final, lida com as informações) e o fenômeno (objeto de estudo).</a:t>
            </a:r>
          </a:p>
        </p:txBody>
      </p:sp>
    </p:spTree>
    <p:extLst>
      <p:ext uri="{BB962C8B-B14F-4D97-AF65-F5344CB8AC3E}">
        <p14:creationId xmlns:p14="http://schemas.microsoft.com/office/powerpoint/2010/main" val="257195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6206" y="973668"/>
            <a:ext cx="9575074" cy="706964"/>
          </a:xfrm>
        </p:spPr>
        <p:txBody>
          <a:bodyPr/>
          <a:lstStyle/>
          <a:p>
            <a:r>
              <a:rPr lang="pt-BR" dirty="0" err="1" smtClean="0"/>
              <a:t>IoT</a:t>
            </a:r>
            <a:r>
              <a:rPr lang="pt-BR" dirty="0" smtClean="0"/>
              <a:t> e sua ligação com os protocolos de IP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IPv4 (Internet </a:t>
            </a:r>
            <a:r>
              <a:rPr lang="pt-BR" dirty="0" err="1"/>
              <a:t>P</a:t>
            </a:r>
            <a:r>
              <a:rPr lang="pt-BR" dirty="0" err="1" smtClean="0"/>
              <a:t>rotocol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r>
              <a:rPr lang="pt-BR" dirty="0" smtClean="0"/>
              <a:t> 4) lida com endereços de protocolos de </a:t>
            </a:r>
            <a:r>
              <a:rPr lang="pt-BR" dirty="0"/>
              <a:t>32 bits, </a:t>
            </a:r>
            <a:r>
              <a:rPr lang="pt-BR" dirty="0" smtClean="0"/>
              <a:t>que faz </a:t>
            </a:r>
            <a:r>
              <a:rPr lang="pt-BR" dirty="0"/>
              <a:t>possível a ligação a</a:t>
            </a:r>
            <a:r>
              <a:rPr lang="pt-BR" dirty="0" smtClean="0"/>
              <a:t> </a:t>
            </a:r>
            <a:r>
              <a:rPr lang="pt-BR" dirty="0"/>
              <a:t>cerca de 4,29 </a:t>
            </a:r>
            <a:r>
              <a:rPr lang="pt-BR" dirty="0" smtClean="0"/>
              <a:t>bilhões (2^32) </a:t>
            </a:r>
            <a:r>
              <a:rPr lang="pt-BR" dirty="0"/>
              <a:t>de </a:t>
            </a:r>
            <a:r>
              <a:rPr lang="pt-BR" dirty="0" err="1"/>
              <a:t>IPs</a:t>
            </a:r>
            <a:r>
              <a:rPr lang="pt-BR" dirty="0"/>
              <a:t> de todo o </a:t>
            </a:r>
            <a:r>
              <a:rPr lang="pt-BR" dirty="0" smtClean="0"/>
              <a:t>mundo.</a:t>
            </a:r>
          </a:p>
          <a:p>
            <a:r>
              <a:rPr lang="pt-BR" dirty="0" smtClean="0"/>
              <a:t>Com o surgimento do conceito de </a:t>
            </a:r>
            <a:r>
              <a:rPr lang="pt-BR" dirty="0" err="1" smtClean="0"/>
              <a:t>IoT</a:t>
            </a:r>
            <a:r>
              <a:rPr lang="pt-BR" dirty="0" smtClean="0"/>
              <a:t>, cada vez mais dispositivos se conectam à internet.</a:t>
            </a:r>
          </a:p>
          <a:p>
            <a:r>
              <a:rPr lang="pt-BR" dirty="0"/>
              <a:t>IPv6 (Internet </a:t>
            </a:r>
            <a:r>
              <a:rPr lang="pt-BR" dirty="0" err="1"/>
              <a:t>Protocol</a:t>
            </a:r>
            <a:r>
              <a:rPr lang="pt-BR" dirty="0"/>
              <a:t> </a:t>
            </a:r>
            <a:r>
              <a:rPr lang="pt-BR" dirty="0" err="1" smtClean="0"/>
              <a:t>version</a:t>
            </a:r>
            <a:r>
              <a:rPr lang="pt-BR" dirty="0" smtClean="0"/>
              <a:t> 6</a:t>
            </a:r>
            <a:r>
              <a:rPr lang="pt-BR" dirty="0"/>
              <a:t>) lida com endereços de protocolos de 128 </a:t>
            </a:r>
            <a:r>
              <a:rPr lang="pt-BR" dirty="0" smtClean="0"/>
              <a:t>bits, que faz possível </a:t>
            </a:r>
            <a:r>
              <a:rPr lang="pt-BR" dirty="0"/>
              <a:t>a ligação a cerca de 340 </a:t>
            </a:r>
            <a:r>
              <a:rPr lang="pt-BR" dirty="0" err="1" smtClean="0"/>
              <a:t>undecilhões</a:t>
            </a:r>
            <a:r>
              <a:rPr lang="pt-BR" dirty="0" smtClean="0"/>
              <a:t> (2^128) de </a:t>
            </a:r>
            <a:r>
              <a:rPr lang="pt-BR" dirty="0" err="1" smtClean="0"/>
              <a:t>IPs</a:t>
            </a:r>
            <a:r>
              <a:rPr lang="pt-BR" dirty="0" smtClean="0"/>
              <a:t> de todo o mundo.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638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e 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err="1" smtClean="0"/>
              <a:t>IoT</a:t>
            </a:r>
            <a:r>
              <a:rPr lang="pt-BR" dirty="0" smtClean="0"/>
              <a:t> é um conceito que se refere à interconexão digital de objetos de nosso dia a dia (carro, geladeira, termostato, luzes, entre outros) com a internet. Em outras palavras, é uma rede de objetos físicos capaz de reunir e transmitir dados.</a:t>
            </a:r>
          </a:p>
          <a:p>
            <a:r>
              <a:rPr lang="pt-BR" dirty="0"/>
              <a:t>A Internet das </a:t>
            </a:r>
            <a:r>
              <a:rPr lang="pt-BR" dirty="0" smtClean="0"/>
              <a:t>Coisas </a:t>
            </a:r>
            <a:r>
              <a:rPr lang="pt-BR" dirty="0"/>
              <a:t>tem como objetivo interligar com a internet as nossas ferramentas mais recorrentes para reunir informações em tempo real e auxiliar as pessoas no seu </a:t>
            </a:r>
            <a:r>
              <a:rPr lang="pt-BR" dirty="0" smtClean="0"/>
              <a:t>dia-a-dia.</a:t>
            </a:r>
          </a:p>
          <a:p>
            <a:r>
              <a:rPr lang="pt-BR" dirty="0"/>
              <a:t>A conexão com a </a:t>
            </a:r>
            <a:r>
              <a:rPr lang="pt-BR" dirty="0" smtClean="0"/>
              <a:t>internet possibilita</a:t>
            </a:r>
            <a:r>
              <a:rPr lang="pt-BR" dirty="0"/>
              <a:t>, em primeiro lugar, controlar remotamente os objetos e, em segundo lugar, que os próprios objetos sejam usados como provedores de </a:t>
            </a:r>
            <a:r>
              <a:rPr lang="pt-BR" dirty="0" smtClean="0"/>
              <a:t>serviços.</a:t>
            </a:r>
          </a:p>
          <a:p>
            <a:r>
              <a:rPr lang="pt-BR" dirty="0"/>
              <a:t>Essas novas capacidades dos objetos comuns abrem caminho a inúmeras possibilidades, tanto no âmbito acadêmico quanto no industrial. Todavia, tais possibilidades acarretam riscos e implicam grandes desafios técnicos e sociais</a:t>
            </a:r>
            <a:r>
              <a:rPr lang="pt-BR" dirty="0" smtClean="0"/>
              <a:t>.</a:t>
            </a:r>
          </a:p>
          <a:p>
            <a:r>
              <a:rPr lang="pt-BR" dirty="0"/>
              <a:t>A adoção de </a:t>
            </a:r>
            <a:r>
              <a:rPr lang="pt-BR" dirty="0" err="1"/>
              <a:t>IoT</a:t>
            </a:r>
            <a:r>
              <a:rPr lang="pt-BR" dirty="0"/>
              <a:t> é considerada inevitável por especialistas.</a:t>
            </a:r>
          </a:p>
        </p:txBody>
      </p:sp>
    </p:spTree>
    <p:extLst>
      <p:ext uri="{BB962C8B-B14F-4D97-AF65-F5344CB8AC3E}">
        <p14:creationId xmlns:p14="http://schemas.microsoft.com/office/powerpoint/2010/main" val="364651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de um dispositivo </a:t>
            </a:r>
            <a:r>
              <a:rPr lang="pt-BR" dirty="0" err="1" smtClean="0"/>
              <a:t>IoT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9" y="2525122"/>
            <a:ext cx="2250548" cy="34163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59" y="4214906"/>
            <a:ext cx="2699383" cy="234355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80" y="4034114"/>
            <a:ext cx="5247595" cy="28238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818" y="2452552"/>
            <a:ext cx="2522834" cy="14048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57" y="2452552"/>
            <a:ext cx="2674195" cy="15044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2427923"/>
            <a:ext cx="1356554" cy="150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1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Armazenamento e processamento de dados.</a:t>
            </a:r>
          </a:p>
          <a:p>
            <a:r>
              <a:rPr lang="pt-BR" dirty="0" smtClean="0"/>
              <a:t>Defasagem entre pontos de acesso à internet entre regiões pelo mundo, acarretando complicações para o desenvolvimento da área.</a:t>
            </a:r>
          </a:p>
          <a:p>
            <a:r>
              <a:rPr lang="pt-BR" dirty="0" smtClean="0"/>
              <a:t>5G.</a:t>
            </a:r>
          </a:p>
          <a:p>
            <a:r>
              <a:rPr lang="pt-BR" dirty="0" smtClean="0"/>
              <a:t>Promover </a:t>
            </a:r>
            <a:r>
              <a:rPr lang="pt-BR" dirty="0"/>
              <a:t>conexões sem prejudicar o uso dos </a:t>
            </a:r>
            <a:r>
              <a:rPr lang="pt-BR" dirty="0" smtClean="0"/>
              <a:t>objetos.</a:t>
            </a:r>
          </a:p>
          <a:p>
            <a:r>
              <a:rPr lang="pt-BR" dirty="0" smtClean="0"/>
              <a:t>Garantir a segurança de dispositivos </a:t>
            </a:r>
            <a:r>
              <a:rPr lang="pt-BR" dirty="0" err="1" smtClean="0"/>
              <a:t>IoT</a:t>
            </a:r>
            <a:r>
              <a:rPr lang="pt-BR" dirty="0" smtClean="0"/>
              <a:t> e a privacidade dos dados coletados.</a:t>
            </a:r>
          </a:p>
          <a:p>
            <a:r>
              <a:rPr lang="pt-BR" dirty="0" smtClean="0"/>
              <a:t>Padronização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33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89818"/>
          </a:xfrm>
        </p:spPr>
        <p:txBody>
          <a:bodyPr/>
          <a:lstStyle/>
          <a:p>
            <a:r>
              <a:rPr lang="pt-BR" dirty="0" smtClean="0"/>
              <a:t>Lado Positivo: otimização de tarefas e aplicabilidades em áreas importantes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22" y="2777944"/>
            <a:ext cx="4029297" cy="279327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8" y="4583702"/>
            <a:ext cx="4041321" cy="19750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58" y="5571218"/>
            <a:ext cx="1660330" cy="11077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16" y="2344421"/>
            <a:ext cx="4229644" cy="211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6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Saúde</a:t>
            </a:r>
          </a:p>
          <a:p>
            <a:r>
              <a:rPr lang="pt-BR" dirty="0" smtClean="0"/>
              <a:t>Infraestrutura</a:t>
            </a:r>
          </a:p>
          <a:p>
            <a:r>
              <a:rPr lang="pt-BR" dirty="0" smtClean="0"/>
              <a:t>Logística</a:t>
            </a:r>
          </a:p>
          <a:p>
            <a:r>
              <a:rPr lang="pt-BR" dirty="0" smtClean="0"/>
              <a:t>Clima</a:t>
            </a:r>
          </a:p>
          <a:p>
            <a:r>
              <a:rPr lang="pt-BR" dirty="0" smtClean="0"/>
              <a:t>Agricultura</a:t>
            </a:r>
          </a:p>
        </p:txBody>
      </p:sp>
    </p:spTree>
    <p:extLst>
      <p:ext uri="{BB962C8B-B14F-4D97-AF65-F5344CB8AC3E}">
        <p14:creationId xmlns:p14="http://schemas.microsoft.com/office/powerpoint/2010/main" val="3105814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317</TotalTime>
  <Words>622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 - Sala da Diretoria</vt:lpstr>
      <vt:lpstr>Internet of Things</vt:lpstr>
      <vt:lpstr>História</vt:lpstr>
      <vt:lpstr>Contextualização</vt:lpstr>
      <vt:lpstr>IoT e sua ligação com os protocolos de IP</vt:lpstr>
      <vt:lpstr>Definição e considerações</vt:lpstr>
      <vt:lpstr>Funcionamento de um dispositivo IoT</vt:lpstr>
      <vt:lpstr>Desafios</vt:lpstr>
      <vt:lpstr>Lado Positivo: otimização de tarefas e aplicabilidades em áreas importantes</vt:lpstr>
      <vt:lpstr>Apresentação do PowerPoint</vt:lpstr>
      <vt:lpstr>Lado Negativo: perigos da interconexão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 Internet of Things</dc:title>
  <dc:creator>Jackson Soares</dc:creator>
  <cp:lastModifiedBy>Jackson Soares</cp:lastModifiedBy>
  <cp:revision>18</cp:revision>
  <dcterms:created xsi:type="dcterms:W3CDTF">2019-10-07T19:30:53Z</dcterms:created>
  <dcterms:modified xsi:type="dcterms:W3CDTF">2019-10-08T00:48:04Z</dcterms:modified>
</cp:coreProperties>
</file>