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Montserrat"/>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e2531650d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e2531650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e2531650d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e2531650d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e2531650d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e2531650d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e2531650d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e2531650d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e12cf9b33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e12cf9b33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e12cf9b33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e12cf9b33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e12cf9b33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e12cf9b33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e2531650d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e2531650d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b6ed164931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b6ed164931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b6ed164931_0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b6ed164931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b6ed164931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b6ed164931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b6ed164931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b6ed164931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e12bcf7ba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e12bcf7ba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b6ed164931_0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b6ed164931_0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e12bcf7ba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e12bcf7ba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e12cf9b33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e12cf9b33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student.cs.uwaterloo.ca/~cs446/1171/Arch_Design_Activity/Command.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Command Pattern</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Han Ling  &amp;  Nicholas Bezanis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Consequences</a:t>
            </a:r>
            <a:endParaRPr/>
          </a:p>
        </p:txBody>
      </p:sp>
      <p:sp>
        <p:nvSpPr>
          <p:cNvPr id="194" name="Google Shape;194;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Decouples the command object and the object </a:t>
            </a:r>
            <a:r>
              <a:rPr lang="en" sz="1600"/>
              <a:t>performing</a:t>
            </a:r>
            <a:r>
              <a:rPr lang="en" sz="1600"/>
              <a:t> the command</a:t>
            </a:r>
            <a:endParaRPr sz="1600"/>
          </a:p>
          <a:p>
            <a:pPr indent="-330200" lvl="0" marL="457200" rtl="0" algn="l">
              <a:spcBef>
                <a:spcPts val="0"/>
              </a:spcBef>
              <a:spcAft>
                <a:spcPts val="0"/>
              </a:spcAft>
              <a:buSzPts val="1600"/>
              <a:buChar char="●"/>
            </a:pPr>
            <a:r>
              <a:rPr lang="en" sz="1600"/>
              <a:t>Commands can be extended</a:t>
            </a:r>
            <a:endParaRPr sz="1600"/>
          </a:p>
          <a:p>
            <a:pPr indent="-330200" lvl="0" marL="457200" rtl="0" algn="l">
              <a:spcBef>
                <a:spcPts val="0"/>
              </a:spcBef>
              <a:spcAft>
                <a:spcPts val="0"/>
              </a:spcAft>
              <a:buSzPts val="1600"/>
              <a:buChar char="●"/>
            </a:pPr>
            <a:r>
              <a:rPr lang="en" sz="1600"/>
              <a:t>Multiple different commands can be combined into 1 command</a:t>
            </a:r>
            <a:endParaRPr sz="1600"/>
          </a:p>
          <a:p>
            <a:pPr indent="-330200" lvl="0" marL="457200" rtl="0" algn="l">
              <a:spcBef>
                <a:spcPts val="0"/>
              </a:spcBef>
              <a:spcAft>
                <a:spcPts val="0"/>
              </a:spcAft>
              <a:buSzPts val="1600"/>
              <a:buChar char="●"/>
            </a:pPr>
            <a:r>
              <a:rPr lang="en" sz="1600"/>
              <a:t>New commands can be added without changing existing code</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When you should use the Command pattern</a:t>
            </a:r>
            <a:endParaRPr/>
          </a:p>
        </p:txBody>
      </p:sp>
      <p:sp>
        <p:nvSpPr>
          <p:cNvPr id="200" name="Google Shape;200;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You want an object oriented alternative to callback functions</a:t>
            </a:r>
            <a:endParaRPr sz="1600"/>
          </a:p>
          <a:p>
            <a:pPr indent="-330200" lvl="0" marL="457200" rtl="0" algn="l">
              <a:spcBef>
                <a:spcPts val="0"/>
              </a:spcBef>
              <a:spcAft>
                <a:spcPts val="0"/>
              </a:spcAft>
              <a:buSzPts val="1600"/>
              <a:buChar char="●"/>
            </a:pPr>
            <a:r>
              <a:rPr lang="en" sz="1600"/>
              <a:t>If you want to queue, and execute requests at different times</a:t>
            </a:r>
            <a:endParaRPr sz="1600"/>
          </a:p>
          <a:p>
            <a:pPr indent="-330200" lvl="0" marL="457200" rtl="0" algn="l">
              <a:spcBef>
                <a:spcPts val="0"/>
              </a:spcBef>
              <a:spcAft>
                <a:spcPts val="0"/>
              </a:spcAft>
              <a:buSzPts val="1600"/>
              <a:buChar char="●"/>
            </a:pPr>
            <a:r>
              <a:rPr lang="en" sz="1600"/>
              <a:t>If you need to undo requests</a:t>
            </a:r>
            <a:endParaRPr sz="1600"/>
          </a:p>
          <a:p>
            <a:pPr indent="-330200" lvl="0" marL="457200" rtl="0" algn="l">
              <a:spcBef>
                <a:spcPts val="0"/>
              </a:spcBef>
              <a:spcAft>
                <a:spcPts val="0"/>
              </a:spcAft>
              <a:buSzPts val="1600"/>
              <a:buChar char="●"/>
            </a:pPr>
            <a:r>
              <a:rPr lang="en" sz="1600"/>
              <a:t>If you want to support logging changes</a:t>
            </a:r>
            <a:endParaRPr sz="1600"/>
          </a:p>
          <a:p>
            <a:pPr indent="-330200" lvl="0" marL="457200" rtl="0" algn="l">
              <a:spcBef>
                <a:spcPts val="0"/>
              </a:spcBef>
              <a:spcAft>
                <a:spcPts val="0"/>
              </a:spcAft>
              <a:buSzPts val="1600"/>
              <a:buChar char="●"/>
            </a:pPr>
            <a:r>
              <a:rPr lang="en" sz="1600"/>
              <a:t>If you want to structure your system so that high level operations are built on </a:t>
            </a:r>
            <a:r>
              <a:rPr lang="en" sz="1600"/>
              <a:t>primitive</a:t>
            </a:r>
            <a:r>
              <a:rPr lang="en" sz="1600"/>
              <a:t> operations</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When should you not use the Command pattern</a:t>
            </a:r>
            <a:endParaRPr/>
          </a:p>
        </p:txBody>
      </p:sp>
      <p:sp>
        <p:nvSpPr>
          <p:cNvPr id="206" name="Google Shape;206;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If you have a small project that doesn’t require complex architecture</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Implementation: Things to consider</a:t>
            </a:r>
            <a:endParaRPr/>
          </a:p>
        </p:txBody>
      </p:sp>
      <p:sp>
        <p:nvSpPr>
          <p:cNvPr id="212" name="Google Shape;212;p25"/>
          <p:cNvSpPr txBox="1"/>
          <p:nvPr>
            <p:ph idx="1" type="body"/>
          </p:nvPr>
        </p:nvSpPr>
        <p:spPr>
          <a:xfrm>
            <a:off x="1247975" y="1567550"/>
            <a:ext cx="7038900" cy="2911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How should the command interact with the receiver</a:t>
            </a:r>
            <a:endParaRPr sz="1600"/>
          </a:p>
          <a:p>
            <a:pPr indent="-317500" lvl="1" marL="914400" rtl="0" algn="l">
              <a:spcBef>
                <a:spcPts val="0"/>
              </a:spcBef>
              <a:spcAft>
                <a:spcPts val="0"/>
              </a:spcAft>
              <a:buSzPts val="1400"/>
              <a:buChar char="○"/>
            </a:pPr>
            <a:r>
              <a:rPr lang="en" sz="1400"/>
              <a:t>Binds the receiver and the action</a:t>
            </a:r>
            <a:endParaRPr sz="1400"/>
          </a:p>
          <a:p>
            <a:pPr indent="-317500" lvl="1" marL="914400" rtl="0" algn="l">
              <a:spcBef>
                <a:spcPts val="0"/>
              </a:spcBef>
              <a:spcAft>
                <a:spcPts val="0"/>
              </a:spcAft>
              <a:buSzPts val="1400"/>
              <a:buChar char="○"/>
            </a:pPr>
            <a:r>
              <a:rPr lang="en" sz="1400"/>
              <a:t>Doesn’t need a receiver</a:t>
            </a:r>
            <a:endParaRPr sz="1400"/>
          </a:p>
          <a:p>
            <a:pPr indent="-317500" lvl="1" marL="914400" rtl="0" algn="l">
              <a:spcBef>
                <a:spcPts val="0"/>
              </a:spcBef>
              <a:spcAft>
                <a:spcPts val="0"/>
              </a:spcAft>
              <a:buSzPts val="1400"/>
              <a:buChar char="○"/>
            </a:pPr>
            <a:r>
              <a:rPr lang="en" sz="1400"/>
              <a:t>Finds receiver dynamically</a:t>
            </a:r>
            <a:endParaRPr sz="1400"/>
          </a:p>
          <a:p>
            <a:pPr indent="-330200" lvl="0" marL="457200" rtl="0" algn="l">
              <a:spcBef>
                <a:spcPts val="0"/>
              </a:spcBef>
              <a:spcAft>
                <a:spcPts val="0"/>
              </a:spcAft>
              <a:buSzPts val="1600"/>
              <a:buChar char="●"/>
            </a:pPr>
            <a:r>
              <a:rPr lang="en" sz="1600"/>
              <a:t>How to support undo</a:t>
            </a:r>
            <a:endParaRPr sz="1600"/>
          </a:p>
          <a:p>
            <a:pPr indent="-330200" lvl="0" marL="457200" rtl="0" algn="l">
              <a:spcBef>
                <a:spcPts val="0"/>
              </a:spcBef>
              <a:spcAft>
                <a:spcPts val="0"/>
              </a:spcAft>
              <a:buSzPts val="1600"/>
              <a:buChar char="●"/>
            </a:pPr>
            <a:r>
              <a:rPr lang="en" sz="1600"/>
              <a:t>How many levels of undo to support</a:t>
            </a:r>
            <a:endParaRPr sz="1600"/>
          </a:p>
          <a:p>
            <a:pPr indent="-330200" lvl="0" marL="457200" rtl="0" algn="l">
              <a:spcBef>
                <a:spcPts val="0"/>
              </a:spcBef>
              <a:spcAft>
                <a:spcPts val="0"/>
              </a:spcAft>
              <a:buSzPts val="1600"/>
              <a:buChar char="●"/>
            </a:pPr>
            <a:r>
              <a:rPr lang="en" sz="1600"/>
              <a:t>How to avoid errors from undoing</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Example code:</a:t>
            </a:r>
            <a:endParaRPr/>
          </a:p>
        </p:txBody>
      </p:sp>
      <p:sp>
        <p:nvSpPr>
          <p:cNvPr id="218" name="Google Shape;218;p2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38"/>
              <a:t>The C++ code shown here sketches the implementation of the Command classes in the Motivation section. We'll define OpenCommand, PasteCommand, and MacroCommand.</a:t>
            </a:r>
            <a:endParaRPr sz="1338"/>
          </a:p>
          <a:p>
            <a:pPr indent="0" lvl="0" marL="0" rtl="0" algn="l">
              <a:spcBef>
                <a:spcPts val="1200"/>
              </a:spcBef>
              <a:spcAft>
                <a:spcPts val="0"/>
              </a:spcAft>
              <a:buNone/>
            </a:pPr>
            <a:r>
              <a:rPr lang="en" sz="1300"/>
              <a:t>First the abstract Command class:</a:t>
            </a:r>
            <a:endParaRPr sz="1300"/>
          </a:p>
          <a:p>
            <a:pPr indent="0" lvl="0" marL="0" rtl="0" algn="l">
              <a:spcBef>
                <a:spcPts val="1200"/>
              </a:spcBef>
              <a:spcAft>
                <a:spcPts val="0"/>
              </a:spcAft>
              <a:buNone/>
            </a:pPr>
            <a:r>
              <a:t/>
            </a:r>
            <a:endParaRPr sz="2500"/>
          </a:p>
          <a:p>
            <a:pPr indent="0" lvl="0" marL="0" rtl="0" algn="l">
              <a:spcBef>
                <a:spcPts val="1200"/>
              </a:spcBef>
              <a:spcAft>
                <a:spcPts val="1200"/>
              </a:spcAft>
              <a:buNone/>
            </a:pPr>
            <a:r>
              <a:t/>
            </a:r>
            <a:endParaRPr/>
          </a:p>
        </p:txBody>
      </p:sp>
      <p:pic>
        <p:nvPicPr>
          <p:cNvPr id="219" name="Google Shape;219;p26"/>
          <p:cNvPicPr preferRelativeResize="0"/>
          <p:nvPr/>
        </p:nvPicPr>
        <p:blipFill>
          <a:blip r:embed="rId3">
            <a:alphaModFix/>
          </a:blip>
          <a:stretch>
            <a:fillRect/>
          </a:stretch>
        </p:blipFill>
        <p:spPr>
          <a:xfrm>
            <a:off x="4704550" y="2211800"/>
            <a:ext cx="3257550" cy="2266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7"/>
          <p:cNvSpPr txBox="1"/>
          <p:nvPr>
            <p:ph type="title"/>
          </p:nvPr>
        </p:nvSpPr>
        <p:spPr>
          <a:xfrm>
            <a:off x="1253075" y="497350"/>
            <a:ext cx="3853500" cy="4068900"/>
          </a:xfrm>
          <a:prstGeom prst="rect">
            <a:avLst/>
          </a:prstGeom>
        </p:spPr>
        <p:txBody>
          <a:bodyPr anchorCtr="0" anchor="t" bIns="91425" lIns="91425" spcFirstLastPara="1" rIns="91425" wrap="square" tIns="91425">
            <a:normAutofit fontScale="90000"/>
          </a:bodyPr>
          <a:lstStyle/>
          <a:p>
            <a:pPr indent="0" lvl="0" marL="0" rtl="0" algn="just">
              <a:spcBef>
                <a:spcPts val="0"/>
              </a:spcBef>
              <a:spcAft>
                <a:spcPts val="0"/>
              </a:spcAft>
              <a:buNone/>
            </a:pPr>
            <a:r>
              <a:rPr lang="en"/>
              <a:t>OpenCommand opens a document whose name is supplied by the user. An OpenCommand must be passed an Application object in its constructor. Ask User is an implementation routine that prompts the user for the name of the document to open.</a:t>
            </a:r>
            <a:endParaRPr/>
          </a:p>
          <a:p>
            <a:pPr indent="0" lvl="0" marL="0" rtl="0" algn="l">
              <a:spcBef>
                <a:spcPts val="0"/>
              </a:spcBef>
              <a:spcAft>
                <a:spcPts val="0"/>
              </a:spcAft>
              <a:buNone/>
            </a:pPr>
            <a:r>
              <a:t/>
            </a:r>
            <a:endParaRPr/>
          </a:p>
        </p:txBody>
      </p:sp>
      <p:pic>
        <p:nvPicPr>
          <p:cNvPr id="225" name="Google Shape;225;p27"/>
          <p:cNvPicPr preferRelativeResize="0"/>
          <p:nvPr/>
        </p:nvPicPr>
        <p:blipFill>
          <a:blip r:embed="rId3">
            <a:alphaModFix/>
          </a:blip>
          <a:stretch>
            <a:fillRect/>
          </a:stretch>
        </p:blipFill>
        <p:spPr>
          <a:xfrm>
            <a:off x="5291525" y="367875"/>
            <a:ext cx="3527100" cy="4327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just">
              <a:spcBef>
                <a:spcPts val="0"/>
              </a:spcBef>
              <a:spcAft>
                <a:spcPts val="0"/>
              </a:spcAft>
              <a:buNone/>
            </a:pPr>
            <a:r>
              <a:rPr lang="en" sz="1733"/>
              <a:t>A PasteCommand must be passed a Document object as its receiver. The receiver is given as a parameter to PasteCommand's constructor.</a:t>
            </a:r>
            <a:endParaRPr sz="1733"/>
          </a:p>
          <a:p>
            <a:pPr indent="0" lvl="0" marL="0" rtl="0" algn="l">
              <a:spcBef>
                <a:spcPts val="0"/>
              </a:spcBef>
              <a:spcAft>
                <a:spcPts val="0"/>
              </a:spcAft>
              <a:buNone/>
            </a:pPr>
            <a:r>
              <a:t/>
            </a:r>
            <a:endParaRPr/>
          </a:p>
        </p:txBody>
      </p:sp>
      <p:sp>
        <p:nvSpPr>
          <p:cNvPr id="231" name="Google Shape;231;p28"/>
          <p:cNvSpPr txBox="1"/>
          <p:nvPr>
            <p:ph idx="1" type="body"/>
          </p:nvPr>
        </p:nvSpPr>
        <p:spPr>
          <a:xfrm>
            <a:off x="1430725" y="1382525"/>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2" name="Google Shape;232;p28"/>
          <p:cNvPicPr preferRelativeResize="0"/>
          <p:nvPr/>
        </p:nvPicPr>
        <p:blipFill>
          <a:blip r:embed="rId3">
            <a:alphaModFix/>
          </a:blip>
          <a:stretch>
            <a:fillRect/>
          </a:stretch>
        </p:blipFill>
        <p:spPr>
          <a:xfrm>
            <a:off x="1224975" y="1272975"/>
            <a:ext cx="7641100" cy="30786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Sources</a:t>
            </a:r>
            <a:endParaRPr/>
          </a:p>
        </p:txBody>
      </p:sp>
      <p:sp>
        <p:nvSpPr>
          <p:cNvPr id="238" name="Google Shape;238;p2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Design Patterns Elements of Reusable Object-Oriented Software by Erich Gamma, Richard Helm, Ralph Johnson, John M. Vlissides</a:t>
            </a:r>
            <a:endParaRPr sz="1600"/>
          </a:p>
          <a:p>
            <a:pPr indent="-330200" lvl="0" marL="457200" rtl="0" algn="l">
              <a:spcBef>
                <a:spcPts val="0"/>
              </a:spcBef>
              <a:spcAft>
                <a:spcPts val="0"/>
              </a:spcAft>
              <a:buSzPts val="1600"/>
              <a:buChar char="●"/>
            </a:pPr>
            <a:r>
              <a:rPr lang="en" sz="1600" u="sng">
                <a:solidFill>
                  <a:schemeClr val="hlink"/>
                </a:solidFill>
                <a:hlinkClick r:id="rId3"/>
              </a:rPr>
              <a:t>https://student.cs.uwaterloo.ca/~cs446/1171/Arch_Design_Activity/Command.pdf</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intent</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92500" lnSpcReduction="20000"/>
          </a:bodyPr>
          <a:lstStyle/>
          <a:p>
            <a:pPr indent="-369570" lvl="0" marL="457200" rtl="0" algn="just">
              <a:spcBef>
                <a:spcPts val="600"/>
              </a:spcBef>
              <a:spcAft>
                <a:spcPts val="0"/>
              </a:spcAft>
              <a:buSzPct val="100000"/>
              <a:buFont typeface="Arial"/>
              <a:buChar char="●"/>
            </a:pPr>
            <a:r>
              <a:rPr lang="en" sz="2400">
                <a:latin typeface="Arial"/>
                <a:ea typeface="Arial"/>
                <a:cs typeface="Arial"/>
                <a:sym typeface="Arial"/>
              </a:rPr>
              <a:t>Encapsulate a request as an object, thereby letting you parameterize clients with different requests, queue or log requests, and support undoable operations.</a:t>
            </a:r>
            <a:endParaRPr sz="2400">
              <a:latin typeface="Arial"/>
              <a:ea typeface="Arial"/>
              <a:cs typeface="Arial"/>
              <a:sym typeface="Arial"/>
            </a:endParaRPr>
          </a:p>
          <a:p>
            <a:pPr indent="0" lvl="0" marL="0" rtl="0" algn="just">
              <a:spcBef>
                <a:spcPts val="600"/>
              </a:spcBef>
              <a:spcAft>
                <a:spcPts val="0"/>
              </a:spcAft>
              <a:buNone/>
            </a:pPr>
            <a:r>
              <a:t/>
            </a:r>
            <a:endParaRPr sz="2400">
              <a:latin typeface="Arial"/>
              <a:ea typeface="Arial"/>
              <a:cs typeface="Arial"/>
              <a:sym typeface="Arial"/>
            </a:endParaRPr>
          </a:p>
          <a:p>
            <a:pPr indent="-369570" lvl="0" marL="457200" rtl="0" algn="just">
              <a:spcBef>
                <a:spcPts val="600"/>
              </a:spcBef>
              <a:spcAft>
                <a:spcPts val="0"/>
              </a:spcAft>
              <a:buSzPct val="100000"/>
              <a:buFont typeface="Arial"/>
              <a:buChar char="●"/>
            </a:pPr>
            <a:r>
              <a:rPr lang="en" sz="2400">
                <a:latin typeface="Arial"/>
                <a:ea typeface="Arial"/>
                <a:cs typeface="Arial"/>
                <a:sym typeface="Arial"/>
              </a:rPr>
              <a:t>Basically, it’s what we type to the cmd or other compiler</a:t>
            </a:r>
            <a:endParaRPr sz="2400">
              <a:latin typeface="Arial"/>
              <a:ea typeface="Arial"/>
              <a:cs typeface="Arial"/>
              <a:sym typeface="Arial"/>
            </a:endParaRPr>
          </a:p>
          <a:p>
            <a:pPr indent="0" lvl="0" marL="0" rtl="0" algn="l">
              <a:spcBef>
                <a:spcPts val="6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Also we can call it</a:t>
            </a:r>
            <a:endParaRPr sz="3000"/>
          </a:p>
        </p:txBody>
      </p:sp>
      <p:sp>
        <p:nvSpPr>
          <p:cNvPr id="147" name="Google Shape;147;p15"/>
          <p:cNvSpPr txBox="1"/>
          <p:nvPr>
            <p:ph idx="1" type="body"/>
          </p:nvPr>
        </p:nvSpPr>
        <p:spPr>
          <a:xfrm>
            <a:off x="1297500" y="1530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Action !</a:t>
            </a:r>
            <a:endParaRPr sz="2500"/>
          </a:p>
          <a:p>
            <a:pPr indent="0" lvl="0" marL="0" rtl="0" algn="l">
              <a:spcBef>
                <a:spcPts val="1200"/>
              </a:spcBef>
              <a:spcAft>
                <a:spcPts val="1200"/>
              </a:spcAft>
              <a:buNone/>
            </a:pPr>
            <a:r>
              <a:rPr lang="en" sz="2500"/>
              <a:t>Transaction !</a:t>
            </a:r>
            <a:endParaRPr sz="2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4" name="Google Shape;154;p16"/>
          <p:cNvPicPr preferRelativeResize="0"/>
          <p:nvPr/>
        </p:nvPicPr>
        <p:blipFill>
          <a:blip r:embed="rId3">
            <a:alphaModFix/>
          </a:blip>
          <a:stretch>
            <a:fillRect/>
          </a:stretch>
        </p:blipFill>
        <p:spPr>
          <a:xfrm>
            <a:off x="1374775" y="1307850"/>
            <a:ext cx="6898501" cy="3374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Motivation</a:t>
            </a:r>
            <a:endParaRPr/>
          </a:p>
        </p:txBody>
      </p:sp>
      <p:sp>
        <p:nvSpPr>
          <p:cNvPr id="160" name="Google Shape;160;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1" name="Google Shape;161;p17"/>
          <p:cNvPicPr preferRelativeResize="0"/>
          <p:nvPr/>
        </p:nvPicPr>
        <p:blipFill>
          <a:blip r:embed="rId3">
            <a:alphaModFix/>
          </a:blip>
          <a:stretch>
            <a:fillRect/>
          </a:stretch>
        </p:blipFill>
        <p:spPr>
          <a:xfrm>
            <a:off x="206225" y="1451950"/>
            <a:ext cx="4961526" cy="2905125"/>
          </a:xfrm>
          <a:prstGeom prst="rect">
            <a:avLst/>
          </a:prstGeom>
          <a:noFill/>
          <a:ln>
            <a:noFill/>
          </a:ln>
        </p:spPr>
      </p:pic>
      <p:pic>
        <p:nvPicPr>
          <p:cNvPr id="162" name="Google Shape;162;p17"/>
          <p:cNvPicPr preferRelativeResize="0"/>
          <p:nvPr/>
        </p:nvPicPr>
        <p:blipFill>
          <a:blip r:embed="rId4">
            <a:alphaModFix/>
          </a:blip>
          <a:stretch>
            <a:fillRect/>
          </a:stretch>
        </p:blipFill>
        <p:spPr>
          <a:xfrm>
            <a:off x="3943975" y="393750"/>
            <a:ext cx="5018075" cy="2667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Applicability</a:t>
            </a:r>
            <a:endParaRPr/>
          </a:p>
        </p:txBody>
      </p:sp>
      <p:sp>
        <p:nvSpPr>
          <p:cNvPr id="168" name="Google Shape;168;p18"/>
          <p:cNvSpPr txBox="1"/>
          <p:nvPr>
            <p:ph idx="1" type="body"/>
          </p:nvPr>
        </p:nvSpPr>
        <p:spPr>
          <a:xfrm>
            <a:off x="1349300" y="1582350"/>
            <a:ext cx="7038900" cy="2911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Commands are an object-oriented replacement for callbacks.</a:t>
            </a:r>
            <a:endParaRPr sz="1600"/>
          </a:p>
          <a:p>
            <a:pPr indent="-330200" lvl="0" marL="457200" rtl="0" algn="l">
              <a:spcBef>
                <a:spcPts val="0"/>
              </a:spcBef>
              <a:spcAft>
                <a:spcPts val="0"/>
              </a:spcAft>
              <a:buSzPts val="1600"/>
              <a:buChar char="●"/>
            </a:pPr>
            <a:r>
              <a:rPr lang="en" sz="1600"/>
              <a:t>A Command object can have a lifetime independent of the original request.</a:t>
            </a:r>
            <a:endParaRPr sz="1600"/>
          </a:p>
          <a:p>
            <a:pPr indent="-330200" lvl="0" marL="457200" rtl="0" algn="l">
              <a:spcBef>
                <a:spcPts val="0"/>
              </a:spcBef>
              <a:spcAft>
                <a:spcPts val="0"/>
              </a:spcAft>
              <a:buSzPts val="1600"/>
              <a:buChar char="●"/>
            </a:pPr>
            <a:r>
              <a:rPr lang="en" sz="1600"/>
              <a:t>Support undo.</a:t>
            </a:r>
            <a:endParaRPr sz="1600"/>
          </a:p>
          <a:p>
            <a:pPr indent="-330200" lvl="0" marL="457200" rtl="0" algn="l">
              <a:spcBef>
                <a:spcPts val="0"/>
              </a:spcBef>
              <a:spcAft>
                <a:spcPts val="0"/>
              </a:spcAft>
              <a:buSzPts val="1600"/>
              <a:buChar char="●"/>
            </a:pPr>
            <a:r>
              <a:rPr lang="en" sz="1600"/>
              <a:t>Support logging changes so that they can be reapplied in case of a system crash.</a:t>
            </a:r>
            <a:endParaRPr sz="1600"/>
          </a:p>
          <a:p>
            <a:pPr indent="-330200" lvl="0" marL="457200" rtl="0" algn="l">
              <a:spcBef>
                <a:spcPts val="0"/>
              </a:spcBef>
              <a:spcAft>
                <a:spcPts val="0"/>
              </a:spcAft>
              <a:buSzPts val="1600"/>
              <a:buChar char="●"/>
            </a:pPr>
            <a:r>
              <a:rPr lang="en" sz="1600"/>
              <a:t>structure a system around high-level operations built on primitives operations.</a:t>
            </a:r>
            <a:endParaRPr sz="1600"/>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Structure</a:t>
            </a:r>
            <a:endParaRPr/>
          </a:p>
        </p:txBody>
      </p:sp>
      <p:sp>
        <p:nvSpPr>
          <p:cNvPr id="174" name="Google Shape;174;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5" name="Google Shape;175;p19"/>
          <p:cNvPicPr preferRelativeResize="0"/>
          <p:nvPr/>
        </p:nvPicPr>
        <p:blipFill>
          <a:blip r:embed="rId3">
            <a:alphaModFix/>
          </a:blip>
          <a:stretch>
            <a:fillRect/>
          </a:stretch>
        </p:blipFill>
        <p:spPr>
          <a:xfrm>
            <a:off x="444050" y="1567551"/>
            <a:ext cx="8574150" cy="3018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Collaborations</a:t>
            </a:r>
            <a:endParaRPr/>
          </a:p>
        </p:txBody>
      </p:sp>
      <p:sp>
        <p:nvSpPr>
          <p:cNvPr id="181" name="Google Shape;181;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0200" lvl="0" marL="457200" rtl="0" algn="just">
              <a:spcBef>
                <a:spcPts val="0"/>
              </a:spcBef>
              <a:spcAft>
                <a:spcPts val="0"/>
              </a:spcAft>
              <a:buSzPts val="1600"/>
              <a:buChar char="●"/>
            </a:pPr>
            <a:r>
              <a:rPr lang="en" sz="1600"/>
              <a:t>The client creates a ConcreteCommand object and specifies its receiver.</a:t>
            </a:r>
            <a:endParaRPr sz="1600"/>
          </a:p>
          <a:p>
            <a:pPr indent="-330200" lvl="0" marL="457200" rtl="0" algn="just">
              <a:spcBef>
                <a:spcPts val="0"/>
              </a:spcBef>
              <a:spcAft>
                <a:spcPts val="0"/>
              </a:spcAft>
              <a:buSzPts val="1600"/>
              <a:buChar char="●"/>
            </a:pPr>
            <a:r>
              <a:rPr lang="en" sz="1600"/>
              <a:t>An Invoker object stores the ConcreteCommand object.</a:t>
            </a:r>
            <a:endParaRPr sz="1600"/>
          </a:p>
          <a:p>
            <a:pPr indent="-330200" lvl="0" marL="457200" rtl="0" algn="just">
              <a:spcBef>
                <a:spcPts val="0"/>
              </a:spcBef>
              <a:spcAft>
                <a:spcPts val="0"/>
              </a:spcAft>
              <a:buSzPts val="1600"/>
              <a:buChar char="●"/>
            </a:pPr>
            <a:r>
              <a:rPr lang="en" sz="1600"/>
              <a:t>The invoker issues a request by calling Execute on the command. When commands are undoable, ConcreteCommand stores state for undoing the command prior to invoking Execute.</a:t>
            </a:r>
            <a:endParaRPr sz="1600"/>
          </a:p>
          <a:p>
            <a:pPr indent="-330200" lvl="0" marL="457200" rtl="0" algn="just">
              <a:spcBef>
                <a:spcPts val="0"/>
              </a:spcBef>
              <a:spcAft>
                <a:spcPts val="0"/>
              </a:spcAft>
              <a:buSzPts val="1600"/>
              <a:buChar char="●"/>
            </a:pPr>
            <a:r>
              <a:rPr lang="en" sz="1600"/>
              <a:t>The ConcreteCommand object invokes operations on its receiver to carry out the request.</a:t>
            </a:r>
            <a:endParaRPr sz="1600"/>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87" name="Google Shape;187;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8" name="Google Shape;188;p21"/>
          <p:cNvPicPr preferRelativeResize="0"/>
          <p:nvPr/>
        </p:nvPicPr>
        <p:blipFill>
          <a:blip r:embed="rId3">
            <a:alphaModFix/>
          </a:blip>
          <a:stretch>
            <a:fillRect/>
          </a:stretch>
        </p:blipFill>
        <p:spPr>
          <a:xfrm>
            <a:off x="1163238" y="983063"/>
            <a:ext cx="7572375" cy="3495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