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58" r:id="rId1"/>
  </p:sldMasterIdLst>
  <p:notesMasterIdLst>
    <p:notesMasterId r:id="rId52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8" r:id="rId20"/>
    <p:sldId id="281" r:id="rId21"/>
    <p:sldId id="282" r:id="rId22"/>
    <p:sldId id="283" r:id="rId23"/>
    <p:sldId id="285" r:id="rId24"/>
    <p:sldId id="286" r:id="rId25"/>
    <p:sldId id="287" r:id="rId26"/>
    <p:sldId id="288" r:id="rId27"/>
    <p:sldId id="289" r:id="rId28"/>
    <p:sldId id="290" r:id="rId29"/>
    <p:sldId id="293" r:id="rId30"/>
    <p:sldId id="294" r:id="rId31"/>
    <p:sldId id="295" r:id="rId32"/>
    <p:sldId id="291" r:id="rId33"/>
    <p:sldId id="292" r:id="rId34"/>
    <p:sldId id="298" r:id="rId35"/>
    <p:sldId id="296" r:id="rId36"/>
    <p:sldId id="299" r:id="rId37"/>
    <p:sldId id="297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1EC5E-9E83-1A4F-A655-8C67C6BF08DB}" type="datetimeFigureOut">
              <a:rPr lang="en-US" smtClean="0"/>
              <a:t>7/2/18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B4DEA-DCF1-E64D-8B4D-F3341A631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4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0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63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1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36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93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3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43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95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93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50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29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21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55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08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72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50EC-E6CC-CF44-B7AC-AF018D06E1E3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DE47A85-9AD2-EA49-9C84-C38CE865309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50EC-E6CC-CF44-B7AC-AF018D06E1E3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7A85-9AD2-EA49-9C84-C38CE865309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50EC-E6CC-CF44-B7AC-AF018D06E1E3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7A85-9AD2-EA49-9C84-C38CE865309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50EC-E6CC-CF44-B7AC-AF018D06E1E3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7A85-9AD2-EA49-9C84-C38CE865309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50EC-E6CC-CF44-B7AC-AF018D06E1E3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7A85-9AD2-EA49-9C84-C38CE865309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50EC-E6CC-CF44-B7AC-AF018D06E1E3}" type="datetimeFigureOut">
              <a:rPr lang="en-US" smtClean="0"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7A85-9AD2-EA49-9C84-C38CE865309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50EC-E6CC-CF44-B7AC-AF018D06E1E3}" type="datetimeFigureOut">
              <a:rPr lang="en-US" smtClean="0"/>
              <a:t>7/2/18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7A85-9AD2-EA49-9C84-C38CE865309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50EC-E6CC-CF44-B7AC-AF018D06E1E3}" type="datetimeFigureOut">
              <a:rPr lang="en-US" smtClean="0"/>
              <a:t>7/2/18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7A85-9AD2-EA49-9C84-C38CE865309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50EC-E6CC-CF44-B7AC-AF018D06E1E3}" type="datetimeFigureOut">
              <a:rPr lang="en-US" smtClean="0"/>
              <a:t>7/2/18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7A85-9AD2-EA49-9C84-C38CE86530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50EC-E6CC-CF44-B7AC-AF018D06E1E3}" type="datetimeFigureOut">
              <a:rPr lang="en-US" smtClean="0"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7A85-9AD2-EA49-9C84-C38CE865309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E8150EC-E6CC-CF44-B7AC-AF018D06E1E3}" type="datetimeFigureOut">
              <a:rPr lang="en-US" smtClean="0"/>
              <a:t>7/2/18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7A85-9AD2-EA49-9C84-C38CE865309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150EC-E6CC-CF44-B7AC-AF018D06E1E3}" type="datetimeFigureOut">
              <a:rPr lang="en-US" smtClean="0"/>
              <a:t>7/2/18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DE47A85-9AD2-EA49-9C84-C38CE865309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58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9" r:id="rId1"/>
    <p:sldLayoutId id="2147484460" r:id="rId2"/>
    <p:sldLayoutId id="2147484461" r:id="rId3"/>
    <p:sldLayoutId id="2147484462" r:id="rId4"/>
    <p:sldLayoutId id="2147484463" r:id="rId5"/>
    <p:sldLayoutId id="2147484464" r:id="rId6"/>
    <p:sldLayoutId id="2147484465" r:id="rId7"/>
    <p:sldLayoutId id="2147484466" r:id="rId8"/>
    <p:sldLayoutId id="2147484467" r:id="rId9"/>
    <p:sldLayoutId id="2147484468" r:id="rId10"/>
    <p:sldLayoutId id="21474844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51580" y="1313235"/>
            <a:ext cx="9603275" cy="540520"/>
          </a:xfrm>
        </p:spPr>
        <p:txBody>
          <a:bodyPr/>
          <a:lstStyle/>
          <a:p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PHP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语法入门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9" indent="-457189">
              <a:buFont typeface="+mj-lt"/>
              <a:buAutoNum type="arabicPeriod"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第一个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PHP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程序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457189" indent="-457189">
              <a:buFont typeface="+mj-lt"/>
              <a:buAutoNum type="arabicPeriod"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语句，注释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457189" indent="-457189">
              <a:buFont typeface="+mj-lt"/>
              <a:buAutoNum type="arabicPeriod"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变量了解与深入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457189" indent="-457189">
              <a:buFont typeface="+mj-lt"/>
              <a:buAutoNum type="arabicPeriod"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常量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457189" indent="-457189">
              <a:buFont typeface="+mj-lt"/>
              <a:buAutoNum type="arabicPeriod"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运算符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457189" indent="-457189">
              <a:buFont typeface="+mj-lt"/>
              <a:buAutoNum type="arabicPeriod"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控制结构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457189" indent="-457189">
              <a:buFont typeface="+mj-lt"/>
              <a:buAutoNum type="arabicPeriod"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函数</a:t>
            </a:r>
            <a:endParaRPr 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96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3-7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-1</a:t>
            </a:r>
            <a:r>
              <a:rPr 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引用计数传值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451579" y="2733084"/>
            <a:ext cx="1800225" cy="1168400"/>
          </a:xfrm>
          <a:prstGeom prst="ellipse">
            <a:avLst/>
          </a:prstGeom>
          <a:solidFill>
            <a:srgbClr val="00B8FF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sz="2400">
                <a:solidFill>
                  <a:srgbClr val="003366"/>
                </a:solidFill>
              </a:rPr>
              <a:t>$a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2556475" y="3235939"/>
            <a:ext cx="3440116" cy="89814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graphicFrame>
        <p:nvGraphicFramePr>
          <p:cNvPr id="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704779"/>
              </p:ext>
            </p:extLst>
          </p:nvPr>
        </p:nvGraphicFramePr>
        <p:xfrm>
          <a:off x="6041041" y="2665616"/>
          <a:ext cx="1441450" cy="1081087"/>
        </p:xfrm>
        <a:graphic>
          <a:graphicData uri="http://schemas.openxmlformats.org/drawingml/2006/table">
            <a:tbl>
              <a:tblPr/>
              <a:tblGrid>
                <a:gridCol w="1441450"/>
              </a:tblGrid>
              <a:tr h="360341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latin typeface="DejaVu Sans" charset="0"/>
                          <a:ea typeface="Yahei Mono" charset="0"/>
                        </a:defRPr>
                      </a:lvl1pPr>
                      <a:lvl2pPr marL="457200">
                        <a:spcAft>
                          <a:spcPts val="1138"/>
                        </a:spcAft>
                        <a:defRPr sz="2400">
                          <a:latin typeface="DejaVu Sans" charset="0"/>
                          <a:ea typeface="Yahei Mono" charset="0"/>
                        </a:defRPr>
                      </a:lvl2pPr>
                      <a:lvl3pPr marL="914400">
                        <a:spcAft>
                          <a:spcPts val="850"/>
                        </a:spcAft>
                        <a:defRPr sz="2000">
                          <a:latin typeface="DejaVu Sans" charset="0"/>
                          <a:ea typeface="Yahei Mono" charset="0"/>
                        </a:defRPr>
                      </a:lvl3pPr>
                      <a:lvl4pPr marL="1371600">
                        <a:spcAft>
                          <a:spcPts val="575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4pPr>
                      <a:lvl5pPr marL="1828800">
                        <a:spcAft>
                          <a:spcPts val="288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5pPr>
                      <a:lvl6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6pPr>
                      <a:lvl7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7pPr>
                      <a:lvl8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8pPr>
                      <a:lvl9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40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latin typeface="DejaVu Sans" charset="0"/>
                          <a:ea typeface="Yahei Mono" charset="0"/>
                        </a:defRPr>
                      </a:lvl1pPr>
                      <a:lvl2pPr marL="457200">
                        <a:spcAft>
                          <a:spcPts val="1138"/>
                        </a:spcAft>
                        <a:defRPr sz="2400">
                          <a:latin typeface="DejaVu Sans" charset="0"/>
                          <a:ea typeface="Yahei Mono" charset="0"/>
                        </a:defRPr>
                      </a:lvl2pPr>
                      <a:lvl3pPr marL="914400">
                        <a:spcAft>
                          <a:spcPts val="850"/>
                        </a:spcAft>
                        <a:defRPr sz="2000">
                          <a:latin typeface="DejaVu Sans" charset="0"/>
                          <a:ea typeface="Yahei Mono" charset="0"/>
                        </a:defRPr>
                      </a:lvl3pPr>
                      <a:lvl4pPr marL="1371600">
                        <a:spcAft>
                          <a:spcPts val="575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4pPr>
                      <a:lvl5pPr marL="1828800">
                        <a:spcAft>
                          <a:spcPts val="288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5pPr>
                      <a:lvl6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6pPr>
                      <a:lvl7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7pPr>
                      <a:lvl8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8pPr>
                      <a:lvl9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alibri" charset="0"/>
                          <a:ea typeface="宋体" charset="-122"/>
                        </a:rPr>
                        <a:t>0x00FD(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alibri" charset="0"/>
                          <a:ea typeface="宋体" charset="-122"/>
                        </a:rPr>
                        <a:t>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41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latin typeface="DejaVu Sans" charset="0"/>
                          <a:ea typeface="Yahei Mono" charset="0"/>
                        </a:defRPr>
                      </a:lvl1pPr>
                      <a:lvl2pPr marL="457200">
                        <a:spcAft>
                          <a:spcPts val="1138"/>
                        </a:spcAft>
                        <a:defRPr sz="2400">
                          <a:latin typeface="DejaVu Sans" charset="0"/>
                          <a:ea typeface="Yahei Mono" charset="0"/>
                        </a:defRPr>
                      </a:lvl2pPr>
                      <a:lvl3pPr marL="914400">
                        <a:spcAft>
                          <a:spcPts val="850"/>
                        </a:spcAft>
                        <a:defRPr sz="2000">
                          <a:latin typeface="DejaVu Sans" charset="0"/>
                          <a:ea typeface="Yahei Mono" charset="0"/>
                        </a:defRPr>
                      </a:lvl3pPr>
                      <a:lvl4pPr marL="1371600">
                        <a:spcAft>
                          <a:spcPts val="575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4pPr>
                      <a:lvl5pPr marL="1828800">
                        <a:spcAft>
                          <a:spcPts val="288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5pPr>
                      <a:lvl6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6pPr>
                      <a:lvl7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7pPr>
                      <a:lvl8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8pPr>
                      <a:lvl9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1552060" y="1950328"/>
            <a:ext cx="3690937" cy="74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sz="2400" dirty="0">
                <a:solidFill>
                  <a:srgbClr val="003366"/>
                </a:solidFill>
              </a:rPr>
              <a:t>$a = new man();</a:t>
            </a:r>
          </a:p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zh-CN" altLang="en-US" sz="2000" dirty="0">
              <a:solidFill>
                <a:srgbClr val="000066"/>
              </a:solidFill>
            </a:endParaRP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1616678" y="4146490"/>
            <a:ext cx="14700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</a:pPr>
            <a:r>
              <a:rPr lang="zh-CN" altLang="en-US" sz="2400">
                <a:solidFill>
                  <a:srgbClr val="003366"/>
                </a:solidFill>
              </a:rPr>
              <a:t>$b = $a;</a:t>
            </a: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>
            <a:off x="7482491" y="3159328"/>
            <a:ext cx="1304925" cy="315913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10" name="Oval 23"/>
          <p:cNvSpPr>
            <a:spLocks noChangeArrowheads="1"/>
          </p:cNvSpPr>
          <p:nvPr/>
        </p:nvSpPr>
        <p:spPr bwMode="auto">
          <a:xfrm>
            <a:off x="1455509" y="4734162"/>
            <a:ext cx="1800225" cy="1169988"/>
          </a:xfrm>
          <a:prstGeom prst="ellipse">
            <a:avLst/>
          </a:prstGeom>
          <a:solidFill>
            <a:srgbClr val="00B8FF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sz="2400">
                <a:solidFill>
                  <a:srgbClr val="003366"/>
                </a:solidFill>
              </a:rPr>
              <a:t>$a,$b</a:t>
            </a:r>
          </a:p>
        </p:txBody>
      </p:sp>
      <p:sp>
        <p:nvSpPr>
          <p:cNvPr id="11" name="Line 24"/>
          <p:cNvSpPr>
            <a:spLocks noChangeShapeType="1"/>
          </p:cNvSpPr>
          <p:nvPr/>
        </p:nvSpPr>
        <p:spPr bwMode="auto">
          <a:xfrm flipV="1">
            <a:off x="2710466" y="5272061"/>
            <a:ext cx="3286125" cy="138340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graphicFrame>
        <p:nvGraphicFramePr>
          <p:cNvPr id="12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456948"/>
              </p:ext>
            </p:extLst>
          </p:nvPr>
        </p:nvGraphicFramePr>
        <p:xfrm>
          <a:off x="6041835" y="4714005"/>
          <a:ext cx="1439862" cy="1104899"/>
        </p:xfrm>
        <a:graphic>
          <a:graphicData uri="http://schemas.openxmlformats.org/drawingml/2006/table">
            <a:tbl>
              <a:tblPr/>
              <a:tblGrid>
                <a:gridCol w="1439862"/>
              </a:tblGrid>
              <a:tr h="36034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latin typeface="DejaVu Sans" charset="0"/>
                          <a:ea typeface="Yahei Mono" charset="0"/>
                        </a:defRPr>
                      </a:lvl1pPr>
                      <a:lvl2pPr marL="457200">
                        <a:spcAft>
                          <a:spcPts val="1138"/>
                        </a:spcAft>
                        <a:defRPr sz="2400">
                          <a:latin typeface="DejaVu Sans" charset="0"/>
                          <a:ea typeface="Yahei Mono" charset="0"/>
                        </a:defRPr>
                      </a:lvl2pPr>
                      <a:lvl3pPr marL="914400">
                        <a:spcAft>
                          <a:spcPts val="850"/>
                        </a:spcAft>
                        <a:defRPr sz="2000">
                          <a:latin typeface="DejaVu Sans" charset="0"/>
                          <a:ea typeface="Yahei Mono" charset="0"/>
                        </a:defRPr>
                      </a:lvl3pPr>
                      <a:lvl4pPr marL="1371600">
                        <a:spcAft>
                          <a:spcPts val="575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4pPr>
                      <a:lvl5pPr marL="1828800">
                        <a:spcAft>
                          <a:spcPts val="288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5pPr>
                      <a:lvl6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6pPr>
                      <a:lvl7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7pPr>
                      <a:lvl8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8pPr>
                      <a:lvl9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219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latin typeface="DejaVu Sans" charset="0"/>
                          <a:ea typeface="Yahei Mono" charset="0"/>
                        </a:defRPr>
                      </a:lvl1pPr>
                      <a:lvl2pPr marL="457200">
                        <a:spcAft>
                          <a:spcPts val="1138"/>
                        </a:spcAft>
                        <a:defRPr sz="2400">
                          <a:latin typeface="DejaVu Sans" charset="0"/>
                          <a:ea typeface="Yahei Mono" charset="0"/>
                        </a:defRPr>
                      </a:lvl2pPr>
                      <a:lvl3pPr marL="914400">
                        <a:spcAft>
                          <a:spcPts val="850"/>
                        </a:spcAft>
                        <a:defRPr sz="2000">
                          <a:latin typeface="DejaVu Sans" charset="0"/>
                          <a:ea typeface="Yahei Mono" charset="0"/>
                        </a:defRPr>
                      </a:lvl3pPr>
                      <a:lvl4pPr marL="1371600">
                        <a:spcAft>
                          <a:spcPts val="575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4pPr>
                      <a:lvl5pPr marL="1828800">
                        <a:spcAft>
                          <a:spcPts val="288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5pPr>
                      <a:lvl6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6pPr>
                      <a:lvl7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7pPr>
                      <a:lvl8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8pPr>
                      <a:lvl9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alibri" charset="0"/>
                          <a:ea typeface="宋体" charset="-122"/>
                        </a:rPr>
                        <a:t>0x00FD(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宋体" charset="-122"/>
                        </a:rPr>
                        <a:t>2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alibri" charset="0"/>
                          <a:ea typeface="宋体" charset="-122"/>
                        </a:rPr>
                        <a:t>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4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latin typeface="DejaVu Sans" charset="0"/>
                          <a:ea typeface="Yahei Mono" charset="0"/>
                        </a:defRPr>
                      </a:lvl1pPr>
                      <a:lvl2pPr marL="457200">
                        <a:spcAft>
                          <a:spcPts val="1138"/>
                        </a:spcAft>
                        <a:defRPr sz="2400">
                          <a:latin typeface="DejaVu Sans" charset="0"/>
                          <a:ea typeface="Yahei Mono" charset="0"/>
                        </a:defRPr>
                      </a:lvl2pPr>
                      <a:lvl3pPr marL="914400">
                        <a:spcAft>
                          <a:spcPts val="850"/>
                        </a:spcAft>
                        <a:defRPr sz="2000">
                          <a:latin typeface="DejaVu Sans" charset="0"/>
                          <a:ea typeface="Yahei Mono" charset="0"/>
                        </a:defRPr>
                      </a:lvl3pPr>
                      <a:lvl4pPr marL="1371600">
                        <a:spcAft>
                          <a:spcPts val="575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4pPr>
                      <a:lvl5pPr marL="1828800">
                        <a:spcAft>
                          <a:spcPts val="288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5pPr>
                      <a:lvl6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6pPr>
                      <a:lvl7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7pPr>
                      <a:lvl8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8pPr>
                      <a:lvl9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Line 39"/>
          <p:cNvSpPr>
            <a:spLocks noChangeShapeType="1"/>
          </p:cNvSpPr>
          <p:nvPr/>
        </p:nvSpPr>
        <p:spPr bwMode="auto">
          <a:xfrm flipV="1">
            <a:off x="7522217" y="4503905"/>
            <a:ext cx="1427230" cy="837325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14" name="AutoShape 21"/>
          <p:cNvSpPr>
            <a:spLocks noChangeArrowheads="1"/>
          </p:cNvSpPr>
          <p:nvPr/>
        </p:nvSpPr>
        <p:spPr bwMode="auto">
          <a:xfrm>
            <a:off x="8758884" y="3006387"/>
            <a:ext cx="1979612" cy="1800225"/>
          </a:xfrm>
          <a:prstGeom prst="smileyFace">
            <a:avLst>
              <a:gd name="adj" fmla="val 4653"/>
            </a:avLst>
          </a:prstGeom>
          <a:solidFill>
            <a:srgbClr val="00B8FF"/>
          </a:solidFill>
          <a:ln w="9525" cap="rnd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8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3-7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-2</a:t>
            </a:r>
            <a:r>
              <a:rPr 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引用计数传值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8427054" y="2465185"/>
            <a:ext cx="1978025" cy="1800225"/>
          </a:xfrm>
          <a:prstGeom prst="smileyFace">
            <a:avLst>
              <a:gd name="adj" fmla="val 4653"/>
            </a:avLst>
          </a:prstGeom>
          <a:solidFill>
            <a:srgbClr val="00B8FF"/>
          </a:solidFill>
          <a:ln w="9525" cap="rnd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1451578" y="4663433"/>
            <a:ext cx="1800225" cy="1169987"/>
          </a:xfrm>
          <a:prstGeom prst="ellipse">
            <a:avLst/>
          </a:prstGeom>
          <a:solidFill>
            <a:srgbClr val="00B8FF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sz="2400">
                <a:solidFill>
                  <a:srgbClr val="003366"/>
                </a:solidFill>
              </a:rPr>
              <a:t>$a</a:t>
            </a:r>
          </a:p>
          <a:p>
            <a:pPr algn="ctr"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sz="2400">
                <a:solidFill>
                  <a:srgbClr val="003366"/>
                </a:solidFill>
              </a:rPr>
              <a:t>$b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3159177" y="2743478"/>
            <a:ext cx="2565953" cy="164138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graphicFrame>
        <p:nvGraphicFramePr>
          <p:cNvPr id="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235528"/>
              </p:ext>
            </p:extLst>
          </p:nvPr>
        </p:nvGraphicFramePr>
        <p:xfrm>
          <a:off x="5771167" y="2195310"/>
          <a:ext cx="1439862" cy="1104899"/>
        </p:xfrm>
        <a:graphic>
          <a:graphicData uri="http://schemas.openxmlformats.org/drawingml/2006/table">
            <a:tbl>
              <a:tblPr/>
              <a:tblGrid>
                <a:gridCol w="1439862"/>
              </a:tblGrid>
              <a:tr h="36034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latin typeface="DejaVu Sans" charset="0"/>
                          <a:ea typeface="Yahei Mono" charset="0"/>
                        </a:defRPr>
                      </a:lvl1pPr>
                      <a:lvl2pPr marL="457200">
                        <a:spcAft>
                          <a:spcPts val="1138"/>
                        </a:spcAft>
                        <a:defRPr sz="2400">
                          <a:latin typeface="DejaVu Sans" charset="0"/>
                          <a:ea typeface="Yahei Mono" charset="0"/>
                        </a:defRPr>
                      </a:lvl2pPr>
                      <a:lvl3pPr marL="914400">
                        <a:spcAft>
                          <a:spcPts val="850"/>
                        </a:spcAft>
                        <a:defRPr sz="2000">
                          <a:latin typeface="DejaVu Sans" charset="0"/>
                          <a:ea typeface="Yahei Mono" charset="0"/>
                        </a:defRPr>
                      </a:lvl3pPr>
                      <a:lvl4pPr marL="1371600">
                        <a:spcAft>
                          <a:spcPts val="575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4pPr>
                      <a:lvl5pPr marL="1828800">
                        <a:spcAft>
                          <a:spcPts val="288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5pPr>
                      <a:lvl6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6pPr>
                      <a:lvl7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7pPr>
                      <a:lvl8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8pPr>
                      <a:lvl9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219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latin typeface="DejaVu Sans" charset="0"/>
                          <a:ea typeface="Yahei Mono" charset="0"/>
                        </a:defRPr>
                      </a:lvl1pPr>
                      <a:lvl2pPr marL="457200">
                        <a:spcAft>
                          <a:spcPts val="1138"/>
                        </a:spcAft>
                        <a:defRPr sz="2400">
                          <a:latin typeface="DejaVu Sans" charset="0"/>
                          <a:ea typeface="Yahei Mono" charset="0"/>
                        </a:defRPr>
                      </a:lvl2pPr>
                      <a:lvl3pPr marL="914400">
                        <a:spcAft>
                          <a:spcPts val="850"/>
                        </a:spcAft>
                        <a:defRPr sz="2000">
                          <a:latin typeface="DejaVu Sans" charset="0"/>
                          <a:ea typeface="Yahei Mono" charset="0"/>
                        </a:defRPr>
                      </a:lvl3pPr>
                      <a:lvl4pPr marL="1371600">
                        <a:spcAft>
                          <a:spcPts val="575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4pPr>
                      <a:lvl5pPr marL="1828800">
                        <a:spcAft>
                          <a:spcPts val="288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5pPr>
                      <a:lvl6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6pPr>
                      <a:lvl7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7pPr>
                      <a:lvl8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8pPr>
                      <a:lvl9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alibri" charset="0"/>
                          <a:ea typeface="宋体" charset="-122"/>
                        </a:rPr>
                        <a:t>0x00FD(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宋体" charset="-122"/>
                        </a:rPr>
                        <a:t>2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alibri" charset="0"/>
                          <a:ea typeface="宋体" charset="-122"/>
                        </a:rPr>
                        <a:t>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4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latin typeface="DejaVu Sans" charset="0"/>
                          <a:ea typeface="Yahei Mono" charset="0"/>
                        </a:defRPr>
                      </a:lvl1pPr>
                      <a:lvl2pPr marL="457200">
                        <a:spcAft>
                          <a:spcPts val="1138"/>
                        </a:spcAft>
                        <a:defRPr sz="2400">
                          <a:latin typeface="DejaVu Sans" charset="0"/>
                          <a:ea typeface="Yahei Mono" charset="0"/>
                        </a:defRPr>
                      </a:lvl2pPr>
                      <a:lvl3pPr marL="914400">
                        <a:spcAft>
                          <a:spcPts val="850"/>
                        </a:spcAft>
                        <a:defRPr sz="2000">
                          <a:latin typeface="DejaVu Sans" charset="0"/>
                          <a:ea typeface="Yahei Mono" charset="0"/>
                        </a:defRPr>
                      </a:lvl3pPr>
                      <a:lvl4pPr marL="1371600">
                        <a:spcAft>
                          <a:spcPts val="575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4pPr>
                      <a:lvl5pPr marL="1828800">
                        <a:spcAft>
                          <a:spcPts val="288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5pPr>
                      <a:lvl6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6pPr>
                      <a:lvl7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7pPr>
                      <a:lvl8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8pPr>
                      <a:lvl9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Line 19"/>
          <p:cNvSpPr>
            <a:spLocks noChangeShapeType="1"/>
          </p:cNvSpPr>
          <p:nvPr/>
        </p:nvSpPr>
        <p:spPr bwMode="auto">
          <a:xfrm>
            <a:off x="7301517" y="2825547"/>
            <a:ext cx="1079500" cy="495300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1715897" y="4101459"/>
            <a:ext cx="127158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</a:pPr>
            <a:r>
              <a:rPr lang="zh-CN" altLang="en-US">
                <a:solidFill>
                  <a:srgbClr val="003366"/>
                </a:solidFill>
              </a:rPr>
              <a:t>$b = 999</a:t>
            </a:r>
            <a:endParaRPr lang="en-US" altLang="en-US" dirty="0"/>
          </a:p>
        </p:txBody>
      </p:sp>
      <p:graphicFrame>
        <p:nvGraphicFramePr>
          <p:cNvPr id="10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327763"/>
              </p:ext>
            </p:extLst>
          </p:nvPr>
        </p:nvGraphicFramePr>
        <p:xfrm>
          <a:off x="5726717" y="4535285"/>
          <a:ext cx="1439862" cy="1104901"/>
        </p:xfrm>
        <a:graphic>
          <a:graphicData uri="http://schemas.openxmlformats.org/drawingml/2006/table">
            <a:tbl>
              <a:tblPr/>
              <a:tblGrid>
                <a:gridCol w="1439862"/>
              </a:tblGrid>
              <a:tr h="36032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latin typeface="DejaVu Sans" charset="0"/>
                          <a:ea typeface="Yahei Mono" charset="0"/>
                        </a:defRPr>
                      </a:lvl1pPr>
                      <a:lvl2pPr marL="457200">
                        <a:spcAft>
                          <a:spcPts val="1138"/>
                        </a:spcAft>
                        <a:defRPr sz="2400">
                          <a:latin typeface="DejaVu Sans" charset="0"/>
                          <a:ea typeface="Yahei Mono" charset="0"/>
                        </a:defRPr>
                      </a:lvl2pPr>
                      <a:lvl3pPr marL="914400">
                        <a:spcAft>
                          <a:spcPts val="850"/>
                        </a:spcAft>
                        <a:defRPr sz="2000">
                          <a:latin typeface="DejaVu Sans" charset="0"/>
                          <a:ea typeface="Yahei Mono" charset="0"/>
                        </a:defRPr>
                      </a:lvl3pPr>
                      <a:lvl4pPr marL="1371600">
                        <a:spcAft>
                          <a:spcPts val="575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4pPr>
                      <a:lvl5pPr marL="1828800">
                        <a:spcAft>
                          <a:spcPts val="288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5pPr>
                      <a:lvl6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6pPr>
                      <a:lvl7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7pPr>
                      <a:lvl8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8pPr>
                      <a:lvl9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97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latin typeface="DejaVu Sans" charset="0"/>
                          <a:ea typeface="Yahei Mono" charset="0"/>
                        </a:defRPr>
                      </a:lvl1pPr>
                      <a:lvl2pPr marL="457200">
                        <a:spcAft>
                          <a:spcPts val="1138"/>
                        </a:spcAft>
                        <a:defRPr sz="2400">
                          <a:latin typeface="DejaVu Sans" charset="0"/>
                          <a:ea typeface="Yahei Mono" charset="0"/>
                        </a:defRPr>
                      </a:lvl2pPr>
                      <a:lvl3pPr marL="914400">
                        <a:spcAft>
                          <a:spcPts val="850"/>
                        </a:spcAft>
                        <a:defRPr sz="2000">
                          <a:latin typeface="DejaVu Sans" charset="0"/>
                          <a:ea typeface="Yahei Mono" charset="0"/>
                        </a:defRPr>
                      </a:lvl3pPr>
                      <a:lvl4pPr marL="1371600">
                        <a:spcAft>
                          <a:spcPts val="575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4pPr>
                      <a:lvl5pPr marL="1828800">
                        <a:spcAft>
                          <a:spcPts val="288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5pPr>
                      <a:lvl6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6pPr>
                      <a:lvl7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7pPr>
                      <a:lvl8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8pPr>
                      <a:lvl9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alibri" charset="0"/>
                          <a:ea typeface="宋体" charset="-122"/>
                        </a:rPr>
                        <a:t>0x00FD(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Calibri" charset="0"/>
                          <a:ea typeface="宋体" charset="-122"/>
                        </a:rPr>
                        <a:t>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84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latin typeface="DejaVu Sans" charset="0"/>
                          <a:ea typeface="Yahei Mono" charset="0"/>
                        </a:defRPr>
                      </a:lvl1pPr>
                      <a:lvl2pPr marL="457200">
                        <a:spcAft>
                          <a:spcPts val="1138"/>
                        </a:spcAft>
                        <a:defRPr sz="2400">
                          <a:latin typeface="DejaVu Sans" charset="0"/>
                          <a:ea typeface="Yahei Mono" charset="0"/>
                        </a:defRPr>
                      </a:lvl2pPr>
                      <a:lvl3pPr marL="914400">
                        <a:spcAft>
                          <a:spcPts val="850"/>
                        </a:spcAft>
                        <a:defRPr sz="2000">
                          <a:latin typeface="DejaVu Sans" charset="0"/>
                          <a:ea typeface="Yahei Mono" charset="0"/>
                        </a:defRPr>
                      </a:lvl3pPr>
                      <a:lvl4pPr marL="1371600">
                        <a:spcAft>
                          <a:spcPts val="575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4pPr>
                      <a:lvl5pPr marL="1828800">
                        <a:spcAft>
                          <a:spcPts val="288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5pPr>
                      <a:lvl6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6pPr>
                      <a:lvl7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7pPr>
                      <a:lvl8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8pPr>
                      <a:lvl9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effectLst/>
                          <a:latin typeface="Calibri" charset="0"/>
                          <a:ea typeface="宋体" charset="-122"/>
                        </a:rPr>
                        <a:t>999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Oval 35"/>
          <p:cNvSpPr>
            <a:spLocks noChangeArrowheads="1"/>
          </p:cNvSpPr>
          <p:nvPr/>
        </p:nvSpPr>
        <p:spPr bwMode="auto">
          <a:xfrm>
            <a:off x="1532542" y="2322310"/>
            <a:ext cx="1800225" cy="1169987"/>
          </a:xfrm>
          <a:prstGeom prst="ellipse">
            <a:avLst/>
          </a:prstGeom>
          <a:solidFill>
            <a:srgbClr val="00B8FF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sz="2400" dirty="0">
                <a:solidFill>
                  <a:srgbClr val="003366"/>
                </a:solidFill>
              </a:rPr>
              <a:t>$a,$b</a:t>
            </a:r>
          </a:p>
        </p:txBody>
      </p:sp>
      <p:sp>
        <p:nvSpPr>
          <p:cNvPr id="12" name="Line 36"/>
          <p:cNvSpPr>
            <a:spLocks noChangeShapeType="1"/>
          </p:cNvSpPr>
          <p:nvPr/>
        </p:nvSpPr>
        <p:spPr bwMode="auto">
          <a:xfrm flipV="1">
            <a:off x="7211029" y="3725660"/>
            <a:ext cx="1260475" cy="1303337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13" name="Line 37"/>
          <p:cNvSpPr>
            <a:spLocks noChangeShapeType="1"/>
          </p:cNvSpPr>
          <p:nvPr/>
        </p:nvSpPr>
        <p:spPr bwMode="auto">
          <a:xfrm flipV="1">
            <a:off x="2577117" y="5028996"/>
            <a:ext cx="3105150" cy="87887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14" name="Line 38"/>
          <p:cNvSpPr>
            <a:spLocks noChangeShapeType="1"/>
          </p:cNvSpPr>
          <p:nvPr/>
        </p:nvSpPr>
        <p:spPr bwMode="auto">
          <a:xfrm flipV="1">
            <a:off x="2554891" y="5416591"/>
            <a:ext cx="3171825" cy="58559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5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3-8 8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种变量类型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整型（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100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，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3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，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456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浮点型（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45.2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字符串（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'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hello world</a:t>
            </a:r>
            <a:r>
              <a:rPr 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'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布尔型（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true/false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NULL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型（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null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数组（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array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对象（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object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资源（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resource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</a:t>
            </a:r>
            <a:endParaRPr 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7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3-9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变量戏法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变量的名字也可变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a = 'hello</a:t>
            </a: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';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hello = 'world</a:t>
            </a: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';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world = 'china</a:t>
            </a: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';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echo </a:t>
            </a:r>
            <a:r>
              <a:rPr 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$$$a;</a:t>
            </a:r>
          </a:p>
        </p:txBody>
      </p:sp>
    </p:spTree>
    <p:extLst>
      <p:ext uri="{BB962C8B-B14F-4D97-AF65-F5344CB8AC3E}">
        <p14:creationId xmlns:p14="http://schemas.microsoft.com/office/powerpoint/2010/main" val="111023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4-1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常量的应用场合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9592" y="2015732"/>
            <a:ext cx="2472417" cy="3450613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mr-I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r</a:t>
            </a:r>
            <a:r>
              <a:rPr 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 = 9</a:t>
            </a: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mr-I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</a:t>
            </a:r>
            <a:r>
              <a:rPr 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 = 3.14*$</a:t>
            </a:r>
            <a:r>
              <a:rPr lang="mr-I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r</a:t>
            </a:r>
            <a:r>
              <a:rPr 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*$</a:t>
            </a:r>
            <a:r>
              <a:rPr lang="mr-I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r</a:t>
            </a: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mr-I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l</a:t>
            </a:r>
            <a:r>
              <a:rPr 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 =  </a:t>
            </a: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2*3.14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*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$r</a:t>
            </a: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1451579" y="2015732"/>
            <a:ext cx="2700338" cy="2700338"/>
          </a:xfrm>
          <a:prstGeom prst="ellipse">
            <a:avLst/>
          </a:prstGeom>
          <a:solidFill>
            <a:srgbClr val="99CCFF"/>
          </a:solidFill>
          <a:ln w="9525" cap="flat" cmpd="sng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2712054" y="3320657"/>
            <a:ext cx="1438275" cy="1588"/>
          </a:xfrm>
          <a:prstGeom prst="line">
            <a:avLst/>
          </a:prstGeom>
          <a:noFill/>
          <a:ln w="9525" cap="flat" cmpd="sng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161317" y="3095232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9pPr>
          </a:lstStyle>
          <a:p>
            <a:pPr eaLnBrk="1" hangingPunct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en-US" altLang="en-US" smtClean="0"/>
              <a:t>r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519684" y="2015732"/>
            <a:ext cx="2835275" cy="1800225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00B8FF"/>
          </a:solidFill>
          <a:ln w="9525" cap="rnd" cmpd="sng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dirty="0">
                <a:solidFill>
                  <a:srgbClr val="003366"/>
                </a:solidFill>
                <a:sym typeface="宋体" charset="-122"/>
              </a:rPr>
              <a:t>π值如何表示?</a:t>
            </a:r>
          </a:p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dirty="0">
                <a:solidFill>
                  <a:srgbClr val="003366"/>
                </a:solidFill>
                <a:sym typeface="宋体" charset="-122"/>
              </a:rPr>
              <a:t>如何做到π值变化时,</a:t>
            </a:r>
          </a:p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dirty="0">
                <a:solidFill>
                  <a:srgbClr val="003366"/>
                </a:solidFill>
                <a:sym typeface="宋体" charset="-122"/>
              </a:rPr>
              <a:t>所有的公式都得到修改?</a:t>
            </a:r>
          </a:p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dirty="0">
                <a:solidFill>
                  <a:srgbClr val="003366"/>
                </a:solidFill>
                <a:sym typeface="宋体" charset="-122"/>
              </a:rPr>
              <a:t>用变量行不行?</a:t>
            </a:r>
          </a:p>
        </p:txBody>
      </p:sp>
    </p:spTree>
    <p:extLst>
      <p:ext uri="{BB962C8B-B14F-4D97-AF65-F5344CB8AC3E}">
        <p14:creationId xmlns:p14="http://schemas.microsoft.com/office/powerpoint/2010/main" val="41176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4-2 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应用常量的原因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一处定义，</a:t>
            </a:r>
            <a:r>
              <a:rPr lang="zh-CN" altLang="en-US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随处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调用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一旦定义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，</a:t>
            </a:r>
            <a:r>
              <a:rPr lang="zh-CN" altLang="en-US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不能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改变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一处修改，所有修改</a:t>
            </a:r>
            <a:endParaRPr 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63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4-3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常量的命名规则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0070C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命名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：与变量相同的命名规则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70C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方法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：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define()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函数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70C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格式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：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define(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'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常量名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'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'</a:t>
            </a:r>
            <a:r>
              <a:rPr lang="zh-CN" alt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具体值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'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70C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例子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：</a:t>
            </a:r>
            <a:r>
              <a:rPr lang="mr-IN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define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('PI', '3.14')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63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4-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常量与变量的比较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00B05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相同：</a:t>
            </a:r>
            <a:endParaRPr lang="en-US" altLang="zh-CN" dirty="0" smtClean="0">
              <a:solidFill>
                <a:srgbClr val="00B050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命名规则相同（但一般为大写）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不同：</a:t>
            </a:r>
            <a:endParaRPr lang="en-US" altLang="zh-CN" dirty="0" smtClean="0">
              <a:solidFill>
                <a:srgbClr val="FF0000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引用常量时不用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，直接用名称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Tx/>
              <a:buSzTx/>
              <a:buFont typeface="+mj-lt"/>
              <a:buAutoNum type="arabicPeriod"/>
            </a:pP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常量只能用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define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定义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不能用赋值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语句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Tx/>
              <a:buSzTx/>
              <a:buFont typeface="+mj-lt"/>
              <a:buAutoNum type="arabicPeriod"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常量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一旦定义就不能重新定义或取消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定义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Tx/>
              <a:buSzTx/>
              <a:buFont typeface="+mj-lt"/>
              <a:buAutoNum type="arabicPeriod"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常量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的值只能是标量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  <a:endParaRPr 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07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4-5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常量的实际应用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define('PI',3.14</a:t>
            </a: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define</a:t>
            </a:r>
            <a:r>
              <a:rPr 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('ROOT','D:/www/');</a:t>
            </a:r>
          </a:p>
        </p:txBody>
      </p:sp>
    </p:spTree>
    <p:extLst>
      <p:ext uri="{BB962C8B-B14F-4D97-AF65-F5344CB8AC3E}">
        <p14:creationId xmlns:p14="http://schemas.microsoft.com/office/powerpoint/2010/main" val="116317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5-1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运算符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赋值运算符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算术运算符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递增运算符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逻辑运算符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比较运算符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字符串运算符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255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51580" y="1313235"/>
            <a:ext cx="9603275" cy="540520"/>
          </a:xfrm>
        </p:spPr>
        <p:txBody>
          <a:bodyPr/>
          <a:lstStyle/>
          <a:p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第一个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PHP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程序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&lt;?</a:t>
            </a:r>
            <a:r>
              <a:rPr lang="en-US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php</a:t>
            </a:r>
            <a:endParaRPr lang="en-US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echo "hello world</a:t>
            </a: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?&gt;</a:t>
            </a:r>
            <a:endParaRPr 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948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5-2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赋值运算符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$a = 5;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$b = $a;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将右边表达式的值赋给左边的运算</a:t>
            </a:r>
            <a:endParaRPr 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557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5-3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算数运算符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3350" y="2015732"/>
            <a:ext cx="3830540" cy="3450613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注意</a:t>
            </a:r>
            <a:r>
              <a:rPr lang="en-US" altLang="zh-CN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: 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除号（“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/”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）总是返回浮点数，即使两个运算数是整数（或由字符串转换成的整数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）</a:t>
            </a:r>
            <a:endParaRPr 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451580" y="2015732"/>
            <a:ext cx="5425876" cy="3209925"/>
            <a:chOff x="0" y="0"/>
            <a:chExt cx="4103" cy="2021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1367" cy="275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67968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5pPr>
              <a:lvl6pPr marL="25146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6pPr>
              <a:lvl7pPr marL="29718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7pPr>
              <a:lvl8pPr marL="34290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8pPr>
              <a:lvl9pPr marL="38862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9pPr>
            </a:lstStyle>
            <a:p>
              <a:pPr eaLnBrk="1" hangingPunct="1">
                <a:lnSpc>
                  <a:spcPct val="93000"/>
                </a:lnSpc>
                <a:buSzPct val="100000"/>
                <a:buFont typeface="Times New Roman" charset="0"/>
                <a:buNone/>
                <a:defRPr/>
              </a:pPr>
              <a:r>
                <a:rPr lang="en-US" altLang="en-US" smtClean="0">
                  <a:solidFill>
                    <a:srgbClr val="003366"/>
                  </a:solidFill>
                </a:rPr>
                <a:t>示例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367" y="0"/>
              <a:ext cx="1368" cy="275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67968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5pPr>
              <a:lvl6pPr marL="25146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6pPr>
              <a:lvl7pPr marL="29718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7pPr>
              <a:lvl8pPr marL="34290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8pPr>
              <a:lvl9pPr marL="38862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9pPr>
            </a:lstStyle>
            <a:p>
              <a:pPr eaLnBrk="1" hangingPunct="1">
                <a:lnSpc>
                  <a:spcPct val="93000"/>
                </a:lnSpc>
                <a:buSzPct val="100000"/>
                <a:buFont typeface="Times New Roman" charset="0"/>
                <a:buNone/>
                <a:defRPr/>
              </a:pPr>
              <a:r>
                <a:rPr lang="en-US" altLang="en-US" smtClean="0">
                  <a:solidFill>
                    <a:srgbClr val="003366"/>
                  </a:solidFill>
                </a:rPr>
                <a:t>名称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734" y="0"/>
              <a:ext cx="1369" cy="275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67968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5pPr>
              <a:lvl6pPr marL="25146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6pPr>
              <a:lvl7pPr marL="29718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7pPr>
              <a:lvl8pPr marL="34290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8pPr>
              <a:lvl9pPr marL="38862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9pPr>
            </a:lstStyle>
            <a:p>
              <a:pPr eaLnBrk="1" hangingPunct="1">
                <a:lnSpc>
                  <a:spcPct val="93000"/>
                </a:lnSpc>
                <a:buSzPct val="100000"/>
                <a:buFont typeface="Times New Roman" charset="0"/>
                <a:buNone/>
                <a:defRPr/>
              </a:pPr>
              <a:r>
                <a:rPr lang="en-US" altLang="en-US" smtClean="0">
                  <a:solidFill>
                    <a:srgbClr val="003366"/>
                  </a:solidFill>
                </a:rPr>
                <a:t>结果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0" y="275"/>
              <a:ext cx="1367" cy="275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67968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5pPr>
              <a:lvl6pPr marL="25146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6pPr>
              <a:lvl7pPr marL="29718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7pPr>
              <a:lvl8pPr marL="34290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8pPr>
              <a:lvl9pPr marL="38862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9pPr>
            </a:lstStyle>
            <a:p>
              <a:pPr eaLnBrk="1" hangingPunct="1">
                <a:lnSpc>
                  <a:spcPct val="93000"/>
                </a:lnSpc>
                <a:buSzPct val="100000"/>
                <a:buFont typeface="Times New Roman" charset="0"/>
                <a:buNone/>
                <a:defRPr/>
              </a:pPr>
              <a:r>
                <a:rPr lang="en-US" altLang="en-US" smtClean="0">
                  <a:solidFill>
                    <a:srgbClr val="003366"/>
                  </a:solidFill>
                </a:rPr>
                <a:t>-$a;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367" y="275"/>
              <a:ext cx="1368" cy="275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67968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5pPr>
              <a:lvl6pPr marL="25146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6pPr>
              <a:lvl7pPr marL="29718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7pPr>
              <a:lvl8pPr marL="34290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8pPr>
              <a:lvl9pPr marL="38862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9pPr>
            </a:lstStyle>
            <a:p>
              <a:pPr eaLnBrk="1" hangingPunct="1">
                <a:lnSpc>
                  <a:spcPct val="93000"/>
                </a:lnSpc>
                <a:buSzPct val="100000"/>
                <a:buFont typeface="Times New Roman" charset="0"/>
                <a:buNone/>
                <a:defRPr/>
              </a:pPr>
              <a:r>
                <a:rPr lang="en-US" altLang="en-US" smtClean="0">
                  <a:solidFill>
                    <a:srgbClr val="003366"/>
                  </a:solidFill>
                </a:rPr>
                <a:t>取反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34" y="275"/>
              <a:ext cx="1369" cy="275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67968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5pPr>
              <a:lvl6pPr marL="25146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6pPr>
              <a:lvl7pPr marL="29718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7pPr>
              <a:lvl8pPr marL="34290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8pPr>
              <a:lvl9pPr marL="38862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9pPr>
            </a:lstStyle>
            <a:p>
              <a:pPr eaLnBrk="1" hangingPunct="1">
                <a:lnSpc>
                  <a:spcPct val="93000"/>
                </a:lnSpc>
                <a:buSzPct val="100000"/>
                <a:buFont typeface="Times New Roman" charset="0"/>
                <a:buNone/>
                <a:defRPr/>
              </a:pPr>
              <a:r>
                <a:rPr lang="en-US" altLang="en-US" smtClean="0">
                  <a:solidFill>
                    <a:srgbClr val="003366"/>
                  </a:solidFill>
                </a:rPr>
                <a:t>$a的负值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0" y="550"/>
              <a:ext cx="1367" cy="27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67968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5pPr>
              <a:lvl6pPr marL="25146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6pPr>
              <a:lvl7pPr marL="29718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7pPr>
              <a:lvl8pPr marL="34290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8pPr>
              <a:lvl9pPr marL="38862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9pPr>
            </a:lstStyle>
            <a:p>
              <a:pPr eaLnBrk="1" hangingPunct="1">
                <a:lnSpc>
                  <a:spcPct val="93000"/>
                </a:lnSpc>
                <a:buSzPct val="100000"/>
                <a:buFont typeface="Times New Roman" charset="0"/>
                <a:buNone/>
                <a:defRPr/>
              </a:pPr>
              <a:r>
                <a:rPr lang="en-US" altLang="en-US" smtClean="0">
                  <a:solidFill>
                    <a:srgbClr val="003366"/>
                  </a:solidFill>
                </a:rPr>
                <a:t>$a+$b;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367" y="550"/>
              <a:ext cx="1368" cy="27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67968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5pPr>
              <a:lvl6pPr marL="25146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6pPr>
              <a:lvl7pPr marL="29718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7pPr>
              <a:lvl8pPr marL="34290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8pPr>
              <a:lvl9pPr marL="38862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9pPr>
            </a:lstStyle>
            <a:p>
              <a:pPr eaLnBrk="1" hangingPunct="1">
                <a:lnSpc>
                  <a:spcPct val="93000"/>
                </a:lnSpc>
                <a:buSzPct val="100000"/>
                <a:buFont typeface="Times New Roman" charset="0"/>
                <a:buNone/>
                <a:defRPr/>
              </a:pPr>
              <a:r>
                <a:rPr lang="en-US" altLang="en-US" smtClean="0">
                  <a:solidFill>
                    <a:srgbClr val="003366"/>
                  </a:solidFill>
                </a:rPr>
                <a:t>加法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734" y="550"/>
              <a:ext cx="1369" cy="27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67968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5pPr>
              <a:lvl6pPr marL="25146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6pPr>
              <a:lvl7pPr marL="29718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7pPr>
              <a:lvl8pPr marL="34290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8pPr>
              <a:lvl9pPr marL="38862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9pPr>
            </a:lstStyle>
            <a:p>
              <a:pPr eaLnBrk="1" hangingPunct="1">
                <a:lnSpc>
                  <a:spcPct val="93000"/>
                </a:lnSpc>
                <a:buSzPct val="100000"/>
                <a:buFont typeface="Times New Roman" charset="0"/>
                <a:buNone/>
                <a:defRPr/>
              </a:pPr>
              <a:r>
                <a:rPr lang="en-US" altLang="en-US" smtClean="0">
                  <a:solidFill>
                    <a:srgbClr val="003366"/>
                  </a:solidFill>
                </a:rPr>
                <a:t>$a 和 $b的和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0" y="825"/>
              <a:ext cx="1367" cy="276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67968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5pPr>
              <a:lvl6pPr marL="25146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6pPr>
              <a:lvl7pPr marL="29718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7pPr>
              <a:lvl8pPr marL="34290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8pPr>
              <a:lvl9pPr marL="38862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9pPr>
            </a:lstStyle>
            <a:p>
              <a:pPr eaLnBrk="1" hangingPunct="1">
                <a:lnSpc>
                  <a:spcPct val="93000"/>
                </a:lnSpc>
                <a:buSzPct val="100000"/>
                <a:buFont typeface="Times New Roman" charset="0"/>
                <a:buNone/>
                <a:defRPr/>
              </a:pPr>
              <a:r>
                <a:rPr lang="en-US" altLang="en-US" smtClean="0">
                  <a:solidFill>
                    <a:srgbClr val="003366"/>
                  </a:solidFill>
                </a:rPr>
                <a:t>$a-$b;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367" y="825"/>
              <a:ext cx="1368" cy="276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67968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5pPr>
              <a:lvl6pPr marL="25146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6pPr>
              <a:lvl7pPr marL="29718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7pPr>
              <a:lvl8pPr marL="34290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8pPr>
              <a:lvl9pPr marL="38862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9pPr>
            </a:lstStyle>
            <a:p>
              <a:pPr eaLnBrk="1" hangingPunct="1">
                <a:lnSpc>
                  <a:spcPct val="93000"/>
                </a:lnSpc>
                <a:buSzPct val="100000"/>
                <a:buFont typeface="Times New Roman" charset="0"/>
                <a:buNone/>
                <a:defRPr/>
              </a:pPr>
              <a:r>
                <a:rPr lang="en-US" altLang="en-US" smtClean="0">
                  <a:solidFill>
                    <a:srgbClr val="003366"/>
                  </a:solidFill>
                </a:rPr>
                <a:t>减法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734" y="825"/>
              <a:ext cx="1369" cy="276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67968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5pPr>
              <a:lvl6pPr marL="25146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6pPr>
              <a:lvl7pPr marL="29718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7pPr>
              <a:lvl8pPr marL="34290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8pPr>
              <a:lvl9pPr marL="38862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9pPr>
            </a:lstStyle>
            <a:p>
              <a:pPr eaLnBrk="1" hangingPunct="1">
                <a:lnSpc>
                  <a:spcPct val="93000"/>
                </a:lnSpc>
                <a:buSzPct val="100000"/>
                <a:buFont typeface="Times New Roman" charset="0"/>
                <a:buNone/>
                <a:defRPr/>
              </a:pPr>
              <a:r>
                <a:rPr lang="en-US" altLang="en-US" smtClean="0">
                  <a:solidFill>
                    <a:srgbClr val="003366"/>
                  </a:solidFill>
                </a:rPr>
                <a:t>$a 和 $b的差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0" y="1100"/>
              <a:ext cx="1367" cy="27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67968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5pPr>
              <a:lvl6pPr marL="25146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6pPr>
              <a:lvl7pPr marL="29718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7pPr>
              <a:lvl8pPr marL="34290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8pPr>
              <a:lvl9pPr marL="38862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9pPr>
            </a:lstStyle>
            <a:p>
              <a:pPr eaLnBrk="1" hangingPunct="1">
                <a:lnSpc>
                  <a:spcPct val="93000"/>
                </a:lnSpc>
                <a:buSzPct val="100000"/>
                <a:buFont typeface="Times New Roman" charset="0"/>
                <a:buNone/>
                <a:defRPr/>
              </a:pPr>
              <a:r>
                <a:rPr lang="en-US" altLang="en-US" smtClean="0">
                  <a:solidFill>
                    <a:srgbClr val="003366"/>
                  </a:solidFill>
                </a:rPr>
                <a:t>$a*$b;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367" y="1100"/>
              <a:ext cx="1368" cy="27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67968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5pPr>
              <a:lvl6pPr marL="25146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6pPr>
              <a:lvl7pPr marL="29718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7pPr>
              <a:lvl8pPr marL="34290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8pPr>
              <a:lvl9pPr marL="38862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9pPr>
            </a:lstStyle>
            <a:p>
              <a:pPr eaLnBrk="1" hangingPunct="1">
                <a:lnSpc>
                  <a:spcPct val="93000"/>
                </a:lnSpc>
                <a:buSzPct val="100000"/>
                <a:buFont typeface="Times New Roman" charset="0"/>
                <a:buNone/>
                <a:defRPr/>
              </a:pPr>
              <a:r>
                <a:rPr lang="en-US" altLang="en-US" smtClean="0">
                  <a:solidFill>
                    <a:srgbClr val="003366"/>
                  </a:solidFill>
                </a:rPr>
                <a:t>乘法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734" y="1100"/>
              <a:ext cx="1369" cy="27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67968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5pPr>
              <a:lvl6pPr marL="25146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6pPr>
              <a:lvl7pPr marL="29718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7pPr>
              <a:lvl8pPr marL="34290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8pPr>
              <a:lvl9pPr marL="38862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9pPr>
            </a:lstStyle>
            <a:p>
              <a:pPr eaLnBrk="1" hangingPunct="1">
                <a:lnSpc>
                  <a:spcPct val="93000"/>
                </a:lnSpc>
                <a:buSzPct val="100000"/>
                <a:buFont typeface="Times New Roman" charset="0"/>
                <a:buNone/>
                <a:defRPr/>
              </a:pPr>
              <a:r>
                <a:rPr lang="en-US" altLang="en-US" smtClean="0">
                  <a:solidFill>
                    <a:srgbClr val="003366"/>
                  </a:solidFill>
                </a:rPr>
                <a:t>$a 和 $b的积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0" y="1375"/>
              <a:ext cx="1367" cy="275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67968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5pPr>
              <a:lvl6pPr marL="25146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6pPr>
              <a:lvl7pPr marL="29718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7pPr>
              <a:lvl8pPr marL="34290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8pPr>
              <a:lvl9pPr marL="38862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9pPr>
            </a:lstStyle>
            <a:p>
              <a:pPr eaLnBrk="1" hangingPunct="1">
                <a:lnSpc>
                  <a:spcPct val="93000"/>
                </a:lnSpc>
                <a:buSzPct val="100000"/>
                <a:buFont typeface="Times New Roman" charset="0"/>
                <a:buNone/>
                <a:defRPr/>
              </a:pPr>
              <a:r>
                <a:rPr lang="en-US" altLang="en-US" smtClean="0">
                  <a:solidFill>
                    <a:srgbClr val="003366"/>
                  </a:solidFill>
                </a:rPr>
                <a:t>$a/$b;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367" y="1375"/>
              <a:ext cx="1368" cy="275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67968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5pPr>
              <a:lvl6pPr marL="25146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6pPr>
              <a:lvl7pPr marL="29718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7pPr>
              <a:lvl8pPr marL="34290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8pPr>
              <a:lvl9pPr marL="38862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9pPr>
            </a:lstStyle>
            <a:p>
              <a:pPr eaLnBrk="1" hangingPunct="1">
                <a:lnSpc>
                  <a:spcPct val="93000"/>
                </a:lnSpc>
                <a:buSzPct val="100000"/>
                <a:buFont typeface="Times New Roman" charset="0"/>
                <a:buNone/>
                <a:defRPr/>
              </a:pPr>
              <a:r>
                <a:rPr lang="en-US" altLang="en-US" smtClean="0">
                  <a:solidFill>
                    <a:srgbClr val="003366"/>
                  </a:solidFill>
                </a:rPr>
                <a:t>除法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734" y="1375"/>
              <a:ext cx="1369" cy="275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67968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5pPr>
              <a:lvl6pPr marL="25146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6pPr>
              <a:lvl7pPr marL="29718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7pPr>
              <a:lvl8pPr marL="34290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8pPr>
              <a:lvl9pPr marL="38862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9pPr>
            </a:lstStyle>
            <a:p>
              <a:pPr eaLnBrk="1" hangingPunct="1">
                <a:lnSpc>
                  <a:spcPct val="93000"/>
                </a:lnSpc>
                <a:buSzPct val="100000"/>
                <a:buFont typeface="Times New Roman" charset="0"/>
                <a:buNone/>
                <a:defRPr/>
              </a:pPr>
              <a:r>
                <a:rPr lang="en-US" altLang="en-US" smtClean="0">
                  <a:solidFill>
                    <a:srgbClr val="003366"/>
                  </a:solidFill>
                </a:rPr>
                <a:t>$a除以$b的商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0" y="1650"/>
              <a:ext cx="1367" cy="37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67968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5pPr>
              <a:lvl6pPr marL="25146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6pPr>
              <a:lvl7pPr marL="29718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7pPr>
              <a:lvl8pPr marL="34290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8pPr>
              <a:lvl9pPr marL="38862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9pPr>
            </a:lstStyle>
            <a:p>
              <a:pPr eaLnBrk="1" hangingPunct="1">
                <a:lnSpc>
                  <a:spcPct val="93000"/>
                </a:lnSpc>
                <a:buSzPct val="100000"/>
                <a:buFont typeface="Times New Roman" charset="0"/>
                <a:buNone/>
                <a:defRPr/>
              </a:pPr>
              <a:r>
                <a:rPr lang="en-US" altLang="en-US" smtClean="0">
                  <a:solidFill>
                    <a:srgbClr val="003366"/>
                  </a:solidFill>
                </a:rPr>
                <a:t>$a%$b;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367" y="1650"/>
              <a:ext cx="1368" cy="37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67968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5pPr>
              <a:lvl6pPr marL="25146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6pPr>
              <a:lvl7pPr marL="29718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7pPr>
              <a:lvl8pPr marL="34290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8pPr>
              <a:lvl9pPr marL="38862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9pPr>
            </a:lstStyle>
            <a:p>
              <a:pPr eaLnBrk="1" hangingPunct="1">
                <a:lnSpc>
                  <a:spcPct val="93000"/>
                </a:lnSpc>
                <a:buSzPct val="100000"/>
                <a:buFont typeface="Times New Roman" charset="0"/>
                <a:buNone/>
                <a:defRPr/>
              </a:pPr>
              <a:r>
                <a:rPr lang="en-US" altLang="en-US" smtClean="0">
                  <a:solidFill>
                    <a:srgbClr val="003366"/>
                  </a:solidFill>
                </a:rPr>
                <a:t>求模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734" y="1650"/>
              <a:ext cx="1369" cy="37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67968" rIns="90000" bIns="468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5pPr>
              <a:lvl6pPr marL="25146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6pPr>
              <a:lvl7pPr marL="29718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7pPr>
              <a:lvl8pPr marL="34290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8pPr>
              <a:lvl9pPr marL="3886200" indent="-228600" defTabSz="449263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latin typeface="DejaVu Sans" charset="0"/>
                  <a:ea typeface="Yahei Mono" charset="0"/>
                </a:defRPr>
              </a:lvl9pPr>
            </a:lstStyle>
            <a:p>
              <a:pPr eaLnBrk="1" hangingPunct="1">
                <a:lnSpc>
                  <a:spcPct val="93000"/>
                </a:lnSpc>
                <a:buSzPct val="100000"/>
                <a:buFont typeface="Times New Roman" charset="0"/>
                <a:buNone/>
                <a:defRPr/>
              </a:pPr>
              <a:r>
                <a:rPr lang="en-US" altLang="en-US" dirty="0" smtClean="0">
                  <a:solidFill>
                    <a:srgbClr val="003366"/>
                  </a:solidFill>
                </a:rPr>
                <a:t>$</a:t>
              </a:r>
              <a:r>
                <a:rPr lang="en-US" altLang="en-US" dirty="0" err="1" smtClean="0">
                  <a:solidFill>
                    <a:srgbClr val="003366"/>
                  </a:solidFill>
                </a:rPr>
                <a:t>a除以$b的余数</a:t>
              </a:r>
              <a:endParaRPr lang="en-US" altLang="en-US" dirty="0" smtClean="0">
                <a:solidFill>
                  <a:srgbClr val="003366"/>
                </a:solidFill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0" y="0"/>
              <a:ext cx="1367" cy="0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1367" y="0"/>
              <a:ext cx="1368" cy="0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2734" y="0"/>
              <a:ext cx="1369" cy="0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0" y="275"/>
              <a:ext cx="1367" cy="0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1367" y="275"/>
              <a:ext cx="1368" cy="0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2734" y="275"/>
              <a:ext cx="1369" cy="0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0" y="550"/>
              <a:ext cx="1367" cy="0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1367" y="550"/>
              <a:ext cx="1368" cy="0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2734" y="550"/>
              <a:ext cx="1369" cy="0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0" y="825"/>
              <a:ext cx="1367" cy="0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1367" y="825"/>
              <a:ext cx="1368" cy="0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2734" y="825"/>
              <a:ext cx="1369" cy="0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0" y="1100"/>
              <a:ext cx="1367" cy="0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1367" y="1100"/>
              <a:ext cx="1368" cy="0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2734" y="1100"/>
              <a:ext cx="1369" cy="0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0" y="1375"/>
              <a:ext cx="1367" cy="0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1367" y="1375"/>
              <a:ext cx="1368" cy="0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2734" y="1375"/>
              <a:ext cx="1369" cy="0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0" y="1650"/>
              <a:ext cx="1367" cy="0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1367" y="1650"/>
              <a:ext cx="1368" cy="0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2734" y="1650"/>
              <a:ext cx="1369" cy="0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0" y="2022"/>
              <a:ext cx="1367" cy="0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1367" y="2022"/>
              <a:ext cx="1368" cy="0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2734" y="2022"/>
              <a:ext cx="1369" cy="0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0" y="0"/>
              <a:ext cx="0" cy="275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0" y="275"/>
              <a:ext cx="0" cy="275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0" y="550"/>
              <a:ext cx="0" cy="275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0" y="825"/>
              <a:ext cx="0" cy="276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0" y="1100"/>
              <a:ext cx="0" cy="275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0" y="1375"/>
              <a:ext cx="0" cy="275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0" y="1650"/>
              <a:ext cx="0" cy="372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1367" y="0"/>
              <a:ext cx="0" cy="275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1367" y="275"/>
              <a:ext cx="0" cy="275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59" name="Line 58"/>
            <p:cNvSpPr>
              <a:spLocks noChangeShapeType="1"/>
            </p:cNvSpPr>
            <p:nvPr/>
          </p:nvSpPr>
          <p:spPr bwMode="auto">
            <a:xfrm>
              <a:off x="1367" y="550"/>
              <a:ext cx="0" cy="275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>
              <a:off x="1367" y="825"/>
              <a:ext cx="0" cy="276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>
              <a:off x="1367" y="1100"/>
              <a:ext cx="0" cy="275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>
              <a:off x="1367" y="1375"/>
              <a:ext cx="0" cy="275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1367" y="1650"/>
              <a:ext cx="0" cy="372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>
              <a:off x="2734" y="0"/>
              <a:ext cx="0" cy="275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2734" y="275"/>
              <a:ext cx="0" cy="275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>
              <a:off x="2734" y="550"/>
              <a:ext cx="0" cy="275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>
              <a:off x="2734" y="825"/>
              <a:ext cx="0" cy="276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68" name="Line 67"/>
            <p:cNvSpPr>
              <a:spLocks noChangeShapeType="1"/>
            </p:cNvSpPr>
            <p:nvPr/>
          </p:nvSpPr>
          <p:spPr bwMode="auto">
            <a:xfrm>
              <a:off x="2734" y="1100"/>
              <a:ext cx="0" cy="275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69" name="Line 68"/>
            <p:cNvSpPr>
              <a:spLocks noChangeShapeType="1"/>
            </p:cNvSpPr>
            <p:nvPr/>
          </p:nvSpPr>
          <p:spPr bwMode="auto">
            <a:xfrm>
              <a:off x="2734" y="1375"/>
              <a:ext cx="0" cy="275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>
              <a:off x="2734" y="1650"/>
              <a:ext cx="0" cy="372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71" name="Line 70"/>
            <p:cNvSpPr>
              <a:spLocks noChangeShapeType="1"/>
            </p:cNvSpPr>
            <p:nvPr/>
          </p:nvSpPr>
          <p:spPr bwMode="auto">
            <a:xfrm>
              <a:off x="4103" y="0"/>
              <a:ext cx="0" cy="275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72" name="Line 71"/>
            <p:cNvSpPr>
              <a:spLocks noChangeShapeType="1"/>
            </p:cNvSpPr>
            <p:nvPr/>
          </p:nvSpPr>
          <p:spPr bwMode="auto">
            <a:xfrm>
              <a:off x="4103" y="275"/>
              <a:ext cx="0" cy="275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73" name="Line 72"/>
            <p:cNvSpPr>
              <a:spLocks noChangeShapeType="1"/>
            </p:cNvSpPr>
            <p:nvPr/>
          </p:nvSpPr>
          <p:spPr bwMode="auto">
            <a:xfrm>
              <a:off x="4103" y="550"/>
              <a:ext cx="0" cy="275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>
              <a:off x="4103" y="825"/>
              <a:ext cx="0" cy="276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>
              <a:off x="4103" y="1100"/>
              <a:ext cx="0" cy="275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>
              <a:off x="4103" y="1375"/>
              <a:ext cx="0" cy="275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  <p:sp>
          <p:nvSpPr>
            <p:cNvPr id="77" name="Line 76"/>
            <p:cNvSpPr>
              <a:spLocks noChangeShapeType="1"/>
            </p:cNvSpPr>
            <p:nvPr/>
          </p:nvSpPr>
          <p:spPr bwMode="auto">
            <a:xfrm>
              <a:off x="4103" y="1650"/>
              <a:ext cx="0" cy="372"/>
            </a:xfrm>
            <a:prstGeom prst="line">
              <a:avLst/>
            </a:prstGeom>
            <a:noFill/>
            <a:ln w="360" cap="flat" cmpd="sng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80808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>
                <a:lnSpc>
                  <a:spcPct val="98000"/>
                </a:lnSpc>
                <a:buSzPct val="100000"/>
                <a:buFont typeface="Times New Roman" charset="0"/>
                <a:buNone/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362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5-4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递增运算符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913830"/>
              </p:ext>
            </p:extLst>
          </p:nvPr>
        </p:nvGraphicFramePr>
        <p:xfrm>
          <a:off x="1450975" y="2016125"/>
          <a:ext cx="9604374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01458"/>
                <a:gridCol w="3201458"/>
                <a:gridCol w="320145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运算符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名称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描述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++x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先递增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x+1</a:t>
                      </a:r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，然后返回</a:t>
                      </a:r>
                      <a:r>
                        <a:rPr lang="en-US" altLang="zh-C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x++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后递增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返回</a:t>
                      </a:r>
                      <a:r>
                        <a:rPr lang="en-US" altLang="zh-C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</a:t>
                      </a:r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，然后</a:t>
                      </a:r>
                      <a:r>
                        <a:rPr lang="en-US" altLang="zh-C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x+1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--x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先递减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x-1</a:t>
                      </a:r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，然后返回</a:t>
                      </a:r>
                      <a:r>
                        <a:rPr lang="en-US" altLang="zh-C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</a:t>
                      </a:r>
                      <a:endParaRPr lang="en-US" sz="1400" b="0" i="0" dirty="0" smtClean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x--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后递减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返回</a:t>
                      </a:r>
                      <a:r>
                        <a:rPr lang="en-US" altLang="zh-C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</a:t>
                      </a:r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，然后</a:t>
                      </a:r>
                      <a:r>
                        <a:rPr lang="en-US" altLang="zh-C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x-1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05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5-5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比较运算符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201239"/>
              </p:ext>
            </p:extLst>
          </p:nvPr>
        </p:nvGraphicFramePr>
        <p:xfrm>
          <a:off x="1450975" y="2016125"/>
          <a:ext cx="9604376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3042"/>
                <a:gridCol w="1157592"/>
                <a:gridCol w="4782648"/>
                <a:gridCol w="240109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运算符</a:t>
                      </a:r>
                      <a:endParaRPr lang="en-US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名称</a:t>
                      </a:r>
                      <a:endParaRPr lang="en-US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描述</a:t>
                      </a:r>
                      <a:endParaRPr lang="en-US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实例</a:t>
                      </a:r>
                      <a:endParaRPr lang="en-US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==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y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等于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如果 </a:t>
                      </a:r>
                      <a:r>
                        <a:rPr lang="en-US" altLang="zh-C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 </a:t>
                      </a:r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等于 </a:t>
                      </a:r>
                      <a:r>
                        <a:rPr lang="en-US" altLang="zh-C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y</a:t>
                      </a:r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，则返回 </a:t>
                      </a:r>
                      <a:r>
                        <a:rPr lang="en-US" altLang="zh-C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true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5==8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返回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false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</a:t>
                      </a:r>
                      <a:r>
                        <a:rPr lang="en-US" sz="1400" b="0" i="0" baseline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===y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绝对等于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如果 </a:t>
                      </a:r>
                      <a:r>
                        <a:rPr lang="en-US" altLang="zh-C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 </a:t>
                      </a:r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等于 </a:t>
                      </a:r>
                      <a:r>
                        <a:rPr lang="en-US" altLang="zh-C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y</a:t>
                      </a:r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，且它们类型相同，则返回 </a:t>
                      </a:r>
                      <a:r>
                        <a:rPr lang="en-US" altLang="zh-C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true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5!=8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返回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true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!=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y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不等于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如果 </a:t>
                      </a:r>
                      <a:r>
                        <a:rPr lang="en-US" altLang="zh-C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 </a:t>
                      </a:r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不等于 </a:t>
                      </a:r>
                      <a:r>
                        <a:rPr lang="en-US" altLang="zh-C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y</a:t>
                      </a:r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，则返回 </a:t>
                      </a:r>
                      <a:r>
                        <a:rPr lang="en-US" altLang="zh-C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true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5!=8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返回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true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&lt;&gt;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y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不等于</a:t>
                      </a:r>
                      <a:endParaRPr lang="en-US" sz="1400" b="0" i="0" dirty="0" smtClean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如果 </a:t>
                      </a:r>
                      <a:r>
                        <a:rPr lang="en-US" altLang="zh-C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 </a:t>
                      </a:r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不等于 </a:t>
                      </a:r>
                      <a:r>
                        <a:rPr lang="en-US" altLang="zh-C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y</a:t>
                      </a:r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，则返回 </a:t>
                      </a:r>
                      <a:r>
                        <a:rPr lang="en-US" altLang="zh-C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true</a:t>
                      </a:r>
                      <a:endParaRPr lang="en-US" sz="1400" b="0" i="0" dirty="0" smtClean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5&lt;&gt;8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返回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true</a:t>
                      </a:r>
                      <a:endParaRPr lang="en-US" sz="1400" b="0" i="0" dirty="0" smtClean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r>
                        <a:rPr 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!==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y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绝对不等于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如果 </a:t>
                      </a:r>
                      <a:r>
                        <a:rPr lang="en-US" altLang="zh-C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 </a:t>
                      </a:r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不等于 </a:t>
                      </a:r>
                      <a:r>
                        <a:rPr lang="en-US" altLang="zh-C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y</a:t>
                      </a:r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，或它们类型不相同，则返回 </a:t>
                      </a:r>
                      <a:r>
                        <a:rPr lang="en-US" altLang="zh-C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true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5!=="5"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返回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true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&gt;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y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大于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如果 </a:t>
                      </a:r>
                      <a:r>
                        <a:rPr lang="en-US" altLang="zh-C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 </a:t>
                      </a:r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大于 </a:t>
                      </a:r>
                      <a:r>
                        <a:rPr lang="en-US" altLang="zh-C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y</a:t>
                      </a:r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，则返回 </a:t>
                      </a:r>
                      <a:r>
                        <a:rPr lang="en-US" altLang="zh-C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true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5&gt;8 </a:t>
                      </a:r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返回 </a:t>
                      </a:r>
                      <a:r>
                        <a:rPr lang="en-US" altLang="zh-C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false</a:t>
                      </a:r>
                      <a:endParaRPr lang="en-US" sz="1400" b="0" i="0" dirty="0" smtClean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r>
                        <a:rPr 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&lt;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y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小于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如果 x 小于 </a:t>
                      </a:r>
                      <a:r>
                        <a:rPr lang="en-US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y，则返回</a:t>
                      </a:r>
                      <a:r>
                        <a:rPr 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true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5&lt;8 返回 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r>
                        <a:rPr 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&gt;=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y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大于等于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如果 </a:t>
                      </a:r>
                      <a:r>
                        <a:rPr lang="en-US" altLang="zh-C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 </a:t>
                      </a:r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大于或者等于 </a:t>
                      </a:r>
                      <a:r>
                        <a:rPr lang="en-US" altLang="zh-C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y</a:t>
                      </a:r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，则返回 </a:t>
                      </a:r>
                      <a:r>
                        <a:rPr lang="en-US" altLang="zh-C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true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5&gt;=8 </a:t>
                      </a:r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返回 </a:t>
                      </a:r>
                      <a:r>
                        <a:rPr lang="en-US" altLang="zh-C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false</a:t>
                      </a:r>
                      <a:endParaRPr lang="en-US" sz="1400" b="0" i="0" dirty="0" smtClean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r>
                        <a:rPr 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&lt;=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y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小于等于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如果 </a:t>
                      </a:r>
                      <a:r>
                        <a:rPr lang="en-US" altLang="zh-C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 </a:t>
                      </a:r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小于或者等于 </a:t>
                      </a:r>
                      <a:r>
                        <a:rPr lang="en-US" altLang="zh-C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y</a:t>
                      </a:r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，则返回 </a:t>
                      </a:r>
                      <a:r>
                        <a:rPr lang="en-US" altLang="zh-C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true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5&lt;=8 </a:t>
                      </a:r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返回 </a:t>
                      </a:r>
                      <a:r>
                        <a:rPr lang="en-US" altLang="zh-C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true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69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1584" y="1336599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5-6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逻辑运算符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435210"/>
              </p:ext>
            </p:extLst>
          </p:nvPr>
        </p:nvGraphicFramePr>
        <p:xfrm>
          <a:off x="1470483" y="2042490"/>
          <a:ext cx="9604376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0319"/>
                <a:gridCol w="875489"/>
                <a:gridCol w="4967474"/>
                <a:gridCol w="240109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运算符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名称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描述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实例</a:t>
                      </a:r>
                      <a:r>
                        <a:rPr lang="en-US" altLang="zh-C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:</a:t>
                      </a:r>
                      <a:r>
                        <a:rPr lang="en-US" altLang="zh-CN" sz="1400" b="0" i="0" baseline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r>
                        <a:rPr lang="en-US" altLang="zh-C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 = 6</a:t>
                      </a:r>
                      <a:r>
                        <a:rPr lang="en-US" altLang="zh-CN" sz="1400" b="0" i="0" baseline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; </a:t>
                      </a:r>
                      <a:r>
                        <a:rPr 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y</a:t>
                      </a:r>
                      <a:r>
                        <a:rPr lang="en-US" sz="1400" b="0" i="0" baseline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= 3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 and y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与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如果 x 和 y 都为 </a:t>
                      </a:r>
                      <a:r>
                        <a:rPr lang="en-US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true，则返回</a:t>
                      </a:r>
                      <a:r>
                        <a:rPr 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true 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(x &lt; 10 and y &gt; 1) 返回 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&amp;&amp;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y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与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如果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和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y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都为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true，则返回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true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(x &lt; 10 </a:t>
                      </a:r>
                      <a:r>
                        <a:rPr lang="en-US" altLang="zh-C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&amp;&amp;</a:t>
                      </a:r>
                      <a:r>
                        <a:rPr lang="en-US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y &gt; 1) 返回 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or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y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或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如果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和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y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至少有一个为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true，则返回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true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(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==6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or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y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==5)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返回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true</a:t>
                      </a:r>
                      <a:endParaRPr lang="en-US" sz="1400" b="0" i="0" dirty="0" smtClean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||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y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或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如果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和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y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至少有一个为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true，则返回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true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(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==5 ||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y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==5)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返回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false</a:t>
                      </a:r>
                      <a:endParaRPr lang="en-US" sz="1400" b="0" i="0" dirty="0" smtClean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 </a:t>
                      </a:r>
                      <a:r>
                        <a:rPr lang="es-ES_tradnl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xor</a:t>
                      </a:r>
                      <a:r>
                        <a:rPr lang="es-ES_tradnl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y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异或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如果</a:t>
                      </a:r>
                      <a:r>
                        <a:rPr lang="es-ES_tradnl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x </a:t>
                      </a:r>
                      <a:r>
                        <a:rPr lang="es-ES_tradnl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和</a:t>
                      </a:r>
                      <a:r>
                        <a:rPr lang="es-ES_tradnl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y </a:t>
                      </a:r>
                      <a:r>
                        <a:rPr lang="es-ES_tradnl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有且仅有一个为</a:t>
                      </a:r>
                      <a:r>
                        <a:rPr lang="es-ES_tradnl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r>
                        <a:rPr lang="es-ES_tradnl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true，则返回</a:t>
                      </a:r>
                      <a:r>
                        <a:rPr lang="es-ES_tradnl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true 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(x==6 </a:t>
                      </a:r>
                      <a:r>
                        <a:rPr lang="es-ES_tradnl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xor</a:t>
                      </a:r>
                      <a:r>
                        <a:rPr lang="es-ES_tradnl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y==3) </a:t>
                      </a:r>
                      <a:r>
                        <a:rPr lang="es-ES_tradnl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返回</a:t>
                      </a:r>
                      <a:r>
                        <a:rPr lang="es-ES_tradnl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false</a:t>
                      </a:r>
                      <a:endParaRPr lang="en-US" sz="1400" b="0" i="0" dirty="0" smtClean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!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非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如果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不为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true，则返回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true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!(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x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==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y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)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返回</a:t>
                      </a:r>
                      <a:r>
                        <a:rPr lang="mr-IN" sz="1400" b="0" i="0" dirty="0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 </a:t>
                      </a:r>
                      <a:r>
                        <a:rPr lang="mr-IN" sz="1400" b="0" i="0" dirty="0" err="1" smtClean="0">
                          <a:latin typeface="Microsoft YaHei Light" charset="-122"/>
                          <a:ea typeface="Microsoft YaHei Light" charset="-122"/>
                          <a:cs typeface="Microsoft YaHei Light" charset="-122"/>
                        </a:rPr>
                        <a:t>true</a:t>
                      </a:r>
                      <a:endParaRPr lang="en-US" sz="1400" b="0" i="0" dirty="0">
                        <a:latin typeface="Microsoft YaHei Light" charset="-122"/>
                        <a:ea typeface="Microsoft YaHei Light" charset="-122"/>
                        <a:cs typeface="Microsoft YaHei Light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55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5-7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字符串运算符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如何连接两个字符串？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字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符串运算符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就一个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, 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即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".",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作用是拼接字符串</a:t>
            </a:r>
            <a:endParaRPr 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730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6-1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流程控制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顺序语句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分支语句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if , if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…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else , if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…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else if , switch</a:t>
            </a: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循环语句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while , do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…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while , for</a:t>
            </a:r>
            <a:endParaRPr 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90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6-2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顺序语句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按顺序，一句一句来执行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echo</a:t>
            </a:r>
            <a:r>
              <a:rPr 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 '8点应该起床'.'&lt;</a:t>
            </a:r>
            <a:r>
              <a:rPr lang="mr-I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br</a:t>
            </a: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&gt;';</a:t>
            </a:r>
            <a:endParaRPr lang="en-US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echo</a:t>
            </a: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'</a:t>
            </a:r>
            <a:r>
              <a:rPr lang="mr-I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刷牙</a:t>
            </a:r>
            <a:r>
              <a:rPr 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'.'&lt;</a:t>
            </a:r>
            <a:r>
              <a:rPr lang="mr-I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br</a:t>
            </a: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&gt;';</a:t>
            </a:r>
            <a:endParaRPr lang="en-US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echo</a:t>
            </a: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'</a:t>
            </a:r>
            <a:r>
              <a:rPr lang="mr-I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洗脸</a:t>
            </a:r>
            <a:r>
              <a:rPr 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';</a:t>
            </a:r>
            <a:endParaRPr 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900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6-3 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单路分支结构 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--if</a:t>
            </a:r>
            <a:endParaRPr 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if</a:t>
            </a:r>
            <a:r>
              <a:rPr 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mr-I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exp</a:t>
            </a:r>
            <a:r>
              <a:rPr 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) { </a:t>
            </a:r>
            <a:endParaRPr lang="en-US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语句</a:t>
            </a:r>
            <a:r>
              <a:rPr 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语句2</a:t>
            </a: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...</a:t>
            </a:r>
            <a:endParaRPr lang="en-US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mr-I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语句</a:t>
            </a:r>
            <a:r>
              <a:rPr lang="mr-I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N</a:t>
            </a: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</a:t>
            </a:r>
            <a:endParaRPr lang="en-US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如果表达式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exp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为真，则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{}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内代码块执行，为假，则不执行</a:t>
            </a:r>
            <a:endParaRPr 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5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6-4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双路分支结构 </a:t>
            </a:r>
            <a:r>
              <a:rPr lang="mr-I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–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if/else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if</a:t>
            </a:r>
            <a:r>
              <a:rPr 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 (</a:t>
            </a:r>
            <a:r>
              <a:rPr lang="mr-I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exp</a:t>
            </a:r>
            <a:r>
              <a:rPr 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) </a:t>
            </a: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{</a:t>
            </a:r>
            <a:endParaRPr lang="en-US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代码段1</a:t>
            </a: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 </a:t>
            </a:r>
            <a:r>
              <a:rPr lang="mr-I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else</a:t>
            </a:r>
            <a:r>
              <a:rPr 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{</a:t>
            </a:r>
            <a:endParaRPr lang="en-US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代码段2</a:t>
            </a: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</a:t>
            </a:r>
            <a:endParaRPr lang="en-US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如果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表达式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exp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为真，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则执行代码段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，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为假，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则执行代码段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</a:t>
            </a:r>
            <a:endParaRPr 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897539" y="2015732"/>
            <a:ext cx="5445125" cy="143986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sz="2400" b="1" dirty="0">
                <a:solidFill>
                  <a:srgbClr val="003366"/>
                </a:solidFill>
                <a:latin typeface="微软雅黑" charset="-122"/>
                <a:ea typeface="微软雅黑" charset="-122"/>
              </a:rPr>
              <a:t>代码段1,代码段2</a:t>
            </a:r>
            <a:r>
              <a:rPr lang="zh-CN" altLang="en-US" sz="240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必有且只有</a:t>
            </a:r>
            <a:r>
              <a:rPr lang="zh-CN" altLang="en-US" sz="2400" b="1" dirty="0">
                <a:solidFill>
                  <a:srgbClr val="003366"/>
                </a:solidFill>
                <a:latin typeface="微软雅黑" charset="-122"/>
                <a:ea typeface="微软雅黑" charset="-122"/>
              </a:rPr>
              <a:t>一段执行</a:t>
            </a:r>
          </a:p>
        </p:txBody>
      </p:sp>
    </p:spTree>
    <p:extLst>
      <p:ext uri="{BB962C8B-B14F-4D97-AF65-F5344CB8AC3E}">
        <p14:creationId xmlns:p14="http://schemas.microsoft.com/office/powerpoint/2010/main" val="15259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1313237"/>
            <a:ext cx="9603275" cy="540519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语句和注释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1. 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语句以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号结束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例：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2. 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注释分单行注释，多行注释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例：</a:t>
            </a:r>
            <a:endParaRPr 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323" y="2369365"/>
            <a:ext cx="2438400" cy="36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323" y="3368472"/>
            <a:ext cx="29972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3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6-4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多路分支结构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mr-I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–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if/else if /else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2974506" cy="3450613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if</a:t>
            </a:r>
            <a:r>
              <a:rPr 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 (exp1) </a:t>
            </a: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{</a:t>
            </a:r>
            <a:endParaRPr lang="en-US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代码段1</a:t>
            </a: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 </a:t>
            </a:r>
            <a:r>
              <a:rPr lang="mr-I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else</a:t>
            </a:r>
            <a:r>
              <a:rPr 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mr-I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if</a:t>
            </a:r>
            <a:r>
              <a:rPr 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 (exp2) </a:t>
            </a: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{</a:t>
            </a:r>
            <a:endParaRPr lang="en-US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代码段2</a:t>
            </a: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 </a:t>
            </a:r>
            <a:r>
              <a:rPr lang="mr-I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else</a:t>
            </a:r>
            <a:r>
              <a:rPr 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mr-I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if</a:t>
            </a:r>
            <a:r>
              <a:rPr 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 (exp3) </a:t>
            </a: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{</a:t>
            </a:r>
            <a:endParaRPr lang="en-US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代码段3</a:t>
            </a: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 </a:t>
            </a:r>
            <a:r>
              <a:rPr lang="mr-I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else</a:t>
            </a:r>
            <a:r>
              <a:rPr 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{</a:t>
            </a:r>
            <a:endParaRPr lang="en-US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mr-I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代码段N</a:t>
            </a: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</a:t>
            </a:r>
            <a:endParaRPr 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23061" y="2015732"/>
            <a:ext cx="3697594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如果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exp1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为真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则执行代码段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如果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exp2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为真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则执行代码段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如果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都不满足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执行代码段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N</a:t>
            </a:r>
            <a:endParaRPr 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60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6-5 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多路分支结构 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--switch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3509527" cy="3450613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switch</a:t>
            </a:r>
            <a:r>
              <a:rPr 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mr-I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变量</a:t>
            </a:r>
            <a:r>
              <a:rPr 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) </a:t>
            </a: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{</a:t>
            </a:r>
            <a:endParaRPr lang="en-US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mr-I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case</a:t>
            </a:r>
            <a:r>
              <a:rPr 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 值1</a:t>
            </a: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:</a:t>
            </a:r>
            <a:endParaRPr lang="en-US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代码段</a:t>
            </a:r>
            <a:r>
              <a:rPr 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mr-I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break</a:t>
            </a: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mr-I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case</a:t>
            </a: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值</a:t>
            </a: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</a:t>
            </a: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代码段2;</a:t>
            </a:r>
            <a:endParaRPr lang="en-US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mr-I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break</a:t>
            </a: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mr-I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case</a:t>
            </a: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值3</a:t>
            </a: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:</a:t>
            </a:r>
            <a:endParaRPr lang="en-US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代码段</a:t>
            </a:r>
            <a:r>
              <a:rPr 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3</a:t>
            </a: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mr-I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break</a:t>
            </a:r>
            <a:r>
              <a:rPr 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;   </a:t>
            </a:r>
            <a:endParaRPr lang="en-US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 </a:t>
            </a:r>
            <a:endParaRPr 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09051" y="2015732"/>
            <a:ext cx="3509527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如果等于 值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执行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代码段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退出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如果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等于 值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执行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代码段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退出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如果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等于 值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3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执行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代码段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3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退出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310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6-6 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循环结构 </a:t>
            </a:r>
            <a:r>
              <a:rPr lang="mr-I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–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while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循环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2916140" cy="3450613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While (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exp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代码段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如果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exp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为假，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while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结束；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如果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exp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为真，执行循环体中的代码段；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再回到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while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判断</a:t>
            </a:r>
            <a:endParaRPr 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216" y="2015732"/>
            <a:ext cx="2491972" cy="345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21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6-7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do</a:t>
            </a:r>
            <a:r>
              <a:rPr lang="mr-IN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…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while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循环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4239102" cy="3450613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do </a:t>
            </a: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代码段</a:t>
            </a: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while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en-US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exp</a:t>
            </a: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执行循环体中的代码段;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再回到</a:t>
            </a:r>
            <a:r>
              <a:rPr lang="en-US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while</a:t>
            </a:r>
            <a:r>
              <a:rPr lang="en-US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判断</a:t>
            </a:r>
            <a:endParaRPr lang="en-US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如果</a:t>
            </a:r>
            <a:r>
              <a:rPr lang="en-US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exp为假</a:t>
            </a:r>
            <a:r>
              <a:rPr 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, </a:t>
            </a:r>
            <a:r>
              <a:rPr lang="en-US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while结束</a:t>
            </a: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如果为</a:t>
            </a:r>
            <a:r>
              <a:rPr lang="en-US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exp真</a:t>
            </a:r>
            <a:r>
              <a:rPr 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682" y="2015732"/>
            <a:ext cx="3086100" cy="345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Line 6"/>
          <p:cNvSpPr>
            <a:spLocks noChangeShapeType="1"/>
          </p:cNvSpPr>
          <p:nvPr/>
        </p:nvSpPr>
        <p:spPr bwMode="auto">
          <a:xfrm flipV="1">
            <a:off x="8776782" y="3341654"/>
            <a:ext cx="720725" cy="15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9497508" y="2973152"/>
            <a:ext cx="1164008" cy="90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循环体至少执行一次</a:t>
            </a:r>
          </a:p>
        </p:txBody>
      </p:sp>
    </p:spTree>
    <p:extLst>
      <p:ext uri="{BB962C8B-B14F-4D97-AF65-F5344CB8AC3E}">
        <p14:creationId xmlns:p14="http://schemas.microsoft.com/office/powerpoint/2010/main" val="52948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6-8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for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循环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3859723" cy="3450613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for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exp1;exp2;exp3)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循环体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先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执行且只执行一次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exp1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再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判断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exp2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是否为真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如果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为真则执行循环体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执行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循环体后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执行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exp3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再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回到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exp2</a:t>
            </a:r>
            <a:endParaRPr 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901" y="2015732"/>
            <a:ext cx="3925887" cy="345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5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6-9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break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continue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3645715" cy="3450613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break-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警察抓罪犯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-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抓到就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结束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solidFill>
                  <a:srgbClr val="00B05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张三</a:t>
            </a:r>
            <a:r>
              <a:rPr lang="en-US" altLang="zh-CN" dirty="0">
                <a:solidFill>
                  <a:srgbClr val="00B05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[</a:t>
            </a:r>
            <a:r>
              <a:rPr lang="zh-CN" altLang="en-US" dirty="0">
                <a:solidFill>
                  <a:srgbClr val="00B05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检查</a:t>
            </a:r>
            <a:r>
              <a:rPr lang="en-US" altLang="zh-CN" dirty="0" smtClean="0">
                <a:solidFill>
                  <a:srgbClr val="00B05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solidFill>
                  <a:srgbClr val="00B05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李四</a:t>
            </a:r>
            <a:r>
              <a:rPr lang="en-US" altLang="zh-CN" dirty="0">
                <a:solidFill>
                  <a:srgbClr val="00B05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[</a:t>
            </a:r>
            <a:r>
              <a:rPr lang="zh-CN" altLang="en-US" dirty="0">
                <a:solidFill>
                  <a:srgbClr val="00B05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检查</a:t>
            </a:r>
            <a:r>
              <a:rPr lang="en-US" altLang="zh-CN" dirty="0" smtClean="0">
                <a:solidFill>
                  <a:srgbClr val="00B05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solidFill>
                  <a:srgbClr val="00B05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王五</a:t>
            </a:r>
            <a:r>
              <a:rPr lang="en-US" altLang="zh-CN" dirty="0">
                <a:solidFill>
                  <a:srgbClr val="00B05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[</a:t>
            </a:r>
            <a:r>
              <a:rPr lang="zh-CN" altLang="en-US" dirty="0">
                <a:solidFill>
                  <a:srgbClr val="00B05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检查</a:t>
            </a:r>
            <a:r>
              <a:rPr lang="en-US" altLang="zh-CN" dirty="0" smtClean="0">
                <a:solidFill>
                  <a:srgbClr val="00B05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罪犯</a:t>
            </a:r>
            <a:r>
              <a:rPr lang="en-US" altLang="zh-CN" dirty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[</a:t>
            </a:r>
            <a:r>
              <a:rPr lang="zh-CN" altLang="en-US" dirty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结束</a:t>
            </a:r>
            <a:r>
              <a:rPr lang="en-US" altLang="zh-CN" dirty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后面的不查了</a:t>
            </a:r>
            <a:r>
              <a:rPr lang="en-US" altLang="zh-CN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赵六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郑七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王八</a:t>
            </a:r>
            <a:endParaRPr lang="en-US" dirty="0">
              <a:solidFill>
                <a:schemeClr val="bg1">
                  <a:lumMod val="50000"/>
                </a:schemeClr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3136" y="2015731"/>
            <a:ext cx="4427170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break-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警察查身份证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-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碰到熟人跳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过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solidFill>
                  <a:srgbClr val="0070C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张三</a:t>
            </a:r>
            <a:r>
              <a:rPr lang="en-US" altLang="zh-CN" dirty="0">
                <a:solidFill>
                  <a:srgbClr val="0070C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[</a:t>
            </a:r>
            <a:r>
              <a:rPr lang="zh-CN" altLang="en-US" dirty="0">
                <a:solidFill>
                  <a:srgbClr val="0070C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检查</a:t>
            </a:r>
            <a:r>
              <a:rPr lang="en-US" altLang="zh-CN" dirty="0" smtClean="0">
                <a:solidFill>
                  <a:srgbClr val="0070C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solidFill>
                  <a:srgbClr val="0070C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李四</a:t>
            </a:r>
            <a:r>
              <a:rPr lang="en-US" altLang="zh-CN" dirty="0">
                <a:solidFill>
                  <a:srgbClr val="0070C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[</a:t>
            </a:r>
            <a:r>
              <a:rPr lang="zh-CN" altLang="en-US" dirty="0">
                <a:solidFill>
                  <a:srgbClr val="0070C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检查</a:t>
            </a:r>
            <a:r>
              <a:rPr lang="en-US" altLang="zh-CN" dirty="0" smtClean="0">
                <a:solidFill>
                  <a:srgbClr val="0070C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solidFill>
                  <a:srgbClr val="0070C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王五</a:t>
            </a:r>
            <a:r>
              <a:rPr lang="en-US" altLang="zh-CN" dirty="0">
                <a:solidFill>
                  <a:srgbClr val="0070C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[</a:t>
            </a:r>
            <a:r>
              <a:rPr lang="zh-CN" altLang="en-US" dirty="0">
                <a:solidFill>
                  <a:srgbClr val="0070C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检查</a:t>
            </a:r>
            <a:r>
              <a:rPr lang="en-US" altLang="zh-CN" dirty="0" smtClean="0">
                <a:solidFill>
                  <a:srgbClr val="0070C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熟人</a:t>
            </a:r>
            <a:r>
              <a:rPr lang="en-US" altLang="zh-CN" dirty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[</a:t>
            </a:r>
            <a:r>
              <a:rPr lang="zh-CN" altLang="en-US" dirty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不查你</a:t>
            </a:r>
            <a:r>
              <a:rPr lang="en-US" altLang="zh-CN" dirty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下一位继续</a:t>
            </a:r>
            <a:r>
              <a:rPr lang="en-US" altLang="zh-CN" dirty="0" smtClean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solidFill>
                  <a:srgbClr val="0070C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赵六</a:t>
            </a:r>
            <a:endParaRPr lang="en-US" altLang="zh-CN" dirty="0" smtClean="0">
              <a:solidFill>
                <a:srgbClr val="0070C0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solidFill>
                  <a:srgbClr val="0070C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郑七</a:t>
            </a:r>
            <a:endParaRPr lang="en-US" altLang="zh-CN" dirty="0" smtClean="0">
              <a:solidFill>
                <a:srgbClr val="0070C0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solidFill>
                  <a:srgbClr val="0070C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王八</a:t>
            </a:r>
            <a:endParaRPr lang="en-US" dirty="0">
              <a:solidFill>
                <a:srgbClr val="0070C0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328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6-10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循环结构练习题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用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while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和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for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循环计算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到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100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之和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写一个程序打印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到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100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这些数字，当遇到数字为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3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的倍数，打印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’fizz’ 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代替数字，当遇到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5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的倍数用‘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buzz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’代替，既是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3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的倍数又是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5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的倍数打印‘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abcde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’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假设某人有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100000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现金，每经过一个路口需要进行一次交费，交费规则为当现金大于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50000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时每次需要交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5%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，如果现金小于等于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50000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时，每次交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5000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，请写一程序计算此人可以经过多少次路口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  <a:endParaRPr 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095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7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函数学习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函数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概念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函数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封装与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重用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函数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的定义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格式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函数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的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返回值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函数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的命名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规范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参数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的传值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方式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变量函数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函数及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函数中变量的作用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域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PHP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自带函数</a:t>
            </a:r>
            <a:endParaRPr 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381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7-1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函数的概念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函数是有特定功能的代码段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可以把某些常用而特定的功能写一个函数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再想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实现这个功能时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可能调用这个函数来达到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从而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达到重用代码和简化开发的目的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202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7-2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函数的封装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3"/>
            <a:ext cx="3772174" cy="1725306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泡一杯茶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要经过这么几步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把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水放到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壶里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壶放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炉子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上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杯子加点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茶叶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水开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后把水倒进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杯子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7595275" y="2015733"/>
            <a:ext cx="3330575" cy="1369494"/>
          </a:xfrm>
          <a:prstGeom prst="flowChartAlternateProcess">
            <a:avLst/>
          </a:prstGeom>
          <a:solidFill>
            <a:srgbClr val="00B8FF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>
                <a:solidFill>
                  <a:srgbClr val="003366"/>
                </a:solidFill>
              </a:rPr>
              <a:t>把水放到壶里</a:t>
            </a:r>
          </a:p>
          <a:p>
            <a:pPr algn="ctr"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>
                <a:solidFill>
                  <a:srgbClr val="003366"/>
                </a:solidFill>
              </a:rPr>
              <a:t>壶放炉子上</a:t>
            </a:r>
          </a:p>
          <a:p>
            <a:pPr algn="ctr"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dirty="0">
                <a:solidFill>
                  <a:srgbClr val="003366"/>
                </a:solidFill>
              </a:rPr>
              <a:t>水开后把水倒进杯子</a:t>
            </a:r>
          </a:p>
          <a:p>
            <a:pPr algn="ctr"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dirty="0">
                <a:solidFill>
                  <a:srgbClr val="003366"/>
                </a:solidFill>
              </a:rPr>
              <a:t>加点茶叶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488349" y="3741038"/>
            <a:ext cx="2641653" cy="1217523"/>
          </a:xfrm>
          <a:prstGeom prst="wedgeEllipseCallout">
            <a:avLst>
              <a:gd name="adj1" fmla="val -43750"/>
              <a:gd name="adj2" fmla="val 70000"/>
            </a:avLst>
          </a:prstGeom>
          <a:solidFill>
            <a:srgbClr val="EAEAEA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>
                <a:solidFill>
                  <a:srgbClr val="00CC66"/>
                </a:solidFill>
              </a:rPr>
              <a:t>泡的茶都一样,</a:t>
            </a:r>
          </a:p>
          <a:p>
            <a:pPr algn="ctr"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>
                <a:solidFill>
                  <a:srgbClr val="00CC66"/>
                </a:solidFill>
              </a:rPr>
              <a:t>想喝点铁观音怎么办?</a:t>
            </a:r>
            <a:endParaRPr lang="en-US" altLang="en-US">
              <a:solidFill>
                <a:srgbClr val="00CC66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51579" y="4062050"/>
            <a:ext cx="3772174" cy="12175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当你让别人帮你泡茶时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只需要说帮我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"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泡一杯茶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"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就可以了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不必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把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4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句都说一遍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603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1322963"/>
            <a:ext cx="9605635" cy="541232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3-1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变量与排骨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9"/>
            <a:ext cx="4645152" cy="138407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请看黑板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: 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黑板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上的内容代表今天的排骨价格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依据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这个场景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来深入探讨编程中的重要概念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----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变量</a:t>
            </a:r>
            <a:endParaRPr 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AutoShape 3"/>
          <p:cNvSpPr>
            <a:spLocks noGrp="1" noChangeArrowheads="1"/>
          </p:cNvSpPr>
          <p:nvPr>
            <p:ph sz="half" idx="2"/>
          </p:nvPr>
        </p:nvSpPr>
        <p:spPr bwMode="auto">
          <a:xfrm>
            <a:off x="1447331" y="3657605"/>
            <a:ext cx="2574587" cy="1231695"/>
          </a:xfrm>
          <a:prstGeom prst="flowChartAlternateProcess">
            <a:avLst/>
          </a:prstGeom>
          <a:solidFill>
            <a:srgbClr val="808080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sz="2800" dirty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40.1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56963" y="2010882"/>
            <a:ext cx="4645152" cy="2878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我们可以挖掘出的要素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黑板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--------&gt;</a:t>
            </a:r>
            <a:r>
              <a:rPr lang="zh-CN" altLang="en-US" dirty="0">
                <a:solidFill>
                  <a:srgbClr val="0070C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内存中该变量的值的存储地址</a:t>
            </a:r>
            <a:r>
              <a:rPr lang="en-US" altLang="zh-CN" dirty="0">
                <a:solidFill>
                  <a:srgbClr val="0070C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[0XFF61]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排骨价格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---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  <a:sym typeface="Wingdings"/>
              </a:rPr>
              <a:t>&gt;</a:t>
            </a:r>
            <a:r>
              <a:rPr lang="zh-CN" altLang="en-US" dirty="0">
                <a:solidFill>
                  <a:srgbClr val="0070C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Wingdings"/>
              </a:rPr>
              <a:t>变量名</a:t>
            </a:r>
            <a:endParaRPr lang="en-US" altLang="zh-CN" dirty="0">
              <a:solidFill>
                <a:srgbClr val="0070C0"/>
              </a:solidFill>
              <a:latin typeface="Microsoft YaHei Light" charset="-122"/>
              <a:ea typeface="Microsoft YaHei Light" charset="-122"/>
              <a:cs typeface="Microsoft YaHei Light" charset="-122"/>
              <a:sym typeface="Wingding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Wingdings"/>
              </a:rPr>
              <a:t>40.1</a:t>
            </a:r>
            <a:r>
              <a:rPr lang="zh-CN" altLang="en-US" dirty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Wingdings"/>
              </a:rPr>
              <a:t>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  <a:sym typeface="Wingdings"/>
              </a:rPr>
              <a:t>--------&gt;</a:t>
            </a:r>
            <a:r>
              <a:rPr lang="zh-CN" altLang="en-US" dirty="0">
                <a:solidFill>
                  <a:srgbClr val="0070C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Wingdings"/>
              </a:rPr>
              <a:t>变量值</a:t>
            </a:r>
            <a:endParaRPr lang="en-US" altLang="zh-CN" dirty="0">
              <a:solidFill>
                <a:srgbClr val="0070C0"/>
              </a:solidFill>
              <a:latin typeface="Microsoft YaHei Light" charset="-122"/>
              <a:ea typeface="Microsoft YaHei Light" charset="-122"/>
              <a:cs typeface="Microsoft YaHei Light" charset="-122"/>
              <a:sym typeface="Wingding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Wingdings"/>
              </a:rPr>
              <a:t>数值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  <a:sym typeface="Wingdings"/>
              </a:rPr>
              <a:t>--------&gt;</a:t>
            </a:r>
            <a:r>
              <a:rPr lang="zh-CN" altLang="en-US" dirty="0">
                <a:solidFill>
                  <a:srgbClr val="0070C0"/>
                </a:solidFill>
                <a:latin typeface="Microsoft YaHei Light" charset="-122"/>
                <a:ea typeface="Microsoft YaHei Light" charset="-122"/>
                <a:cs typeface="Microsoft YaHei Light" charset="-122"/>
                <a:sym typeface="Wingdings"/>
              </a:rPr>
              <a:t>变量类型</a:t>
            </a:r>
            <a:endParaRPr lang="en-US" dirty="0">
              <a:solidFill>
                <a:srgbClr val="0070C0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007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7-3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函数的调用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451579" y="2061960"/>
            <a:ext cx="3914775" cy="1482725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sz="2400">
                <a:solidFill>
                  <a:srgbClr val="003366"/>
                </a:solidFill>
              </a:rPr>
              <a:t>函数不会自己发挥作用,</a:t>
            </a:r>
          </a:p>
          <a:p>
            <a:pPr algn="ctr"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sz="2400">
                <a:solidFill>
                  <a:srgbClr val="003366"/>
                </a:solidFill>
              </a:rPr>
              <a:t>只有在调用的时候才能运行</a:t>
            </a:r>
            <a:endParaRPr lang="en-US" altLang="en-US" sz="2400">
              <a:solidFill>
                <a:srgbClr val="003366"/>
              </a:solidFill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259630" y="3544685"/>
            <a:ext cx="4140200" cy="1482725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sz="2400">
                <a:solidFill>
                  <a:srgbClr val="003366"/>
                </a:solidFill>
              </a:rPr>
              <a:t>调用语法:</a:t>
            </a:r>
          </a:p>
          <a:p>
            <a:pPr algn="ctr"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sz="2400">
                <a:solidFill>
                  <a:srgbClr val="003366"/>
                </a:solidFill>
              </a:rPr>
              <a:t>函数名([arg][,arg2]..[,arg3])</a:t>
            </a:r>
            <a:endParaRPr lang="en-US" altLang="en-US" sz="240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7-4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函数的声明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function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zh-CN" altLang="mr-IN" dirty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函数名</a:t>
            </a:r>
            <a:r>
              <a:rPr lang="zh-CN" altLang="mr-IN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(</a:t>
            </a:r>
            <a:r>
              <a:rPr lang="mr-IN" altLang="zh-CN" dirty="0">
                <a:solidFill>
                  <a:srgbClr val="00B05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[arg1][,arg2][,arg3]...[,arg4]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) 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{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zh-CN" altLang="mr-IN" dirty="0">
                <a:solidFill>
                  <a:srgbClr val="0070C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代码</a:t>
            </a:r>
            <a:r>
              <a:rPr lang="zh-CN" altLang="mr-IN" dirty="0" smtClean="0">
                <a:solidFill>
                  <a:srgbClr val="0070C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段</a:t>
            </a:r>
            <a:endParaRPr lang="en-US" altLang="zh-CN" dirty="0" smtClean="0">
              <a:solidFill>
                <a:srgbClr val="0070C0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mr-I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mr-IN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return</a:t>
            </a:r>
            <a:r>
              <a:rPr lang="mr-IN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zh-CN" altLang="mr-IN" dirty="0">
                <a:solidFill>
                  <a:srgbClr val="7030A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返回值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02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7-5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函数的返回值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5971191" y="2262154"/>
            <a:ext cx="4184650" cy="1711325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sz="2800">
                <a:solidFill>
                  <a:srgbClr val="003366"/>
                </a:solidFill>
              </a:rPr>
              <a:t>函数可以没有返回值,</a:t>
            </a:r>
          </a:p>
          <a:p>
            <a:pPr algn="ctr"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sz="2800">
                <a:solidFill>
                  <a:srgbClr val="003366"/>
                </a:solidFill>
              </a:rPr>
              <a:t>也可以有一个返回值</a:t>
            </a:r>
          </a:p>
          <a:p>
            <a:pPr algn="ctr"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sz="2800">
                <a:solidFill>
                  <a:srgbClr val="003366"/>
                </a:solidFill>
              </a:rPr>
              <a:t>不可能有多个返回值</a:t>
            </a:r>
            <a:endParaRPr lang="en-US" altLang="en-US" sz="2800">
              <a:solidFill>
                <a:srgbClr val="003366"/>
              </a:solidFill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450241" y="2936842"/>
            <a:ext cx="1800225" cy="2063175"/>
          </a:xfrm>
          <a:prstGeom prst="flowChartCollate">
            <a:avLst/>
          </a:prstGeom>
          <a:solidFill>
            <a:srgbClr val="00B8FF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dirty="0">
                <a:solidFill>
                  <a:srgbClr val="003366"/>
                </a:solidFill>
              </a:rPr>
              <a:t>函</a:t>
            </a:r>
          </a:p>
          <a:p>
            <a:pPr algn="ctr"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dirty="0">
                <a:solidFill>
                  <a:srgbClr val="003366"/>
                </a:solidFill>
              </a:rPr>
              <a:t>数</a:t>
            </a:r>
          </a:p>
          <a:p>
            <a:pPr algn="ctr"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dirty="0">
                <a:solidFill>
                  <a:srgbClr val="003366"/>
                </a:solidFill>
              </a:rPr>
              <a:t>体</a:t>
            </a:r>
            <a:endParaRPr lang="en-US" altLang="en-US" dirty="0">
              <a:solidFill>
                <a:srgbClr val="003366"/>
              </a:solidFill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901091" y="1992279"/>
            <a:ext cx="854075" cy="67468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B8FF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>
                <a:solidFill>
                  <a:srgbClr val="003366"/>
                </a:solidFill>
              </a:rPr>
              <a:t>调用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923315" y="5269892"/>
            <a:ext cx="854075" cy="67468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B8FF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>
                <a:solidFill>
                  <a:srgbClr val="003366"/>
                </a:solidFill>
              </a:rPr>
              <a:t>结果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451579" y="3425792"/>
            <a:ext cx="1998662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sz="3200">
                <a:solidFill>
                  <a:srgbClr val="003366"/>
                </a:solidFill>
              </a:rPr>
              <a:t>a = f()</a:t>
            </a:r>
            <a:r>
              <a:rPr lang="zh-CN" altLang="en-US" sz="3200"/>
              <a:t> 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370973" y="2173254"/>
            <a:ext cx="1588" cy="13049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370742" y="2173254"/>
            <a:ext cx="1709738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2370741" y="5533553"/>
            <a:ext cx="1393825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2370741" y="3927441"/>
            <a:ext cx="0" cy="1606111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7-6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函数的执行权与交回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451579" y="2268504"/>
            <a:ext cx="3328988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sz="2000" b="1" dirty="0">
                <a:solidFill>
                  <a:srgbClr val="003366"/>
                </a:solidFill>
              </a:rPr>
              <a:t>$i = 0;</a:t>
            </a:r>
          </a:p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sz="2000" b="1" dirty="0">
                <a:solidFill>
                  <a:srgbClr val="003366"/>
                </a:solidFill>
              </a:rPr>
              <a:t>$i += 3;</a:t>
            </a:r>
          </a:p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sz="2000" b="1" dirty="0">
                <a:solidFill>
                  <a:srgbClr val="003366"/>
                </a:solidFill>
              </a:rPr>
              <a:t>echo 'hello ';</a:t>
            </a:r>
          </a:p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 altLang="en-US" sz="2000" b="1" dirty="0">
              <a:solidFill>
                <a:srgbClr val="003366"/>
              </a:solidFill>
            </a:endParaRPr>
          </a:p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sz="2000" b="1" dirty="0">
                <a:solidFill>
                  <a:srgbClr val="003366"/>
                </a:solidFill>
              </a:rPr>
              <a:t>fun();</a:t>
            </a:r>
          </a:p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 altLang="en-US" sz="2000" b="1" dirty="0">
              <a:solidFill>
                <a:srgbClr val="003366"/>
              </a:solidFill>
            </a:endParaRPr>
          </a:p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sz="2000" b="1" dirty="0">
                <a:solidFill>
                  <a:srgbClr val="003366"/>
                </a:solidFill>
              </a:rPr>
              <a:t>echo 'world';</a:t>
            </a:r>
            <a:endParaRPr lang="en-US" altLang="en-US" sz="2000" b="1" dirty="0">
              <a:solidFill>
                <a:srgbClr val="003366"/>
              </a:solidFill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321110" y="2593334"/>
            <a:ext cx="944563" cy="1979612"/>
          </a:xfrm>
          <a:prstGeom prst="flowChartCollate">
            <a:avLst/>
          </a:prstGeom>
          <a:solidFill>
            <a:srgbClr val="00B8FF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>
                <a:solidFill>
                  <a:srgbClr val="003366"/>
                </a:solidFill>
              </a:rPr>
              <a:t>fun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635435" y="2098034"/>
            <a:ext cx="314325" cy="404812"/>
          </a:xfrm>
          <a:prstGeom prst="downArrow">
            <a:avLst>
              <a:gd name="adj1" fmla="val 50000"/>
              <a:gd name="adj2" fmla="val 32197"/>
            </a:avLst>
          </a:prstGeom>
          <a:solidFill>
            <a:srgbClr val="00B8FF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anchor="ctr"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635435" y="4663434"/>
            <a:ext cx="314325" cy="404812"/>
          </a:xfrm>
          <a:prstGeom prst="downArrow">
            <a:avLst>
              <a:gd name="adj1" fmla="val 50000"/>
              <a:gd name="adj2" fmla="val 32197"/>
            </a:avLst>
          </a:prstGeom>
          <a:solidFill>
            <a:srgbClr val="00B8FF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anchor="ctr"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482925" y="3386956"/>
            <a:ext cx="1447049" cy="73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925699" y="2188521"/>
            <a:ext cx="0" cy="119843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925698" y="2188521"/>
            <a:ext cx="1709737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3925698" y="4933309"/>
            <a:ext cx="1665287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 flipV="1">
            <a:off x="3925697" y="3836217"/>
            <a:ext cx="1587" cy="1097091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2346928" y="3836954"/>
            <a:ext cx="1583045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6619803" y="2143277"/>
            <a:ext cx="4319588" cy="1439863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>
                <a:solidFill>
                  <a:srgbClr val="003366"/>
                </a:solidFill>
              </a:rPr>
              <a:t>函数被调用时, </a:t>
            </a:r>
          </a:p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dirty="0">
                <a:solidFill>
                  <a:srgbClr val="003366"/>
                </a:solidFill>
              </a:rPr>
              <a:t>PHP解释器执行权进入到函数内部.</a:t>
            </a:r>
          </a:p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dirty="0">
                <a:solidFill>
                  <a:srgbClr val="003366"/>
                </a:solidFill>
              </a:rPr>
              <a:t>两种情况下,执行权交回</a:t>
            </a:r>
          </a:p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dirty="0">
                <a:solidFill>
                  <a:srgbClr val="003366"/>
                </a:solidFill>
              </a:rPr>
              <a:t>1:函数执行到最后一行</a:t>
            </a:r>
          </a:p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dirty="0">
                <a:solidFill>
                  <a:srgbClr val="003366"/>
                </a:solidFill>
              </a:rPr>
              <a:t>2:函数遇到return返回;</a:t>
            </a:r>
            <a:endParaRPr lang="en-US" altLang="en-US" dirty="0">
              <a:solidFill>
                <a:srgbClr val="003366"/>
              </a:solidFill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>
            <a:off x="2396141" y="3224180"/>
            <a:ext cx="82509" cy="16351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346928" y="3836217"/>
            <a:ext cx="0" cy="360363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7-7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函数的命名规范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函数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名命名与变量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常量命名规范相同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函数名</a:t>
            </a:r>
            <a:r>
              <a:rPr lang="zh-CN" altLang="en-US" dirty="0">
                <a:solidFill>
                  <a:srgbClr val="FF0000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不区分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大小写。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函数名必须是唯一的，即函数名不能和已经存在的函数重名。</a:t>
            </a: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615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7-8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函数的传值方法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4248830" cy="3450613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function s($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a,$b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)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$a *= 2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$b *= 2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Return $a+$b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a = 3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b = 5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echo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s($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a,$b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)."\n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echo 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$a."\</a:t>
            </a:r>
            <a:r>
              <a:rPr lang="en-US" altLang="zh-CN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n".$b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792575" y="2015732"/>
            <a:ext cx="3600450" cy="1439862"/>
          </a:xfrm>
          <a:prstGeom prst="cloudCallout">
            <a:avLst>
              <a:gd name="adj1" fmla="val -18634"/>
              <a:gd name="adj2" fmla="val 133713"/>
            </a:avLst>
          </a:prstGeom>
          <a:solidFill>
            <a:srgbClr val="99CCFF"/>
          </a:solidFill>
          <a:ln w="9525" cap="flat" cmpd="sng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9pPr>
          </a:lstStyle>
          <a:p>
            <a:pPr algn="ctr" eaLnBrk="1" hangingPunct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en-US" altLang="en-US" smtClean="0">
                <a:solidFill>
                  <a:srgbClr val="003366"/>
                </a:solidFill>
              </a:rPr>
              <a:t>打印结果?</a:t>
            </a:r>
          </a:p>
          <a:p>
            <a:pPr algn="ctr" eaLnBrk="1" hangingPunct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en-US" altLang="en-US" smtClean="0">
                <a:solidFill>
                  <a:srgbClr val="003366"/>
                </a:solidFill>
              </a:rPr>
              <a:t>是否必有叫$a,$b?</a:t>
            </a:r>
          </a:p>
        </p:txBody>
      </p:sp>
    </p:spTree>
    <p:extLst>
      <p:ext uri="{BB962C8B-B14F-4D97-AF65-F5344CB8AC3E}">
        <p14:creationId xmlns:p14="http://schemas.microsoft.com/office/powerpoint/2010/main" val="151997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7-9 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函数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的传值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方法（二）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3830540" cy="3450613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smtClean="0">
                <a:latin typeface="Microsoft YaHei Light" charset="-122"/>
                <a:ea typeface="Microsoft YaHei Light" charset="-122"/>
                <a:cs typeface="Microsoft YaHei Light" charset="-122"/>
              </a:rPr>
              <a:t>function s($a,&amp;$b)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$a *= 2;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$b *= 2;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 Return $a+$b;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$a = 3;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$b = 5;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echo s($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a,$b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)."\n";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echo $a."\</a:t>
            </a:r>
            <a:r>
              <a:rPr lang="en-US" altLang="zh-CN" dirty="0" err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n".$b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;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7142466" y="2015732"/>
            <a:ext cx="2160588" cy="1260475"/>
          </a:xfrm>
          <a:prstGeom prst="cloudCallout">
            <a:avLst>
              <a:gd name="adj1" fmla="val -18634"/>
              <a:gd name="adj2" fmla="val 133713"/>
            </a:avLst>
          </a:prstGeom>
          <a:solidFill>
            <a:srgbClr val="99CCFF"/>
          </a:solidFill>
          <a:ln w="9525" cap="flat" cmpd="sng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9pPr>
          </a:lstStyle>
          <a:p>
            <a:pPr algn="ctr" eaLnBrk="1" hangingPunct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en-US" altLang="en-US" dirty="0" smtClean="0">
                <a:solidFill>
                  <a:srgbClr val="003366"/>
                </a:solidFill>
              </a:rPr>
              <a:t>引用传值</a:t>
            </a:r>
          </a:p>
        </p:txBody>
      </p:sp>
    </p:spTree>
    <p:extLst>
      <p:ext uri="{BB962C8B-B14F-4D97-AF65-F5344CB8AC3E}">
        <p14:creationId xmlns:p14="http://schemas.microsoft.com/office/powerpoint/2010/main" val="82044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7-10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函数参数的默认值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44731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参数允许有默认值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对于有默认值的参数，允许调用时不填写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51579" y="3345179"/>
            <a:ext cx="9603275" cy="16451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Function foo ($arg1, $arg2=18) {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   </a:t>
            </a:r>
            <a:r>
              <a:rPr lang="mr-IN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……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}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398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7-11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函数练习题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现有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3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个矩形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宽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/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长分别为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3*4,5*6,7*8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请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分别计算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3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个矩形的面积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,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并打印出来</a:t>
            </a:r>
            <a:r>
              <a:rPr lang="en-US" altLang="zh-CN" dirty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9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7-12 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可变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函数名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变量名可变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函数名可变</a:t>
            </a:r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091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1313235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3-2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变量名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变量值，存储地址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Oval 3"/>
          <p:cNvSpPr>
            <a:spLocks noChangeArrowheads="1"/>
          </p:cNvSpPr>
          <p:nvPr/>
        </p:nvSpPr>
        <p:spPr bwMode="auto">
          <a:xfrm>
            <a:off x="1451580" y="2255807"/>
            <a:ext cx="3419475" cy="2339975"/>
          </a:xfrm>
          <a:prstGeom prst="ellipse">
            <a:avLst/>
          </a:prstGeom>
          <a:solidFill>
            <a:srgbClr val="99CCFF"/>
          </a:solidFill>
          <a:ln w="9525" cap="flat" cmpd="sng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9pPr>
          </a:lstStyle>
          <a:p>
            <a:pPr algn="ctr" eaLnBrk="1" hangingPunct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en-US" altLang="en-US">
                <a:latin typeface="Microsoft YaHei Light" charset="-122"/>
                <a:ea typeface="Microsoft YaHei Light" charset="-122"/>
                <a:cs typeface="Microsoft YaHei Light" charset="-122"/>
              </a:rPr>
              <a:t>PHP解释器</a:t>
            </a:r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1943707" y="3695667"/>
            <a:ext cx="1878012" cy="720725"/>
          </a:xfrm>
          <a:prstGeom prst="ellipse">
            <a:avLst/>
          </a:prstGeom>
          <a:solidFill>
            <a:srgbClr val="99CCFF"/>
          </a:solidFill>
          <a:ln w="9525" cap="flat" cmpd="sng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9pPr>
          </a:lstStyle>
          <a:p>
            <a:pPr algn="ctr" eaLnBrk="1" hangingPunct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en-US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变量池</a:t>
            </a:r>
          </a:p>
          <a:p>
            <a:pPr algn="ctr" eaLnBrk="1" hangingPunct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en-US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$a</a:t>
            </a:r>
            <a:r>
              <a:rPr lang="zh-CN" alt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[0xB62],$b</a:t>
            </a:r>
            <a:endParaRPr lang="en-US" alt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5898170" y="2687604"/>
            <a:ext cx="484188" cy="238125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898170" y="2940016"/>
            <a:ext cx="484188" cy="238125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dirty="0">
                <a:solidFill>
                  <a:srgbClr val="000066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231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5898170" y="3192428"/>
            <a:ext cx="484188" cy="238125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5898170" y="3421028"/>
            <a:ext cx="484188" cy="238125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5898170" y="3659154"/>
            <a:ext cx="484188" cy="238125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5898170" y="2435192"/>
            <a:ext cx="484188" cy="238125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4" name="AutoShape 11"/>
          <p:cNvSpPr>
            <a:spLocks noChangeArrowheads="1"/>
          </p:cNvSpPr>
          <p:nvPr/>
        </p:nvSpPr>
        <p:spPr bwMode="auto">
          <a:xfrm>
            <a:off x="7698394" y="2349469"/>
            <a:ext cx="952500" cy="627063"/>
          </a:xfrm>
          <a:prstGeom prst="roundRect">
            <a:avLst>
              <a:gd name="adj" fmla="val 250"/>
            </a:avLst>
          </a:prstGeom>
          <a:solidFill>
            <a:srgbClr val="99CCFF"/>
          </a:solidFill>
          <a:ln w="9525" cap="flat" cmpd="sng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latin typeface="DejaVu Sans" charset="0"/>
                <a:ea typeface="Yahei Mono" charset="0"/>
              </a:defRPr>
            </a:lvl9pPr>
          </a:lstStyle>
          <a:p>
            <a:pPr algn="ctr" eaLnBrk="1" hangingPunct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en-US" altLang="en-US" sz="2000">
                <a:latin typeface="Microsoft YaHei Light" charset="-122"/>
                <a:ea typeface="Microsoft YaHei Light" charset="-122"/>
                <a:cs typeface="Microsoft YaHei Light" charset="-122"/>
              </a:rPr>
              <a:t>内存</a:t>
            </a:r>
          </a:p>
        </p:txBody>
      </p:sp>
      <p:sp>
        <p:nvSpPr>
          <p:cNvPr id="25" name="未知"/>
          <p:cNvSpPr>
            <a:spLocks/>
          </p:cNvSpPr>
          <p:nvPr/>
        </p:nvSpPr>
        <p:spPr bwMode="auto">
          <a:xfrm>
            <a:off x="6528405" y="2509806"/>
            <a:ext cx="1169987" cy="285751"/>
          </a:xfrm>
          <a:custGeom>
            <a:avLst/>
            <a:gdLst>
              <a:gd name="T0" fmla="*/ 98 w 142"/>
              <a:gd name="T1" fmla="*/ 21 h 147"/>
              <a:gd name="T2" fmla="*/ 36 w 142"/>
              <a:gd name="T3" fmla="*/ 84 h 147"/>
              <a:gd name="T4" fmla="*/ 4 w 142"/>
              <a:gd name="T5" fmla="*/ 116 h 147"/>
              <a:gd name="T6" fmla="*/ 0 w 142"/>
              <a:gd name="T7" fmla="*/ 116 h 147"/>
              <a:gd name="T8" fmla="*/ 0 w 142"/>
              <a:gd name="T9" fmla="*/ 147 h 147"/>
              <a:gd name="T10" fmla="*/ 4 w 142"/>
              <a:gd name="T11" fmla="*/ 147 h 147"/>
              <a:gd name="T12" fmla="*/ 67 w 142"/>
              <a:gd name="T13" fmla="*/ 84 h 147"/>
              <a:gd name="T14" fmla="*/ 98 w 142"/>
              <a:gd name="T15" fmla="*/ 53 h 147"/>
              <a:gd name="T16" fmla="*/ 103 w 142"/>
              <a:gd name="T17" fmla="*/ 53 h 147"/>
              <a:gd name="T18" fmla="*/ 103 w 142"/>
              <a:gd name="T19" fmla="*/ 73 h 147"/>
              <a:gd name="T20" fmla="*/ 142 w 142"/>
              <a:gd name="T21" fmla="*/ 37 h 147"/>
              <a:gd name="T22" fmla="*/ 103 w 142"/>
              <a:gd name="T23" fmla="*/ 0 h 147"/>
              <a:gd name="T24" fmla="*/ 103 w 142"/>
              <a:gd name="T25" fmla="*/ 21 h 147"/>
              <a:gd name="T26" fmla="*/ 98 w 142"/>
              <a:gd name="T27" fmla="*/ 21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2" h="147">
                <a:moveTo>
                  <a:pt x="98" y="21"/>
                </a:moveTo>
                <a:cubicBezTo>
                  <a:pt x="64" y="21"/>
                  <a:pt x="36" y="50"/>
                  <a:pt x="36" y="84"/>
                </a:cubicBezTo>
                <a:cubicBezTo>
                  <a:pt x="36" y="102"/>
                  <a:pt x="22" y="116"/>
                  <a:pt x="4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47"/>
                  <a:pt x="0" y="147"/>
                  <a:pt x="0" y="147"/>
                </a:cubicBezTo>
                <a:cubicBezTo>
                  <a:pt x="4" y="147"/>
                  <a:pt x="4" y="147"/>
                  <a:pt x="4" y="147"/>
                </a:cubicBezTo>
                <a:cubicBezTo>
                  <a:pt x="39" y="147"/>
                  <a:pt x="67" y="119"/>
                  <a:pt x="67" y="84"/>
                </a:cubicBezTo>
                <a:cubicBezTo>
                  <a:pt x="67" y="67"/>
                  <a:pt x="81" y="53"/>
                  <a:pt x="98" y="53"/>
                </a:cubicBezTo>
                <a:cubicBezTo>
                  <a:pt x="103" y="53"/>
                  <a:pt x="103" y="53"/>
                  <a:pt x="103" y="53"/>
                </a:cubicBezTo>
                <a:cubicBezTo>
                  <a:pt x="103" y="73"/>
                  <a:pt x="103" y="73"/>
                  <a:pt x="103" y="73"/>
                </a:cubicBezTo>
                <a:cubicBezTo>
                  <a:pt x="142" y="37"/>
                  <a:pt x="142" y="37"/>
                  <a:pt x="142" y="3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21"/>
                  <a:pt x="103" y="21"/>
                  <a:pt x="103" y="21"/>
                </a:cubicBezTo>
                <a:lnTo>
                  <a:pt x="98" y="21"/>
                </a:lnTo>
                <a:close/>
              </a:path>
            </a:pathLst>
          </a:custGeom>
          <a:solidFill>
            <a:srgbClr val="99CCFF"/>
          </a:solidFill>
          <a:ln w="9525" cap="flat" cmpd="sng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 flipV="1">
            <a:off x="3743933" y="3560728"/>
            <a:ext cx="2114551" cy="628651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 flipV="1">
            <a:off x="3158141" y="3065431"/>
            <a:ext cx="2700339" cy="10795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005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745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1313235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3-3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变量命名规则和大小写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9" indent="-457189">
              <a:buFont typeface="+mj-lt"/>
              <a:buAutoNum type="arabicPeriod"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以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开头，用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[0-9][A-Z][a-z][_]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任意组合，但是变量名的第一个字符不能是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[0-9]</a:t>
            </a: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，即不能以数字开头</a:t>
            </a:r>
            <a:r>
              <a:rPr lang="en-US" altLang="zh-CN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.</a:t>
            </a:r>
          </a:p>
          <a:p>
            <a:pPr marL="457189" indent="-457189">
              <a:buFont typeface="+mj-lt"/>
              <a:buAutoNum type="arabicPeriod"/>
            </a:pPr>
            <a:r>
              <a:rPr lang="zh-CN" alt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变量名区分大小写</a:t>
            </a:r>
            <a:endParaRPr 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268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1313235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3-4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变量名练习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var</a:t>
            </a:r>
            <a:r>
              <a:rPr 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 = 'Bob</a:t>
            </a: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Var</a:t>
            </a:r>
            <a:r>
              <a:rPr 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 = 'Joe</a:t>
            </a: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</a:t>
            </a:r>
            <a:r>
              <a:rPr 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4site = 'not yet'; </a:t>
            </a:r>
            <a:endParaRPr lang="en-US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$_</a:t>
            </a:r>
            <a:r>
              <a:rPr 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4site = 'not yet</a:t>
            </a: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>
              <a:latin typeface="Microsoft YaHei Light" charset="-122"/>
              <a:ea typeface="Microsoft YaHei Light" charset="-122"/>
              <a:cs typeface="Microsoft YaHei Light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latin typeface="Microsoft YaHei Light" charset="-122"/>
                <a:ea typeface="Microsoft YaHei Light" charset="-122"/>
                <a:cs typeface="Microsoft YaHei Light" charset="-122"/>
              </a:rPr>
              <a:t>$*</a:t>
            </a:r>
            <a:r>
              <a:rPr 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is = '</a:t>
            </a:r>
            <a:r>
              <a:rPr lang="en-US" dirty="0" err="1">
                <a:latin typeface="Microsoft YaHei Light" charset="-122"/>
                <a:ea typeface="Microsoft YaHei Light" charset="-122"/>
                <a:cs typeface="Microsoft YaHei Light" charset="-122"/>
              </a:rPr>
              <a:t>mansikka</a:t>
            </a:r>
            <a:r>
              <a:rPr lang="en-US" dirty="0">
                <a:latin typeface="Microsoft YaHei Light" charset="-122"/>
                <a:ea typeface="Microsoft YaHei Light" charset="-122"/>
                <a:cs typeface="Microsoft YaHei Light" charset="-122"/>
              </a:rPr>
              <a:t>'; </a:t>
            </a:r>
          </a:p>
        </p:txBody>
      </p:sp>
    </p:spTree>
    <p:extLst>
      <p:ext uri="{BB962C8B-B14F-4D97-AF65-F5344CB8AC3E}">
        <p14:creationId xmlns:p14="http://schemas.microsoft.com/office/powerpoint/2010/main" val="166414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1313235"/>
            <a:ext cx="9603275" cy="54052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3-5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变量的传值赋值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1451580" y="2758660"/>
            <a:ext cx="2159000" cy="1169988"/>
          </a:xfrm>
          <a:prstGeom prst="ellipse">
            <a:avLst/>
          </a:prstGeom>
          <a:solidFill>
            <a:srgbClr val="00B8FF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sz="2400">
                <a:solidFill>
                  <a:srgbClr val="003366"/>
                </a:solidFill>
              </a:rPr>
              <a:t>$a</a:t>
            </a:r>
          </a:p>
          <a:p>
            <a:pPr algn="ctr"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sz="2400">
                <a:solidFill>
                  <a:srgbClr val="003366"/>
                </a:solidFill>
              </a:rPr>
              <a:t>$b</a:t>
            </a:r>
            <a:endParaRPr lang="en-US" altLang="en-US" sz="2400">
              <a:solidFill>
                <a:srgbClr val="003366"/>
              </a:solidFill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1740808" y="1934284"/>
            <a:ext cx="2268537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sz="2400" dirty="0">
                <a:solidFill>
                  <a:srgbClr val="003366"/>
                </a:solidFill>
              </a:rPr>
              <a:t>$a = 3;</a:t>
            </a:r>
          </a:p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sz="2400" dirty="0">
                <a:solidFill>
                  <a:srgbClr val="003366"/>
                </a:solidFill>
              </a:rPr>
              <a:t>$b = 5;</a:t>
            </a:r>
            <a:endParaRPr lang="zh-CN" altLang="en-US" sz="2000" dirty="0">
              <a:solidFill>
                <a:srgbClr val="003366"/>
              </a:solidFill>
            </a:endParaRPr>
          </a:p>
        </p:txBody>
      </p:sp>
      <p:sp>
        <p:nvSpPr>
          <p:cNvPr id="30" name="Line 5"/>
          <p:cNvSpPr>
            <a:spLocks noChangeShapeType="1"/>
          </p:cNvSpPr>
          <p:nvPr/>
        </p:nvSpPr>
        <p:spPr bwMode="auto">
          <a:xfrm flipV="1">
            <a:off x="2667110" y="2625935"/>
            <a:ext cx="5220195" cy="57137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 flipV="1">
            <a:off x="2667111" y="3306048"/>
            <a:ext cx="5220194" cy="260291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1740808" y="4102191"/>
            <a:ext cx="1468437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</a:pPr>
            <a:r>
              <a:rPr lang="zh-CN" altLang="en-US" sz="2400">
                <a:solidFill>
                  <a:srgbClr val="003366"/>
                </a:solidFill>
              </a:rPr>
              <a:t>$a = $b;</a:t>
            </a:r>
          </a:p>
        </p:txBody>
      </p:sp>
      <p:graphicFrame>
        <p:nvGraphicFramePr>
          <p:cNvPr id="33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638736"/>
              </p:ext>
            </p:extLst>
          </p:nvPr>
        </p:nvGraphicFramePr>
        <p:xfrm>
          <a:off x="7887305" y="2049083"/>
          <a:ext cx="601662" cy="1801545"/>
        </p:xfrm>
        <a:graphic>
          <a:graphicData uri="http://schemas.openxmlformats.org/drawingml/2006/table">
            <a:tbl>
              <a:tblPr/>
              <a:tblGrid>
                <a:gridCol w="601662"/>
              </a:tblGrid>
              <a:tr h="313609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latin typeface="DejaVu Sans" charset="0"/>
                          <a:ea typeface="Yahei Mono" charset="0"/>
                        </a:defRPr>
                      </a:lvl1pPr>
                      <a:lvl2pPr marL="457200">
                        <a:spcAft>
                          <a:spcPts val="1138"/>
                        </a:spcAft>
                        <a:defRPr sz="2400">
                          <a:latin typeface="DejaVu Sans" charset="0"/>
                          <a:ea typeface="Yahei Mono" charset="0"/>
                        </a:defRPr>
                      </a:lvl2pPr>
                      <a:lvl3pPr marL="914400">
                        <a:spcAft>
                          <a:spcPts val="850"/>
                        </a:spcAft>
                        <a:defRPr sz="2000">
                          <a:latin typeface="DejaVu Sans" charset="0"/>
                          <a:ea typeface="Yahei Mono" charset="0"/>
                        </a:defRPr>
                      </a:lvl3pPr>
                      <a:lvl4pPr marL="1371600">
                        <a:spcAft>
                          <a:spcPts val="575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4pPr>
                      <a:lvl5pPr marL="1828800">
                        <a:spcAft>
                          <a:spcPts val="288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5pPr>
                      <a:lvl6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6pPr>
                      <a:lvl7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7pPr>
                      <a:lvl8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8pPr>
                      <a:lvl9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3609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latin typeface="DejaVu Sans" charset="0"/>
                          <a:ea typeface="Yahei Mono" charset="0"/>
                        </a:defRPr>
                      </a:lvl1pPr>
                      <a:lvl2pPr marL="457200">
                        <a:spcAft>
                          <a:spcPts val="1138"/>
                        </a:spcAft>
                        <a:defRPr sz="2400">
                          <a:latin typeface="DejaVu Sans" charset="0"/>
                          <a:ea typeface="Yahei Mono" charset="0"/>
                        </a:defRPr>
                      </a:lvl2pPr>
                      <a:lvl3pPr marL="914400">
                        <a:spcAft>
                          <a:spcPts val="850"/>
                        </a:spcAft>
                        <a:defRPr sz="2000">
                          <a:latin typeface="DejaVu Sans" charset="0"/>
                          <a:ea typeface="Yahei Mono" charset="0"/>
                        </a:defRPr>
                      </a:lvl3pPr>
                      <a:lvl4pPr marL="1371600">
                        <a:spcAft>
                          <a:spcPts val="575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4pPr>
                      <a:lvl5pPr marL="1828800">
                        <a:spcAft>
                          <a:spcPts val="288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5pPr>
                      <a:lvl6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6pPr>
                      <a:lvl7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7pPr>
                      <a:lvl8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8pPr>
                      <a:lvl9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宋体" charset="-122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3609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latin typeface="DejaVu Sans" charset="0"/>
                          <a:ea typeface="Yahei Mono" charset="0"/>
                        </a:defRPr>
                      </a:lvl1pPr>
                      <a:lvl2pPr marL="457200">
                        <a:spcAft>
                          <a:spcPts val="1138"/>
                        </a:spcAft>
                        <a:defRPr sz="2400">
                          <a:latin typeface="DejaVu Sans" charset="0"/>
                          <a:ea typeface="Yahei Mono" charset="0"/>
                        </a:defRPr>
                      </a:lvl2pPr>
                      <a:lvl3pPr marL="914400">
                        <a:spcAft>
                          <a:spcPts val="850"/>
                        </a:spcAft>
                        <a:defRPr sz="2000">
                          <a:latin typeface="DejaVu Sans" charset="0"/>
                          <a:ea typeface="Yahei Mono" charset="0"/>
                        </a:defRPr>
                      </a:lvl3pPr>
                      <a:lvl4pPr marL="1371600">
                        <a:spcAft>
                          <a:spcPts val="575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4pPr>
                      <a:lvl5pPr marL="1828800">
                        <a:spcAft>
                          <a:spcPts val="288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5pPr>
                      <a:lvl6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6pPr>
                      <a:lvl7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7pPr>
                      <a:lvl8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8pPr>
                      <a:lvl9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3609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latin typeface="DejaVu Sans" charset="0"/>
                          <a:ea typeface="Yahei Mono" charset="0"/>
                        </a:defRPr>
                      </a:lvl1pPr>
                      <a:lvl2pPr marL="457200">
                        <a:spcAft>
                          <a:spcPts val="1138"/>
                        </a:spcAft>
                        <a:defRPr sz="2400">
                          <a:latin typeface="DejaVu Sans" charset="0"/>
                          <a:ea typeface="Yahei Mono" charset="0"/>
                        </a:defRPr>
                      </a:lvl2pPr>
                      <a:lvl3pPr marL="914400">
                        <a:spcAft>
                          <a:spcPts val="850"/>
                        </a:spcAft>
                        <a:defRPr sz="2000">
                          <a:latin typeface="DejaVu Sans" charset="0"/>
                          <a:ea typeface="Yahei Mono" charset="0"/>
                        </a:defRPr>
                      </a:lvl3pPr>
                      <a:lvl4pPr marL="1371600">
                        <a:spcAft>
                          <a:spcPts val="575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4pPr>
                      <a:lvl5pPr marL="1828800">
                        <a:spcAft>
                          <a:spcPts val="288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5pPr>
                      <a:lvl6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6pPr>
                      <a:lvl7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7pPr>
                      <a:lvl8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8pPr>
                      <a:lvl9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宋体" charset="-122"/>
                        </a:rPr>
                        <a:t>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3609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latin typeface="DejaVu Sans" charset="0"/>
                          <a:ea typeface="Yahei Mono" charset="0"/>
                        </a:defRPr>
                      </a:lvl1pPr>
                      <a:lvl2pPr marL="457200">
                        <a:spcAft>
                          <a:spcPts val="1138"/>
                        </a:spcAft>
                        <a:defRPr sz="2400">
                          <a:latin typeface="DejaVu Sans" charset="0"/>
                          <a:ea typeface="Yahei Mono" charset="0"/>
                        </a:defRPr>
                      </a:lvl2pPr>
                      <a:lvl3pPr marL="914400">
                        <a:spcAft>
                          <a:spcPts val="850"/>
                        </a:spcAft>
                        <a:defRPr sz="2000">
                          <a:latin typeface="DejaVu Sans" charset="0"/>
                          <a:ea typeface="Yahei Mono" charset="0"/>
                        </a:defRPr>
                      </a:lvl3pPr>
                      <a:lvl4pPr marL="1371600">
                        <a:spcAft>
                          <a:spcPts val="575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4pPr>
                      <a:lvl5pPr marL="1828800">
                        <a:spcAft>
                          <a:spcPts val="288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5pPr>
                      <a:lvl6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6pPr>
                      <a:lvl7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7pPr>
                      <a:lvl8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8pPr>
                      <a:lvl9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1451580" y="4620234"/>
            <a:ext cx="2160587" cy="1168400"/>
          </a:xfrm>
          <a:prstGeom prst="ellipse">
            <a:avLst/>
          </a:prstGeom>
          <a:solidFill>
            <a:srgbClr val="00B8FF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sz="2400">
                <a:solidFill>
                  <a:srgbClr val="003366"/>
                </a:solidFill>
              </a:rPr>
              <a:t>$a</a:t>
            </a:r>
          </a:p>
          <a:p>
            <a:pPr algn="ctr"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sz="2400">
                <a:solidFill>
                  <a:srgbClr val="003366"/>
                </a:solidFill>
              </a:rPr>
              <a:t>$b</a:t>
            </a:r>
            <a:endParaRPr lang="en-US" altLang="en-US" sz="2400">
              <a:solidFill>
                <a:srgbClr val="003366"/>
              </a:solidFill>
            </a:endParaRPr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 flipV="1">
            <a:off x="2667111" y="4465098"/>
            <a:ext cx="5180766" cy="554024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 flipV="1">
            <a:off x="2667110" y="5279563"/>
            <a:ext cx="5180767" cy="143398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graphicFrame>
        <p:nvGraphicFramePr>
          <p:cNvPr id="37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06117"/>
              </p:ext>
            </p:extLst>
          </p:nvPr>
        </p:nvGraphicFramePr>
        <p:xfrm>
          <a:off x="7887305" y="3969490"/>
          <a:ext cx="601662" cy="1829268"/>
        </p:xfrm>
        <a:graphic>
          <a:graphicData uri="http://schemas.openxmlformats.org/drawingml/2006/table">
            <a:tbl>
              <a:tblPr/>
              <a:tblGrid>
                <a:gridCol w="601662"/>
              </a:tblGrid>
              <a:tr h="32129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latin typeface="DejaVu Sans" charset="0"/>
                          <a:ea typeface="Yahei Mono" charset="0"/>
                        </a:defRPr>
                      </a:lvl1pPr>
                      <a:lvl2pPr marL="457200">
                        <a:spcAft>
                          <a:spcPts val="1138"/>
                        </a:spcAft>
                        <a:defRPr sz="2400">
                          <a:latin typeface="DejaVu Sans" charset="0"/>
                          <a:ea typeface="Yahei Mono" charset="0"/>
                        </a:defRPr>
                      </a:lvl2pPr>
                      <a:lvl3pPr marL="914400">
                        <a:spcAft>
                          <a:spcPts val="850"/>
                        </a:spcAft>
                        <a:defRPr sz="2000">
                          <a:latin typeface="DejaVu Sans" charset="0"/>
                          <a:ea typeface="Yahei Mono" charset="0"/>
                        </a:defRPr>
                      </a:lvl3pPr>
                      <a:lvl4pPr marL="1371600">
                        <a:spcAft>
                          <a:spcPts val="575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4pPr>
                      <a:lvl5pPr marL="1828800">
                        <a:spcAft>
                          <a:spcPts val="288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5pPr>
                      <a:lvl6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6pPr>
                      <a:lvl7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7pPr>
                      <a:lvl8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8pPr>
                      <a:lvl9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04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latin typeface="DejaVu Sans" charset="0"/>
                          <a:ea typeface="Yahei Mono" charset="0"/>
                        </a:defRPr>
                      </a:lvl1pPr>
                      <a:lvl2pPr marL="457200">
                        <a:spcAft>
                          <a:spcPts val="1138"/>
                        </a:spcAft>
                        <a:defRPr sz="2400">
                          <a:latin typeface="DejaVu Sans" charset="0"/>
                          <a:ea typeface="Yahei Mono" charset="0"/>
                        </a:defRPr>
                      </a:lvl2pPr>
                      <a:lvl3pPr marL="914400">
                        <a:spcAft>
                          <a:spcPts val="850"/>
                        </a:spcAft>
                        <a:defRPr sz="2000">
                          <a:latin typeface="DejaVu Sans" charset="0"/>
                          <a:ea typeface="Yahei Mono" charset="0"/>
                        </a:defRPr>
                      </a:lvl3pPr>
                      <a:lvl4pPr marL="1371600">
                        <a:spcAft>
                          <a:spcPts val="575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4pPr>
                      <a:lvl5pPr marL="1828800">
                        <a:spcAft>
                          <a:spcPts val="288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5pPr>
                      <a:lvl6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6pPr>
                      <a:lvl7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7pPr>
                      <a:lvl8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8pPr>
                      <a:lvl9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charset="0"/>
                          <a:ea typeface="宋体" charset="-122"/>
                        </a:rPr>
                        <a:t>3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宋体" charset="-122"/>
                        </a:rPr>
                        <a:t>-&gt;5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9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latin typeface="DejaVu Sans" charset="0"/>
                          <a:ea typeface="Yahei Mono" charset="0"/>
                        </a:defRPr>
                      </a:lvl1pPr>
                      <a:lvl2pPr marL="457200">
                        <a:spcAft>
                          <a:spcPts val="1138"/>
                        </a:spcAft>
                        <a:defRPr sz="2400">
                          <a:latin typeface="DejaVu Sans" charset="0"/>
                          <a:ea typeface="Yahei Mono" charset="0"/>
                        </a:defRPr>
                      </a:lvl2pPr>
                      <a:lvl3pPr marL="914400">
                        <a:spcAft>
                          <a:spcPts val="850"/>
                        </a:spcAft>
                        <a:defRPr sz="2000">
                          <a:latin typeface="DejaVu Sans" charset="0"/>
                          <a:ea typeface="Yahei Mono" charset="0"/>
                        </a:defRPr>
                      </a:lvl3pPr>
                      <a:lvl4pPr marL="1371600">
                        <a:spcAft>
                          <a:spcPts val="575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4pPr>
                      <a:lvl5pPr marL="1828800">
                        <a:spcAft>
                          <a:spcPts val="288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5pPr>
                      <a:lvl6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6pPr>
                      <a:lvl7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7pPr>
                      <a:lvl8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8pPr>
                      <a:lvl9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9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latin typeface="DejaVu Sans" charset="0"/>
                          <a:ea typeface="Yahei Mono" charset="0"/>
                        </a:defRPr>
                      </a:lvl1pPr>
                      <a:lvl2pPr marL="457200">
                        <a:spcAft>
                          <a:spcPts val="1138"/>
                        </a:spcAft>
                        <a:defRPr sz="2400">
                          <a:latin typeface="DejaVu Sans" charset="0"/>
                          <a:ea typeface="Yahei Mono" charset="0"/>
                        </a:defRPr>
                      </a:lvl2pPr>
                      <a:lvl3pPr marL="914400">
                        <a:spcAft>
                          <a:spcPts val="850"/>
                        </a:spcAft>
                        <a:defRPr sz="2000">
                          <a:latin typeface="DejaVu Sans" charset="0"/>
                          <a:ea typeface="Yahei Mono" charset="0"/>
                        </a:defRPr>
                      </a:lvl3pPr>
                      <a:lvl4pPr marL="1371600">
                        <a:spcAft>
                          <a:spcPts val="575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4pPr>
                      <a:lvl5pPr marL="1828800">
                        <a:spcAft>
                          <a:spcPts val="288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5pPr>
                      <a:lvl6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6pPr>
                      <a:lvl7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7pPr>
                      <a:lvl8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8pPr>
                      <a:lvl9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宋体" charset="-122"/>
                        </a:rPr>
                        <a:t>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9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latin typeface="DejaVu Sans" charset="0"/>
                          <a:ea typeface="Yahei Mono" charset="0"/>
                        </a:defRPr>
                      </a:lvl1pPr>
                      <a:lvl2pPr marL="457200">
                        <a:spcAft>
                          <a:spcPts val="1138"/>
                        </a:spcAft>
                        <a:defRPr sz="2400">
                          <a:latin typeface="DejaVu Sans" charset="0"/>
                          <a:ea typeface="Yahei Mono" charset="0"/>
                        </a:defRPr>
                      </a:lvl2pPr>
                      <a:lvl3pPr marL="914400">
                        <a:spcAft>
                          <a:spcPts val="850"/>
                        </a:spcAft>
                        <a:defRPr sz="2000">
                          <a:latin typeface="DejaVu Sans" charset="0"/>
                          <a:ea typeface="Yahei Mono" charset="0"/>
                        </a:defRPr>
                      </a:lvl3pPr>
                      <a:lvl4pPr marL="1371600">
                        <a:spcAft>
                          <a:spcPts val="575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4pPr>
                      <a:lvl5pPr marL="1828800">
                        <a:spcAft>
                          <a:spcPts val="288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5pPr>
                      <a:lvl6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6pPr>
                      <a:lvl7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7pPr>
                      <a:lvl8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8pPr>
                      <a:lvl9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Line 55"/>
          <p:cNvSpPr>
            <a:spLocks noChangeShapeType="1"/>
          </p:cNvSpPr>
          <p:nvPr/>
        </p:nvSpPr>
        <p:spPr bwMode="auto">
          <a:xfrm flipH="1" flipV="1">
            <a:off x="2667110" y="5087903"/>
            <a:ext cx="5180768" cy="90928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39" name="Text Box 56"/>
          <p:cNvSpPr txBox="1">
            <a:spLocks noChangeArrowheads="1"/>
          </p:cNvSpPr>
          <p:nvPr/>
        </p:nvSpPr>
        <p:spPr bwMode="auto">
          <a:xfrm>
            <a:off x="4550679" y="4957760"/>
            <a:ext cx="461963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0" name="Text Box 57"/>
          <p:cNvSpPr txBox="1">
            <a:spLocks noChangeArrowheads="1"/>
          </p:cNvSpPr>
          <p:nvPr/>
        </p:nvSpPr>
        <p:spPr bwMode="auto">
          <a:xfrm>
            <a:off x="6486830" y="4435330"/>
            <a:ext cx="461963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9133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3-6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变量的引用赋值</a:t>
            </a:r>
            <a:endParaRPr 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451579" y="2731092"/>
            <a:ext cx="2159000" cy="1169988"/>
          </a:xfrm>
          <a:prstGeom prst="ellipse">
            <a:avLst/>
          </a:prstGeom>
          <a:solidFill>
            <a:srgbClr val="00B8FF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sz="2400" dirty="0">
                <a:solidFill>
                  <a:srgbClr val="003366"/>
                </a:solidFill>
              </a:rPr>
              <a:t>$a</a:t>
            </a:r>
          </a:p>
          <a:p>
            <a:pPr algn="ctr"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sz="2400" dirty="0">
                <a:solidFill>
                  <a:srgbClr val="003366"/>
                </a:solidFill>
              </a:rPr>
              <a:t>$b</a:t>
            </a:r>
            <a:endParaRPr lang="en-US" altLang="en-US" sz="2400" dirty="0">
              <a:solidFill>
                <a:srgbClr val="003366"/>
              </a:solidFill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2691417" y="2630262"/>
            <a:ext cx="5195886" cy="548480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 dirty="0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2691416" y="3300738"/>
            <a:ext cx="5195887" cy="247650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graphicFrame>
        <p:nvGraphicFramePr>
          <p:cNvPr id="7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449726"/>
              </p:ext>
            </p:extLst>
          </p:nvPr>
        </p:nvGraphicFramePr>
        <p:xfrm>
          <a:off x="7887304" y="2035766"/>
          <a:ext cx="601662" cy="1801813"/>
        </p:xfrm>
        <a:graphic>
          <a:graphicData uri="http://schemas.openxmlformats.org/drawingml/2006/table">
            <a:tbl>
              <a:tblPr/>
              <a:tblGrid>
                <a:gridCol w="601662"/>
              </a:tblGrid>
              <a:tr h="360337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latin typeface="DejaVu Sans" charset="0"/>
                          <a:ea typeface="Yahei Mono" charset="0"/>
                        </a:defRPr>
                      </a:lvl1pPr>
                      <a:lvl2pPr marL="457200">
                        <a:spcAft>
                          <a:spcPts val="1138"/>
                        </a:spcAft>
                        <a:defRPr sz="2400">
                          <a:latin typeface="DejaVu Sans" charset="0"/>
                          <a:ea typeface="Yahei Mono" charset="0"/>
                        </a:defRPr>
                      </a:lvl2pPr>
                      <a:lvl3pPr marL="914400">
                        <a:spcAft>
                          <a:spcPts val="850"/>
                        </a:spcAft>
                        <a:defRPr sz="2000">
                          <a:latin typeface="DejaVu Sans" charset="0"/>
                          <a:ea typeface="Yahei Mono" charset="0"/>
                        </a:defRPr>
                      </a:lvl3pPr>
                      <a:lvl4pPr marL="1371600">
                        <a:spcAft>
                          <a:spcPts val="575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4pPr>
                      <a:lvl5pPr marL="1828800">
                        <a:spcAft>
                          <a:spcPts val="288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5pPr>
                      <a:lvl6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6pPr>
                      <a:lvl7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7pPr>
                      <a:lvl8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8pPr>
                      <a:lvl9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401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latin typeface="DejaVu Sans" charset="0"/>
                          <a:ea typeface="Yahei Mono" charset="0"/>
                        </a:defRPr>
                      </a:lvl1pPr>
                      <a:lvl2pPr marL="457200">
                        <a:spcAft>
                          <a:spcPts val="1138"/>
                        </a:spcAft>
                        <a:defRPr sz="2400">
                          <a:latin typeface="DejaVu Sans" charset="0"/>
                          <a:ea typeface="Yahei Mono" charset="0"/>
                        </a:defRPr>
                      </a:lvl2pPr>
                      <a:lvl3pPr marL="914400">
                        <a:spcAft>
                          <a:spcPts val="850"/>
                        </a:spcAft>
                        <a:defRPr sz="2000">
                          <a:latin typeface="DejaVu Sans" charset="0"/>
                          <a:ea typeface="Yahei Mono" charset="0"/>
                        </a:defRPr>
                      </a:lvl3pPr>
                      <a:lvl4pPr marL="1371600">
                        <a:spcAft>
                          <a:spcPts val="575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4pPr>
                      <a:lvl5pPr marL="1828800">
                        <a:spcAft>
                          <a:spcPts val="288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5pPr>
                      <a:lvl6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6pPr>
                      <a:lvl7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7pPr>
                      <a:lvl8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8pPr>
                      <a:lvl9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宋体" charset="-122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37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latin typeface="DejaVu Sans" charset="0"/>
                          <a:ea typeface="Yahei Mono" charset="0"/>
                        </a:defRPr>
                      </a:lvl1pPr>
                      <a:lvl2pPr marL="457200">
                        <a:spcAft>
                          <a:spcPts val="1138"/>
                        </a:spcAft>
                        <a:defRPr sz="2400">
                          <a:latin typeface="DejaVu Sans" charset="0"/>
                          <a:ea typeface="Yahei Mono" charset="0"/>
                        </a:defRPr>
                      </a:lvl2pPr>
                      <a:lvl3pPr marL="914400">
                        <a:spcAft>
                          <a:spcPts val="850"/>
                        </a:spcAft>
                        <a:defRPr sz="2000">
                          <a:latin typeface="DejaVu Sans" charset="0"/>
                          <a:ea typeface="Yahei Mono" charset="0"/>
                        </a:defRPr>
                      </a:lvl3pPr>
                      <a:lvl4pPr marL="1371600">
                        <a:spcAft>
                          <a:spcPts val="575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4pPr>
                      <a:lvl5pPr marL="1828800">
                        <a:spcAft>
                          <a:spcPts val="288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5pPr>
                      <a:lvl6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6pPr>
                      <a:lvl7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7pPr>
                      <a:lvl8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8pPr>
                      <a:lvl9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401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latin typeface="DejaVu Sans" charset="0"/>
                          <a:ea typeface="Yahei Mono" charset="0"/>
                        </a:defRPr>
                      </a:lvl1pPr>
                      <a:lvl2pPr marL="457200">
                        <a:spcAft>
                          <a:spcPts val="1138"/>
                        </a:spcAft>
                        <a:defRPr sz="2400">
                          <a:latin typeface="DejaVu Sans" charset="0"/>
                          <a:ea typeface="Yahei Mono" charset="0"/>
                        </a:defRPr>
                      </a:lvl2pPr>
                      <a:lvl3pPr marL="914400">
                        <a:spcAft>
                          <a:spcPts val="850"/>
                        </a:spcAft>
                        <a:defRPr sz="2000">
                          <a:latin typeface="DejaVu Sans" charset="0"/>
                          <a:ea typeface="Yahei Mono" charset="0"/>
                        </a:defRPr>
                      </a:lvl3pPr>
                      <a:lvl4pPr marL="1371600">
                        <a:spcAft>
                          <a:spcPts val="575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4pPr>
                      <a:lvl5pPr marL="1828800">
                        <a:spcAft>
                          <a:spcPts val="288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5pPr>
                      <a:lvl6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6pPr>
                      <a:lvl7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7pPr>
                      <a:lvl8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8pPr>
                      <a:lvl9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宋体" charset="-122"/>
                        </a:rPr>
                        <a:t>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37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latin typeface="DejaVu Sans" charset="0"/>
                          <a:ea typeface="Yahei Mono" charset="0"/>
                        </a:defRPr>
                      </a:lvl1pPr>
                      <a:lvl2pPr marL="457200">
                        <a:spcAft>
                          <a:spcPts val="1138"/>
                        </a:spcAft>
                        <a:defRPr sz="2400">
                          <a:latin typeface="DejaVu Sans" charset="0"/>
                          <a:ea typeface="Yahei Mono" charset="0"/>
                        </a:defRPr>
                      </a:lvl2pPr>
                      <a:lvl3pPr marL="914400">
                        <a:spcAft>
                          <a:spcPts val="850"/>
                        </a:spcAft>
                        <a:defRPr sz="2000">
                          <a:latin typeface="DejaVu Sans" charset="0"/>
                          <a:ea typeface="Yahei Mono" charset="0"/>
                        </a:defRPr>
                      </a:lvl3pPr>
                      <a:lvl4pPr marL="1371600">
                        <a:spcAft>
                          <a:spcPts val="575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4pPr>
                      <a:lvl5pPr marL="1828800">
                        <a:spcAft>
                          <a:spcPts val="288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5pPr>
                      <a:lvl6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6pPr>
                      <a:lvl7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7pPr>
                      <a:lvl8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8pPr>
                      <a:lvl9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28"/>
          <p:cNvSpPr txBox="1">
            <a:spLocks noChangeArrowheads="1"/>
          </p:cNvSpPr>
          <p:nvPr/>
        </p:nvSpPr>
        <p:spPr bwMode="auto">
          <a:xfrm>
            <a:off x="1646132" y="1889198"/>
            <a:ext cx="2268537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sz="2400" dirty="0">
                <a:solidFill>
                  <a:srgbClr val="003366"/>
                </a:solidFill>
              </a:rPr>
              <a:t>$a = 3;</a:t>
            </a:r>
          </a:p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sz="2400" dirty="0">
                <a:solidFill>
                  <a:srgbClr val="003366"/>
                </a:solidFill>
              </a:rPr>
              <a:t>$b = 5;</a:t>
            </a:r>
            <a:endParaRPr lang="zh-CN" altLang="en-US" sz="2000" dirty="0">
              <a:solidFill>
                <a:srgbClr val="003366"/>
              </a:solidFill>
            </a:endParaRP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1684147" y="4098660"/>
            <a:ext cx="1692275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sz="2400">
                <a:solidFill>
                  <a:srgbClr val="003366"/>
                </a:solidFill>
              </a:rPr>
              <a:t>$a = &amp;$b;</a:t>
            </a:r>
          </a:p>
        </p:txBody>
      </p:sp>
      <p:sp>
        <p:nvSpPr>
          <p:cNvPr id="10" name="Oval 30"/>
          <p:cNvSpPr>
            <a:spLocks noChangeArrowheads="1"/>
          </p:cNvSpPr>
          <p:nvPr/>
        </p:nvSpPr>
        <p:spPr bwMode="auto">
          <a:xfrm>
            <a:off x="1449991" y="4613844"/>
            <a:ext cx="2160588" cy="1169988"/>
          </a:xfrm>
          <a:prstGeom prst="ellipse">
            <a:avLst/>
          </a:prstGeom>
          <a:solidFill>
            <a:srgbClr val="00B8FF"/>
          </a:solidFill>
          <a:ln w="9525" cap="flat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sz="2400">
                <a:solidFill>
                  <a:srgbClr val="003366"/>
                </a:solidFill>
              </a:rPr>
              <a:t>$a</a:t>
            </a:r>
          </a:p>
          <a:p>
            <a:pPr algn="ctr"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r>
              <a:rPr lang="zh-CN" altLang="en-US" sz="2400">
                <a:solidFill>
                  <a:srgbClr val="003366"/>
                </a:solidFill>
              </a:rPr>
              <a:t>$b</a:t>
            </a:r>
            <a:endParaRPr lang="en-US" altLang="en-US" sz="2400">
              <a:solidFill>
                <a:srgbClr val="003366"/>
              </a:solidFill>
            </a:endParaRPr>
          </a:p>
        </p:txBody>
      </p:sp>
      <p:sp>
        <p:nvSpPr>
          <p:cNvPr id="11" name="Line 31"/>
          <p:cNvSpPr>
            <a:spLocks noChangeShapeType="1"/>
          </p:cNvSpPr>
          <p:nvPr/>
        </p:nvSpPr>
        <p:spPr bwMode="auto">
          <a:xfrm>
            <a:off x="2691416" y="5078081"/>
            <a:ext cx="5195887" cy="300937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12" name="Line 32"/>
          <p:cNvSpPr>
            <a:spLocks noChangeShapeType="1"/>
          </p:cNvSpPr>
          <p:nvPr/>
        </p:nvSpPr>
        <p:spPr bwMode="auto">
          <a:xfrm>
            <a:off x="2691416" y="5430954"/>
            <a:ext cx="5195887" cy="51252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>
              <a:lnSpc>
                <a:spcPct val="98000"/>
              </a:lnSpc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graphicFrame>
        <p:nvGraphicFramePr>
          <p:cNvPr id="13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164787"/>
              </p:ext>
            </p:extLst>
          </p:nvPr>
        </p:nvGraphicFramePr>
        <p:xfrm>
          <a:off x="7887303" y="4165269"/>
          <a:ext cx="601663" cy="1825627"/>
        </p:xfrm>
        <a:graphic>
          <a:graphicData uri="http://schemas.openxmlformats.org/drawingml/2006/table">
            <a:tbl>
              <a:tblPr/>
              <a:tblGrid>
                <a:gridCol w="601663"/>
              </a:tblGrid>
              <a:tr h="360337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latin typeface="DejaVu Sans" charset="0"/>
                          <a:ea typeface="Yahei Mono" charset="0"/>
                        </a:defRPr>
                      </a:lvl1pPr>
                      <a:lvl2pPr marL="457200">
                        <a:spcAft>
                          <a:spcPts val="1138"/>
                        </a:spcAft>
                        <a:defRPr sz="2400">
                          <a:latin typeface="DejaVu Sans" charset="0"/>
                          <a:ea typeface="Yahei Mono" charset="0"/>
                        </a:defRPr>
                      </a:lvl2pPr>
                      <a:lvl3pPr marL="914400">
                        <a:spcAft>
                          <a:spcPts val="850"/>
                        </a:spcAft>
                        <a:defRPr sz="2000">
                          <a:latin typeface="DejaVu Sans" charset="0"/>
                          <a:ea typeface="Yahei Mono" charset="0"/>
                        </a:defRPr>
                      </a:lvl3pPr>
                      <a:lvl4pPr marL="1371600">
                        <a:spcAft>
                          <a:spcPts val="575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4pPr>
                      <a:lvl5pPr marL="1828800">
                        <a:spcAft>
                          <a:spcPts val="288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5pPr>
                      <a:lvl6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6pPr>
                      <a:lvl7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7pPr>
                      <a:lvl8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8pPr>
                      <a:lvl9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401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latin typeface="DejaVu Sans" charset="0"/>
                          <a:ea typeface="Yahei Mono" charset="0"/>
                        </a:defRPr>
                      </a:lvl1pPr>
                      <a:lvl2pPr marL="457200">
                        <a:spcAft>
                          <a:spcPts val="1138"/>
                        </a:spcAft>
                        <a:defRPr sz="2400">
                          <a:latin typeface="DejaVu Sans" charset="0"/>
                          <a:ea typeface="Yahei Mono" charset="0"/>
                        </a:defRPr>
                      </a:lvl2pPr>
                      <a:lvl3pPr marL="914400">
                        <a:spcAft>
                          <a:spcPts val="850"/>
                        </a:spcAft>
                        <a:defRPr sz="2000">
                          <a:latin typeface="DejaVu Sans" charset="0"/>
                          <a:ea typeface="Yahei Mono" charset="0"/>
                        </a:defRPr>
                      </a:lvl3pPr>
                      <a:lvl4pPr marL="1371600">
                        <a:spcAft>
                          <a:spcPts val="575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4pPr>
                      <a:lvl5pPr marL="1828800">
                        <a:spcAft>
                          <a:spcPts val="288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5pPr>
                      <a:lvl6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6pPr>
                      <a:lvl7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7pPr>
                      <a:lvl8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8pPr>
                      <a:lvl9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宋体" charset="-122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37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latin typeface="DejaVu Sans" charset="0"/>
                          <a:ea typeface="Yahei Mono" charset="0"/>
                        </a:defRPr>
                      </a:lvl1pPr>
                      <a:lvl2pPr marL="457200">
                        <a:spcAft>
                          <a:spcPts val="1138"/>
                        </a:spcAft>
                        <a:defRPr sz="2400">
                          <a:latin typeface="DejaVu Sans" charset="0"/>
                          <a:ea typeface="Yahei Mono" charset="0"/>
                        </a:defRPr>
                      </a:lvl2pPr>
                      <a:lvl3pPr marL="914400">
                        <a:spcAft>
                          <a:spcPts val="850"/>
                        </a:spcAft>
                        <a:defRPr sz="2000">
                          <a:latin typeface="DejaVu Sans" charset="0"/>
                          <a:ea typeface="Yahei Mono" charset="0"/>
                        </a:defRPr>
                      </a:lvl3pPr>
                      <a:lvl4pPr marL="1371600">
                        <a:spcAft>
                          <a:spcPts val="575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4pPr>
                      <a:lvl5pPr marL="1828800">
                        <a:spcAft>
                          <a:spcPts val="288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5pPr>
                      <a:lvl6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6pPr>
                      <a:lvl7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7pPr>
                      <a:lvl8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8pPr>
                      <a:lvl9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2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latin typeface="DejaVu Sans" charset="0"/>
                          <a:ea typeface="Yahei Mono" charset="0"/>
                        </a:defRPr>
                      </a:lvl1pPr>
                      <a:lvl2pPr marL="457200">
                        <a:spcAft>
                          <a:spcPts val="1138"/>
                        </a:spcAft>
                        <a:defRPr sz="2400">
                          <a:latin typeface="DejaVu Sans" charset="0"/>
                          <a:ea typeface="Yahei Mono" charset="0"/>
                        </a:defRPr>
                      </a:lvl2pPr>
                      <a:lvl3pPr marL="914400">
                        <a:spcAft>
                          <a:spcPts val="850"/>
                        </a:spcAft>
                        <a:defRPr sz="2000">
                          <a:latin typeface="DejaVu Sans" charset="0"/>
                          <a:ea typeface="Yahei Mono" charset="0"/>
                        </a:defRPr>
                      </a:lvl3pPr>
                      <a:lvl4pPr marL="1371600">
                        <a:spcAft>
                          <a:spcPts val="575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4pPr>
                      <a:lvl5pPr marL="1828800">
                        <a:spcAft>
                          <a:spcPts val="288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5pPr>
                      <a:lvl6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6pPr>
                      <a:lvl7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7pPr>
                      <a:lvl8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8pPr>
                      <a:lvl9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宋体" charset="-122"/>
                        </a:rPr>
                        <a:t>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37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defRPr sz="2800">
                          <a:latin typeface="DejaVu Sans" charset="0"/>
                          <a:ea typeface="Yahei Mono" charset="0"/>
                        </a:defRPr>
                      </a:lvl1pPr>
                      <a:lvl2pPr marL="457200">
                        <a:spcAft>
                          <a:spcPts val="1138"/>
                        </a:spcAft>
                        <a:defRPr sz="2400">
                          <a:latin typeface="DejaVu Sans" charset="0"/>
                          <a:ea typeface="Yahei Mono" charset="0"/>
                        </a:defRPr>
                      </a:lvl2pPr>
                      <a:lvl3pPr marL="914400">
                        <a:spcAft>
                          <a:spcPts val="850"/>
                        </a:spcAft>
                        <a:defRPr sz="2000">
                          <a:latin typeface="DejaVu Sans" charset="0"/>
                          <a:ea typeface="Yahei Mono" charset="0"/>
                        </a:defRPr>
                      </a:lvl3pPr>
                      <a:lvl4pPr marL="1371600">
                        <a:spcAft>
                          <a:spcPts val="575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4pPr>
                      <a:lvl5pPr marL="1828800">
                        <a:spcAft>
                          <a:spcPts val="288"/>
                        </a:spcAft>
                        <a:defRPr>
                          <a:latin typeface="DejaVu Sans" charset="0"/>
                          <a:ea typeface="Yahei Mono" charset="0"/>
                        </a:defRPr>
                      </a:lvl5pPr>
                      <a:lvl6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6pPr>
                      <a:lvl7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7pPr>
                      <a:lvl8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8pPr>
                      <a:lvl9pPr defTabSz="449263" fontAlgn="base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SzPct val="100000"/>
                        <a:buFont typeface="Times New Roman" charset="0"/>
                        <a:defRPr>
                          <a:latin typeface="DejaVu Sans" charset="0"/>
                          <a:ea typeface="Yahei Mono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Tx/>
                        <a:buSzPct val="100000"/>
                        <a:buFont typeface="Times New Roman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effectLst/>
                        <a:latin typeface="Calibri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1083</TotalTime>
  <Words>2415</Words>
  <Application>Microsoft Macintosh PowerPoint</Application>
  <PresentationFormat>Widescreen</PresentationFormat>
  <Paragraphs>505</Paragraphs>
  <Slides>50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3" baseType="lpstr">
      <vt:lpstr>Calibri</vt:lpstr>
      <vt:lpstr>DejaVu Sans</vt:lpstr>
      <vt:lpstr>Gill Sans MT</vt:lpstr>
      <vt:lpstr>Microsoft YaHei</vt:lpstr>
      <vt:lpstr>Microsoft YaHei Light</vt:lpstr>
      <vt:lpstr>Times New Roman</vt:lpstr>
      <vt:lpstr>Wingdings</vt:lpstr>
      <vt:lpstr>Yahei Mono</vt:lpstr>
      <vt:lpstr>宋体</vt:lpstr>
      <vt:lpstr>微软雅黑</vt:lpstr>
      <vt:lpstr>等线</vt:lpstr>
      <vt:lpstr>Arial</vt:lpstr>
      <vt:lpstr>Gallery</vt:lpstr>
      <vt:lpstr>PHP语法入门</vt:lpstr>
      <vt:lpstr>1 第一个PHP程序</vt:lpstr>
      <vt:lpstr>2 语句和注释</vt:lpstr>
      <vt:lpstr>3-1 变量与排骨</vt:lpstr>
      <vt:lpstr>3-2 变量名，变量值，存储地址</vt:lpstr>
      <vt:lpstr>3-3 变量命名规则和大小写</vt:lpstr>
      <vt:lpstr>3-4 变量名练习</vt:lpstr>
      <vt:lpstr>3-5 变量的传值赋值</vt:lpstr>
      <vt:lpstr>3-6 变量的引用赋值</vt:lpstr>
      <vt:lpstr>3-7-1 引用计数传值</vt:lpstr>
      <vt:lpstr>3-7-2 引用计数传值</vt:lpstr>
      <vt:lpstr>3-8 8种变量类型</vt:lpstr>
      <vt:lpstr>3-9 变量戏法</vt:lpstr>
      <vt:lpstr>4-1 常量的应用场合</vt:lpstr>
      <vt:lpstr>4-2 应用常量的原因</vt:lpstr>
      <vt:lpstr>4-3 常量的命名规则</vt:lpstr>
      <vt:lpstr>4-4 常量与变量的比较</vt:lpstr>
      <vt:lpstr>4-5 常量的实际应用</vt:lpstr>
      <vt:lpstr>5-1 运算符</vt:lpstr>
      <vt:lpstr>5-2 赋值运算符</vt:lpstr>
      <vt:lpstr>5-3 算数运算符</vt:lpstr>
      <vt:lpstr>5-4 递增运算符</vt:lpstr>
      <vt:lpstr>5-5 比较运算符</vt:lpstr>
      <vt:lpstr>5-6 逻辑运算符</vt:lpstr>
      <vt:lpstr>5-7 字符串运算符</vt:lpstr>
      <vt:lpstr>6-1 流程控制</vt:lpstr>
      <vt:lpstr>6-2 顺序语句</vt:lpstr>
      <vt:lpstr>6-3 单路分支结构 --if</vt:lpstr>
      <vt:lpstr>6-4 双路分支结构 –if/else</vt:lpstr>
      <vt:lpstr>6-4 多路分支结构 – if/else if /else</vt:lpstr>
      <vt:lpstr>6-5 多路分支结构 --switch</vt:lpstr>
      <vt:lpstr>6-6 循环结构 –while循环</vt:lpstr>
      <vt:lpstr>6-7 do…while循环</vt:lpstr>
      <vt:lpstr>6-8 for循环</vt:lpstr>
      <vt:lpstr>6-9 break和continue</vt:lpstr>
      <vt:lpstr>6-10 循环结构练习题</vt:lpstr>
      <vt:lpstr>7 函数学习</vt:lpstr>
      <vt:lpstr>7-1 函数的概念</vt:lpstr>
      <vt:lpstr>7-2 函数的封装</vt:lpstr>
      <vt:lpstr>7-3 函数的调用</vt:lpstr>
      <vt:lpstr>7-4 函数的声明</vt:lpstr>
      <vt:lpstr>7-5 函数的返回值</vt:lpstr>
      <vt:lpstr>7-6 函数的执行权与交回</vt:lpstr>
      <vt:lpstr>7-7 函数的命名规范</vt:lpstr>
      <vt:lpstr>7-8 函数的传值方法</vt:lpstr>
      <vt:lpstr>7-9 函数的传值方法（二）</vt:lpstr>
      <vt:lpstr>7-10 函数参数的默认值</vt:lpstr>
      <vt:lpstr>7-11 函数练习题</vt:lpstr>
      <vt:lpstr>7-12 可变函数名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175</cp:revision>
  <dcterms:created xsi:type="dcterms:W3CDTF">2018-06-28T06:48:48Z</dcterms:created>
  <dcterms:modified xsi:type="dcterms:W3CDTF">2018-07-02T10:26:24Z</dcterms:modified>
</cp:coreProperties>
</file>