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61" r:id="rId2"/>
    <p:sldId id="263" r:id="rId3"/>
    <p:sldId id="258" r:id="rId4"/>
    <p:sldId id="259" r:id="rId5"/>
    <p:sldId id="260"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1" r:id="rId23"/>
    <p:sldId id="282" r:id="rId24"/>
    <p:sldId id="279" r:id="rId25"/>
    <p:sldId id="280" r:id="rId26"/>
    <p:sldId id="283" r:id="rId27"/>
    <p:sldId id="284" r:id="rId28"/>
    <p:sldId id="286" r:id="rId29"/>
    <p:sldId id="287" r:id="rId30"/>
    <p:sldId id="288" r:id="rId31"/>
    <p:sldId id="289" r:id="rId32"/>
    <p:sldId id="290" r:id="rId33"/>
    <p:sldId id="291" r:id="rId34"/>
    <p:sldId id="292" r:id="rId35"/>
    <p:sldId id="293"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61573-CC60-B347-8D6F-66EC940EC895}" type="datetimeFigureOut">
              <a:rPr lang="en-US" smtClean="0"/>
              <a:t>7/5/18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20CAF-84D7-ED43-AA13-1F13D53B651A}" type="slidenum">
              <a:rPr lang="en-US" smtClean="0"/>
              <a:t>‹#›</a:t>
            </a:fld>
            <a:endParaRPr lang="en-US"/>
          </a:p>
        </p:txBody>
      </p:sp>
    </p:spTree>
    <p:extLst>
      <p:ext uri="{BB962C8B-B14F-4D97-AF65-F5344CB8AC3E}">
        <p14:creationId xmlns:p14="http://schemas.microsoft.com/office/powerpoint/2010/main" val="11398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1</a:t>
            </a:fld>
            <a:endParaRPr lang="en-US"/>
          </a:p>
        </p:txBody>
      </p:sp>
    </p:spTree>
    <p:extLst>
      <p:ext uri="{BB962C8B-B14F-4D97-AF65-F5344CB8AC3E}">
        <p14:creationId xmlns:p14="http://schemas.microsoft.com/office/powerpoint/2010/main" val="635179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10</a:t>
            </a:fld>
            <a:endParaRPr lang="en-US"/>
          </a:p>
        </p:txBody>
      </p:sp>
    </p:spTree>
    <p:extLst>
      <p:ext uri="{BB962C8B-B14F-4D97-AF65-F5344CB8AC3E}">
        <p14:creationId xmlns:p14="http://schemas.microsoft.com/office/powerpoint/2010/main" val="1115140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11</a:t>
            </a:fld>
            <a:endParaRPr lang="en-US"/>
          </a:p>
        </p:txBody>
      </p:sp>
    </p:spTree>
    <p:extLst>
      <p:ext uri="{BB962C8B-B14F-4D97-AF65-F5344CB8AC3E}">
        <p14:creationId xmlns:p14="http://schemas.microsoft.com/office/powerpoint/2010/main" val="624771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12</a:t>
            </a:fld>
            <a:endParaRPr lang="en-US"/>
          </a:p>
        </p:txBody>
      </p:sp>
    </p:spTree>
    <p:extLst>
      <p:ext uri="{BB962C8B-B14F-4D97-AF65-F5344CB8AC3E}">
        <p14:creationId xmlns:p14="http://schemas.microsoft.com/office/powerpoint/2010/main" val="294087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13</a:t>
            </a:fld>
            <a:endParaRPr lang="en-US"/>
          </a:p>
        </p:txBody>
      </p:sp>
    </p:spTree>
    <p:extLst>
      <p:ext uri="{BB962C8B-B14F-4D97-AF65-F5344CB8AC3E}">
        <p14:creationId xmlns:p14="http://schemas.microsoft.com/office/powerpoint/2010/main" val="1105654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14</a:t>
            </a:fld>
            <a:endParaRPr lang="en-US"/>
          </a:p>
        </p:txBody>
      </p:sp>
    </p:spTree>
    <p:extLst>
      <p:ext uri="{BB962C8B-B14F-4D97-AF65-F5344CB8AC3E}">
        <p14:creationId xmlns:p14="http://schemas.microsoft.com/office/powerpoint/2010/main" val="971546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15</a:t>
            </a:fld>
            <a:endParaRPr lang="en-US"/>
          </a:p>
        </p:txBody>
      </p:sp>
    </p:spTree>
    <p:extLst>
      <p:ext uri="{BB962C8B-B14F-4D97-AF65-F5344CB8AC3E}">
        <p14:creationId xmlns:p14="http://schemas.microsoft.com/office/powerpoint/2010/main" val="1495505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16</a:t>
            </a:fld>
            <a:endParaRPr lang="en-US"/>
          </a:p>
        </p:txBody>
      </p:sp>
    </p:spTree>
    <p:extLst>
      <p:ext uri="{BB962C8B-B14F-4D97-AF65-F5344CB8AC3E}">
        <p14:creationId xmlns:p14="http://schemas.microsoft.com/office/powerpoint/2010/main" val="1416208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17</a:t>
            </a:fld>
            <a:endParaRPr lang="en-US"/>
          </a:p>
        </p:txBody>
      </p:sp>
    </p:spTree>
    <p:extLst>
      <p:ext uri="{BB962C8B-B14F-4D97-AF65-F5344CB8AC3E}">
        <p14:creationId xmlns:p14="http://schemas.microsoft.com/office/powerpoint/2010/main" val="1462232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18</a:t>
            </a:fld>
            <a:endParaRPr lang="en-US"/>
          </a:p>
        </p:txBody>
      </p:sp>
    </p:spTree>
    <p:extLst>
      <p:ext uri="{BB962C8B-B14F-4D97-AF65-F5344CB8AC3E}">
        <p14:creationId xmlns:p14="http://schemas.microsoft.com/office/powerpoint/2010/main" val="56363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19</a:t>
            </a:fld>
            <a:endParaRPr lang="en-US"/>
          </a:p>
        </p:txBody>
      </p:sp>
    </p:spTree>
    <p:extLst>
      <p:ext uri="{BB962C8B-B14F-4D97-AF65-F5344CB8AC3E}">
        <p14:creationId xmlns:p14="http://schemas.microsoft.com/office/powerpoint/2010/main" val="2136532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2</a:t>
            </a:fld>
            <a:endParaRPr lang="en-US"/>
          </a:p>
        </p:txBody>
      </p:sp>
    </p:spTree>
    <p:extLst>
      <p:ext uri="{BB962C8B-B14F-4D97-AF65-F5344CB8AC3E}">
        <p14:creationId xmlns:p14="http://schemas.microsoft.com/office/powerpoint/2010/main" val="829113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20</a:t>
            </a:fld>
            <a:endParaRPr lang="en-US"/>
          </a:p>
        </p:txBody>
      </p:sp>
    </p:spTree>
    <p:extLst>
      <p:ext uri="{BB962C8B-B14F-4D97-AF65-F5344CB8AC3E}">
        <p14:creationId xmlns:p14="http://schemas.microsoft.com/office/powerpoint/2010/main" val="1743795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21</a:t>
            </a:fld>
            <a:endParaRPr lang="en-US"/>
          </a:p>
        </p:txBody>
      </p:sp>
    </p:spTree>
    <p:extLst>
      <p:ext uri="{BB962C8B-B14F-4D97-AF65-F5344CB8AC3E}">
        <p14:creationId xmlns:p14="http://schemas.microsoft.com/office/powerpoint/2010/main" val="628485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22</a:t>
            </a:fld>
            <a:endParaRPr lang="en-US"/>
          </a:p>
        </p:txBody>
      </p:sp>
    </p:spTree>
    <p:extLst>
      <p:ext uri="{BB962C8B-B14F-4D97-AF65-F5344CB8AC3E}">
        <p14:creationId xmlns:p14="http://schemas.microsoft.com/office/powerpoint/2010/main" val="118160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23</a:t>
            </a:fld>
            <a:endParaRPr lang="en-US"/>
          </a:p>
        </p:txBody>
      </p:sp>
    </p:spTree>
    <p:extLst>
      <p:ext uri="{BB962C8B-B14F-4D97-AF65-F5344CB8AC3E}">
        <p14:creationId xmlns:p14="http://schemas.microsoft.com/office/powerpoint/2010/main" val="780171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24</a:t>
            </a:fld>
            <a:endParaRPr lang="en-US"/>
          </a:p>
        </p:txBody>
      </p:sp>
    </p:spTree>
    <p:extLst>
      <p:ext uri="{BB962C8B-B14F-4D97-AF65-F5344CB8AC3E}">
        <p14:creationId xmlns:p14="http://schemas.microsoft.com/office/powerpoint/2010/main" val="1052115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25</a:t>
            </a:fld>
            <a:endParaRPr lang="en-US"/>
          </a:p>
        </p:txBody>
      </p:sp>
    </p:spTree>
    <p:extLst>
      <p:ext uri="{BB962C8B-B14F-4D97-AF65-F5344CB8AC3E}">
        <p14:creationId xmlns:p14="http://schemas.microsoft.com/office/powerpoint/2010/main" val="2064373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26</a:t>
            </a:fld>
            <a:endParaRPr lang="en-US"/>
          </a:p>
        </p:txBody>
      </p:sp>
    </p:spTree>
    <p:extLst>
      <p:ext uri="{BB962C8B-B14F-4D97-AF65-F5344CB8AC3E}">
        <p14:creationId xmlns:p14="http://schemas.microsoft.com/office/powerpoint/2010/main" val="334065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27</a:t>
            </a:fld>
            <a:endParaRPr lang="en-US"/>
          </a:p>
        </p:txBody>
      </p:sp>
    </p:spTree>
    <p:extLst>
      <p:ext uri="{BB962C8B-B14F-4D97-AF65-F5344CB8AC3E}">
        <p14:creationId xmlns:p14="http://schemas.microsoft.com/office/powerpoint/2010/main" val="80693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28</a:t>
            </a:fld>
            <a:endParaRPr lang="en-US"/>
          </a:p>
        </p:txBody>
      </p:sp>
    </p:spTree>
    <p:extLst>
      <p:ext uri="{BB962C8B-B14F-4D97-AF65-F5344CB8AC3E}">
        <p14:creationId xmlns:p14="http://schemas.microsoft.com/office/powerpoint/2010/main" val="1387536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29</a:t>
            </a:fld>
            <a:endParaRPr lang="en-US"/>
          </a:p>
        </p:txBody>
      </p:sp>
    </p:spTree>
    <p:extLst>
      <p:ext uri="{BB962C8B-B14F-4D97-AF65-F5344CB8AC3E}">
        <p14:creationId xmlns:p14="http://schemas.microsoft.com/office/powerpoint/2010/main" val="31078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3</a:t>
            </a:fld>
            <a:endParaRPr lang="en-US"/>
          </a:p>
        </p:txBody>
      </p:sp>
    </p:spTree>
    <p:extLst>
      <p:ext uri="{BB962C8B-B14F-4D97-AF65-F5344CB8AC3E}">
        <p14:creationId xmlns:p14="http://schemas.microsoft.com/office/powerpoint/2010/main" val="1849332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30</a:t>
            </a:fld>
            <a:endParaRPr lang="en-US"/>
          </a:p>
        </p:txBody>
      </p:sp>
    </p:spTree>
    <p:extLst>
      <p:ext uri="{BB962C8B-B14F-4D97-AF65-F5344CB8AC3E}">
        <p14:creationId xmlns:p14="http://schemas.microsoft.com/office/powerpoint/2010/main" val="697653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31</a:t>
            </a:fld>
            <a:endParaRPr lang="en-US"/>
          </a:p>
        </p:txBody>
      </p:sp>
    </p:spTree>
    <p:extLst>
      <p:ext uri="{BB962C8B-B14F-4D97-AF65-F5344CB8AC3E}">
        <p14:creationId xmlns:p14="http://schemas.microsoft.com/office/powerpoint/2010/main" val="298654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32</a:t>
            </a:fld>
            <a:endParaRPr lang="en-US"/>
          </a:p>
        </p:txBody>
      </p:sp>
    </p:spTree>
    <p:extLst>
      <p:ext uri="{BB962C8B-B14F-4D97-AF65-F5344CB8AC3E}">
        <p14:creationId xmlns:p14="http://schemas.microsoft.com/office/powerpoint/2010/main" val="1110684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33</a:t>
            </a:fld>
            <a:endParaRPr lang="en-US"/>
          </a:p>
        </p:txBody>
      </p:sp>
    </p:spTree>
    <p:extLst>
      <p:ext uri="{BB962C8B-B14F-4D97-AF65-F5344CB8AC3E}">
        <p14:creationId xmlns:p14="http://schemas.microsoft.com/office/powerpoint/2010/main" val="514178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34</a:t>
            </a:fld>
            <a:endParaRPr lang="en-US"/>
          </a:p>
        </p:txBody>
      </p:sp>
    </p:spTree>
    <p:extLst>
      <p:ext uri="{BB962C8B-B14F-4D97-AF65-F5344CB8AC3E}">
        <p14:creationId xmlns:p14="http://schemas.microsoft.com/office/powerpoint/2010/main" val="10487153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35</a:t>
            </a:fld>
            <a:endParaRPr lang="en-US"/>
          </a:p>
        </p:txBody>
      </p:sp>
    </p:spTree>
    <p:extLst>
      <p:ext uri="{BB962C8B-B14F-4D97-AF65-F5344CB8AC3E}">
        <p14:creationId xmlns:p14="http://schemas.microsoft.com/office/powerpoint/2010/main" val="14223304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36</a:t>
            </a:fld>
            <a:endParaRPr lang="en-US"/>
          </a:p>
        </p:txBody>
      </p:sp>
    </p:spTree>
    <p:extLst>
      <p:ext uri="{BB962C8B-B14F-4D97-AF65-F5344CB8AC3E}">
        <p14:creationId xmlns:p14="http://schemas.microsoft.com/office/powerpoint/2010/main" val="185320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4</a:t>
            </a:fld>
            <a:endParaRPr lang="en-US"/>
          </a:p>
        </p:txBody>
      </p:sp>
    </p:spTree>
    <p:extLst>
      <p:ext uri="{BB962C8B-B14F-4D97-AF65-F5344CB8AC3E}">
        <p14:creationId xmlns:p14="http://schemas.microsoft.com/office/powerpoint/2010/main" val="89174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5</a:t>
            </a:fld>
            <a:endParaRPr lang="en-US"/>
          </a:p>
        </p:txBody>
      </p:sp>
    </p:spTree>
    <p:extLst>
      <p:ext uri="{BB962C8B-B14F-4D97-AF65-F5344CB8AC3E}">
        <p14:creationId xmlns:p14="http://schemas.microsoft.com/office/powerpoint/2010/main" val="1769410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6</a:t>
            </a:fld>
            <a:endParaRPr lang="en-US"/>
          </a:p>
        </p:txBody>
      </p:sp>
    </p:spTree>
    <p:extLst>
      <p:ext uri="{BB962C8B-B14F-4D97-AF65-F5344CB8AC3E}">
        <p14:creationId xmlns:p14="http://schemas.microsoft.com/office/powerpoint/2010/main" val="848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7</a:t>
            </a:fld>
            <a:endParaRPr lang="en-US"/>
          </a:p>
        </p:txBody>
      </p:sp>
    </p:spTree>
    <p:extLst>
      <p:ext uri="{BB962C8B-B14F-4D97-AF65-F5344CB8AC3E}">
        <p14:creationId xmlns:p14="http://schemas.microsoft.com/office/powerpoint/2010/main" val="589581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8</a:t>
            </a:fld>
            <a:endParaRPr lang="en-US"/>
          </a:p>
        </p:txBody>
      </p:sp>
    </p:spTree>
    <p:extLst>
      <p:ext uri="{BB962C8B-B14F-4D97-AF65-F5344CB8AC3E}">
        <p14:creationId xmlns:p14="http://schemas.microsoft.com/office/powerpoint/2010/main" val="856365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t>9</a:t>
            </a:fld>
            <a:endParaRPr lang="en-US"/>
          </a:p>
        </p:txBody>
      </p:sp>
    </p:spTree>
    <p:extLst>
      <p:ext uri="{BB962C8B-B14F-4D97-AF65-F5344CB8AC3E}">
        <p14:creationId xmlns:p14="http://schemas.microsoft.com/office/powerpoint/2010/main" val="18143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7FFDE8-09C1-B048-A0D5-2EAEB84C6295}" type="datetimeFigureOut">
              <a:rPr lang="en-US" smtClean="0"/>
              <a:t>7/5/18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5169FE7-F287-764F-B888-58B589607C0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7FFDE8-09C1-B048-A0D5-2EAEB84C6295}"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69FE7-F287-764F-B888-58B589607C0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7FFDE8-09C1-B048-A0D5-2EAEB84C6295}"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69FE7-F287-764F-B888-58B589607C0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7FFDE8-09C1-B048-A0D5-2EAEB84C6295}"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69FE7-F287-764F-B888-58B589607C0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7FFDE8-09C1-B048-A0D5-2EAEB84C6295}"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69FE7-F287-764F-B888-58B589607C0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7FFDE8-09C1-B048-A0D5-2EAEB84C6295}" type="datetimeFigureOut">
              <a:rPr lang="en-US" smtClean="0"/>
              <a:t>7/5/18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69FE7-F287-764F-B888-58B589607C0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7FFDE8-09C1-B048-A0D5-2EAEB84C6295}" type="datetimeFigureOut">
              <a:rPr lang="en-US" smtClean="0"/>
              <a:t>7/5/18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169FE7-F287-764F-B888-58B589607C0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7FFDE8-09C1-B048-A0D5-2EAEB84C6295}" type="datetimeFigureOut">
              <a:rPr lang="en-US" smtClean="0"/>
              <a:t>7/5/18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69FE7-F287-764F-B888-58B589607C0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FFDE8-09C1-B048-A0D5-2EAEB84C6295}" type="datetimeFigureOut">
              <a:rPr lang="en-US" smtClean="0"/>
              <a:t>7/5/18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69FE7-F287-764F-B888-58B589607C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7FFDE8-09C1-B048-A0D5-2EAEB84C6295}" type="datetimeFigureOut">
              <a:rPr lang="en-US" smtClean="0"/>
              <a:t>7/5/18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69FE7-F287-764F-B888-58B589607C0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7FFDE8-09C1-B048-A0D5-2EAEB84C6295}" type="datetimeFigureOut">
              <a:rPr lang="en-US" smtClean="0"/>
              <a:t>7/5/18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5169FE7-F287-764F-B888-58B589607C0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D7FFDE8-09C1-B048-A0D5-2EAEB84C6295}" type="datetimeFigureOut">
              <a:rPr lang="en-US" smtClean="0"/>
              <a:t>7/5/18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5169FE7-F287-764F-B888-58B589607C0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580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Microsoft YaHei" charset="-122"/>
                <a:ea typeface="Microsoft YaHei" charset="-122"/>
                <a:cs typeface="Microsoft YaHei" charset="-122"/>
              </a:rPr>
              <a:t>PHP</a:t>
            </a:r>
            <a:r>
              <a:rPr lang="zh-CN" altLang="en-US" dirty="0" smtClean="0">
                <a:latin typeface="Microsoft YaHei" charset="-122"/>
                <a:ea typeface="Microsoft YaHei" charset="-122"/>
                <a:cs typeface="Microsoft YaHei" charset="-122"/>
              </a:rPr>
              <a:t>面向对象</a:t>
            </a:r>
            <a:r>
              <a:rPr lang="en-US" altLang="zh-CN" dirty="0" smtClean="0">
                <a:latin typeface="Microsoft YaHei" charset="-122"/>
                <a:ea typeface="Microsoft YaHei" charset="-122"/>
                <a:cs typeface="Microsoft YaHei" charset="-122"/>
              </a:rPr>
              <a:t>	</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r>
              <a:rPr lang="zh-CN" altLang="en-US" dirty="0" smtClean="0">
                <a:latin typeface="Microsoft YaHei Light" charset="-122"/>
                <a:ea typeface="Microsoft YaHei Light" charset="-122"/>
                <a:cs typeface="Microsoft YaHei Light" charset="-122"/>
              </a:rPr>
              <a:t>过程与对象的哲学</a:t>
            </a:r>
            <a:endParaRPr lang="en-US" altLang="zh-CN" dirty="0" smtClean="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面向对象基础</a:t>
            </a:r>
            <a:endParaRPr lang="en-US" altLang="zh-CN" dirty="0" smtClean="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面向对象进阶</a:t>
            </a:r>
            <a:endParaRPr lang="en-US" altLang="zh-CN" dirty="0" smtClean="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异常处理</a:t>
            </a:r>
            <a:endParaRPr lang="en-US" altLang="zh-CN" dirty="0" smtClean="0">
              <a:latin typeface="Microsoft YaHei Light" charset="-122"/>
              <a:ea typeface="Microsoft YaHei Light" charset="-122"/>
              <a:cs typeface="Microsoft YaHei Light" charset="-122"/>
            </a:endParaRPr>
          </a:p>
          <a:p>
            <a:r>
              <a:rPr lang="zh-CN" altLang="en-US" smtClean="0">
                <a:latin typeface="Microsoft YaHei Light" charset="-122"/>
                <a:ea typeface="Microsoft YaHei Light" charset="-122"/>
                <a:cs typeface="Microsoft YaHei Light" charset="-122"/>
              </a:rPr>
              <a:t>设计模式</a:t>
            </a:r>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240715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6</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之实例化对象</a:t>
            </a:r>
            <a:endParaRPr lang="en-US" dirty="0">
              <a:latin typeface="Microsoft YaHei" charset="-122"/>
              <a:ea typeface="Microsoft YaHei" charset="-122"/>
              <a:cs typeface="Microsoft YaHei" charset="-122"/>
            </a:endParaRPr>
          </a:p>
        </p:txBody>
      </p:sp>
      <p:sp>
        <p:nvSpPr>
          <p:cNvPr id="6" name="AutoShape 4"/>
          <p:cNvSpPr>
            <a:spLocks noChangeArrowheads="1"/>
          </p:cNvSpPr>
          <p:nvPr/>
        </p:nvSpPr>
        <p:spPr bwMode="auto">
          <a:xfrm flipH="1">
            <a:off x="1451579" y="2190392"/>
            <a:ext cx="3195637" cy="1169988"/>
          </a:xfrm>
          <a:prstGeom prst="wedgeRoundRectCallout">
            <a:avLst>
              <a:gd name="adj1" fmla="val -43750"/>
              <a:gd name="adj2" fmla="val 70000"/>
              <a:gd name="adj3" fmla="val 16667"/>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根据类创建一个具体对象,</a:t>
            </a:r>
          </a:p>
          <a:p>
            <a:pPr algn="ctr"/>
            <a:r>
              <a:rPr lang="zh-CN" altLang="en-US">
                <a:solidFill>
                  <a:srgbClr val="003366"/>
                </a:solidFill>
              </a:rPr>
              <a:t>这个过程,称为"实例化"</a:t>
            </a:r>
            <a:endParaRPr lang="en-US" altLang="en-US">
              <a:solidFill>
                <a:srgbClr val="003366"/>
              </a:solidFill>
            </a:endParaRPr>
          </a:p>
        </p:txBody>
      </p:sp>
      <p:sp>
        <p:nvSpPr>
          <p:cNvPr id="7" name="AutoShape 5"/>
          <p:cNvSpPr>
            <a:spLocks noChangeArrowheads="1"/>
          </p:cNvSpPr>
          <p:nvPr/>
        </p:nvSpPr>
        <p:spPr bwMode="auto">
          <a:xfrm>
            <a:off x="1451579" y="3697018"/>
            <a:ext cx="7245350" cy="1935162"/>
          </a:xfrm>
          <a:prstGeom prst="flowChartAlternateProcess">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r>
              <a:rPr lang="zh-CN" altLang="en-US" sz="4000">
                <a:solidFill>
                  <a:srgbClr val="003366"/>
                </a:solidFill>
              </a:rPr>
              <a:t>实例化语法:</a:t>
            </a:r>
          </a:p>
          <a:p>
            <a:r>
              <a:rPr lang="zh-CN" altLang="en-US" sz="4000" dirty="0">
                <a:solidFill>
                  <a:srgbClr val="003366"/>
                </a:solidFill>
              </a:rPr>
              <a:t>$obj = new className();</a:t>
            </a:r>
          </a:p>
        </p:txBody>
      </p:sp>
    </p:spTree>
    <p:extLst>
      <p:ext uri="{BB962C8B-B14F-4D97-AF65-F5344CB8AC3E}">
        <p14:creationId xmlns:p14="http://schemas.microsoft.com/office/powerpoint/2010/main" val="13099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7</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之构造函数</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en-US" dirty="0">
                <a:latin typeface="Microsoft YaHei Light" charset="-122"/>
                <a:ea typeface="Microsoft YaHei Light" charset="-122"/>
                <a:cs typeface="Microsoft YaHei Light" charset="-122"/>
              </a:rPr>
              <a:t>构造函数</a:t>
            </a:r>
            <a:r>
              <a:rPr lang="en-US" altLang="zh-CN" dirty="0">
                <a:latin typeface="Microsoft YaHei Light" charset="-122"/>
                <a:ea typeface="Microsoft YaHei Light" charset="-122"/>
                <a:cs typeface="Microsoft YaHei Light" charset="-122"/>
              </a:rPr>
              <a:t>: </a:t>
            </a:r>
            <a:r>
              <a:rPr lang="zh-CN" altLang="en-US" dirty="0">
                <a:latin typeface="Microsoft YaHei Light" charset="-122"/>
                <a:ea typeface="Microsoft YaHei Light" charset="-122"/>
                <a:cs typeface="Microsoft YaHei Light" charset="-122"/>
              </a:rPr>
              <a:t>在</a:t>
            </a:r>
            <a:r>
              <a:rPr lang="en-US" altLang="zh-CN" dirty="0">
                <a:latin typeface="Microsoft YaHei Light" charset="-122"/>
                <a:ea typeface="Microsoft YaHei Light" charset="-122"/>
                <a:cs typeface="Microsoft YaHei Light" charset="-122"/>
              </a:rPr>
              <a:t>new</a:t>
            </a:r>
            <a:r>
              <a:rPr lang="zh-CN" altLang="en-US" dirty="0">
                <a:latin typeface="Microsoft YaHei Light" charset="-122"/>
                <a:ea typeface="Microsoft YaHei Light" charset="-122"/>
                <a:cs typeface="Microsoft YaHei Light" charset="-122"/>
              </a:rPr>
              <a:t>一个对象时</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会被自动调用的</a:t>
            </a:r>
            <a:r>
              <a:rPr lang="zh-CN" altLang="en-US" dirty="0" smtClean="0">
                <a:latin typeface="Microsoft YaHei Light" charset="-122"/>
                <a:ea typeface="Microsoft YaHei Light" charset="-122"/>
                <a:cs typeface="Microsoft YaHei Light" charset="-122"/>
              </a:rPr>
              <a:t>函数</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名称</a:t>
            </a:r>
            <a:r>
              <a:rPr lang="zh-CN" altLang="en-US" dirty="0">
                <a:latin typeface="Microsoft YaHei Light" charset="-122"/>
                <a:ea typeface="Microsoft YaHei Light" charset="-122"/>
                <a:cs typeface="Microsoft YaHei Light" charset="-122"/>
              </a:rPr>
              <a:t>是固定的</a:t>
            </a:r>
            <a:r>
              <a:rPr lang="en-US" altLang="zh-CN" dirty="0">
                <a:latin typeface="Microsoft YaHei Light" charset="-122"/>
                <a:ea typeface="Microsoft YaHei Light" charset="-122"/>
                <a:cs typeface="Microsoft YaHei Light" charset="-122"/>
              </a:rPr>
              <a:t>: __</a:t>
            </a:r>
            <a:r>
              <a:rPr lang="en-US" altLang="zh-CN" dirty="0" smtClean="0">
                <a:latin typeface="Microsoft YaHei Light" charset="-122"/>
                <a:ea typeface="Microsoft YaHei Light" charset="-122"/>
                <a:cs typeface="Microsoft YaHei Light" charset="-122"/>
              </a:rPr>
              <a:t>construct</a:t>
            </a:r>
          </a:p>
          <a:p>
            <a:pPr marL="0" lvl="0" indent="0">
              <a:lnSpc>
                <a:spcPct val="100000"/>
              </a:lnSpc>
              <a:spcBef>
                <a:spcPts val="0"/>
              </a:spcBef>
              <a:buClrTx/>
              <a:buSzTx/>
              <a:buNone/>
            </a:pPr>
            <a:endParaRPr lang="en-US" altLang="zh-CN" dirty="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析构</a:t>
            </a:r>
            <a:r>
              <a:rPr lang="zh-CN" altLang="en-US" dirty="0">
                <a:latin typeface="Microsoft YaHei Light" charset="-122"/>
                <a:ea typeface="Microsoft YaHei Light" charset="-122"/>
                <a:cs typeface="Microsoft YaHei Light" charset="-122"/>
              </a:rPr>
              <a:t>函数</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在对象销毁时</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会被自动调用的</a:t>
            </a:r>
            <a:r>
              <a:rPr lang="zh-CN" altLang="en-US" dirty="0" smtClean="0">
                <a:latin typeface="Microsoft YaHei Light" charset="-122"/>
                <a:ea typeface="Microsoft YaHei Light" charset="-122"/>
                <a:cs typeface="Microsoft YaHei Light" charset="-122"/>
              </a:rPr>
              <a:t>函数</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名称</a:t>
            </a:r>
            <a:r>
              <a:rPr lang="zh-CN" altLang="en-US" dirty="0">
                <a:latin typeface="Microsoft YaHei Light" charset="-122"/>
                <a:ea typeface="Microsoft YaHei Light" charset="-122"/>
                <a:cs typeface="Microsoft YaHei Light" charset="-122"/>
              </a:rPr>
              <a:t>是固定的</a:t>
            </a:r>
            <a:r>
              <a:rPr lang="en-US" altLang="zh-CN" dirty="0">
                <a:latin typeface="Microsoft YaHei Light" charset="-122"/>
                <a:ea typeface="Microsoft YaHei Light" charset="-122"/>
                <a:cs typeface="Microsoft YaHei Light" charset="-122"/>
              </a:rPr>
              <a:t>: __</a:t>
            </a:r>
            <a:r>
              <a:rPr lang="en-US" altLang="zh-CN" dirty="0" smtClean="0">
                <a:latin typeface="Microsoft YaHei Light" charset="-122"/>
                <a:ea typeface="Microsoft YaHei Light" charset="-122"/>
                <a:cs typeface="Microsoft YaHei Light" charset="-122"/>
              </a:rPr>
              <a:t>destruct</a:t>
            </a:r>
          </a:p>
          <a:p>
            <a:pPr marL="0" lvl="0" indent="0">
              <a:lnSpc>
                <a:spcPct val="100000"/>
              </a:lnSpc>
              <a:spcBef>
                <a:spcPts val="0"/>
              </a:spcBef>
              <a:buClrTx/>
              <a:buSzTx/>
              <a:buNone/>
            </a:pPr>
            <a:endParaRPr lang="en-US" altLang="zh-CN" dirty="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在</a:t>
            </a:r>
            <a:r>
              <a:rPr lang="zh-CN" altLang="en-US" dirty="0">
                <a:latin typeface="Microsoft YaHei Light" charset="-122"/>
                <a:ea typeface="Microsoft YaHei Light" charset="-122"/>
                <a:cs typeface="Microsoft YaHei Light" charset="-122"/>
              </a:rPr>
              <a:t>类中</a:t>
            </a:r>
            <a:r>
              <a:rPr lang="en-US" altLang="zh-CN" dirty="0">
                <a:latin typeface="Microsoft YaHei Light" charset="-122"/>
                <a:ea typeface="Microsoft YaHei Light" charset="-122"/>
                <a:cs typeface="Microsoft YaHei Light" charset="-122"/>
              </a:rPr>
              <a:t>, "__"</a:t>
            </a:r>
            <a:r>
              <a:rPr lang="zh-CN" altLang="en-US" dirty="0">
                <a:latin typeface="Microsoft YaHei Light" charset="-122"/>
                <a:ea typeface="Microsoft YaHei Light" charset="-122"/>
                <a:cs typeface="Microsoft YaHei Light" charset="-122"/>
              </a:rPr>
              <a:t>开头的函数是又叫</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魔术函数</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在</a:t>
            </a:r>
            <a:r>
              <a:rPr lang="zh-CN" altLang="en-US" dirty="0">
                <a:latin typeface="Microsoft YaHei Light" charset="-122"/>
                <a:ea typeface="Microsoft YaHei Light" charset="-122"/>
                <a:cs typeface="Microsoft YaHei Light" charset="-122"/>
              </a:rPr>
              <a:t>写类的时候</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注意不要把函数命名为</a:t>
            </a:r>
            <a:r>
              <a:rPr lang="en-US" altLang="zh-CN" dirty="0">
                <a:latin typeface="Microsoft YaHei Light" charset="-122"/>
                <a:ea typeface="Microsoft YaHei Light" charset="-122"/>
                <a:cs typeface="Microsoft YaHei Light" charset="-122"/>
              </a:rPr>
              <a:t>"__"</a:t>
            </a:r>
            <a:r>
              <a:rPr lang="zh-CN" altLang="en-US" dirty="0">
                <a:latin typeface="Microsoft YaHei Light" charset="-122"/>
                <a:ea typeface="Microsoft YaHei Light" charset="-122"/>
                <a:cs typeface="Microsoft YaHei Light" charset="-122"/>
              </a:rPr>
              <a:t>开头</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以免带来误会</a:t>
            </a:r>
            <a:r>
              <a:rPr lang="en-US" altLang="zh-CN" dirty="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265119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8</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a:t>
            </a:r>
            <a:r>
              <a:rPr lang="en-US" altLang="zh-CN" dirty="0" smtClean="0">
                <a:latin typeface="Microsoft YaHei" charset="-122"/>
                <a:ea typeface="Microsoft YaHei" charset="-122"/>
                <a:cs typeface="Microsoft YaHei" charset="-122"/>
              </a:rPr>
              <a:t>$this</a:t>
            </a:r>
            <a:r>
              <a:rPr lang="zh-CN" altLang="en-US" dirty="0" smtClean="0">
                <a:latin typeface="Microsoft YaHei" charset="-122"/>
                <a:ea typeface="Microsoft YaHei" charset="-122"/>
                <a:cs typeface="Microsoft YaHei" charset="-122"/>
              </a:rPr>
              <a:t>是谁？</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a:xfrm>
            <a:off x="6293796" y="2015732"/>
            <a:ext cx="4761058" cy="1398677"/>
          </a:xfrm>
        </p:spPr>
        <p:txBody>
          <a:bodyPr>
            <a:normAutofit lnSpcReduction="10000"/>
          </a:bodyPr>
          <a:lstStyle/>
          <a:p>
            <a:pPr marL="0" indent="0">
              <a:buNone/>
            </a:pPr>
            <a:r>
              <a:rPr lang="zh-CN" altLang="en-US" dirty="0">
                <a:solidFill>
                  <a:srgbClr val="003366"/>
                </a:solidFill>
              </a:rPr>
              <a:t>public function goodWeight() {</a:t>
            </a:r>
          </a:p>
          <a:p>
            <a:pPr marL="0" indent="0">
              <a:buNone/>
            </a:pPr>
            <a:r>
              <a:rPr lang="zh-CN" altLang="en-US" dirty="0">
                <a:solidFill>
                  <a:srgbClr val="003366"/>
                </a:solidFill>
              </a:rPr>
              <a:t>	return </a:t>
            </a:r>
            <a:r>
              <a:rPr lang="zh-CN" altLang="en-US" dirty="0">
                <a:solidFill>
                  <a:srgbClr val="FF0000"/>
                </a:solidFill>
              </a:rPr>
              <a:t>$this</a:t>
            </a:r>
            <a:r>
              <a:rPr lang="zh-CN" altLang="en-US" dirty="0">
                <a:solidFill>
                  <a:srgbClr val="003366"/>
                </a:solidFill>
              </a:rPr>
              <a:t>-&gt;wight -75;</a:t>
            </a:r>
          </a:p>
          <a:p>
            <a:pPr marL="0" indent="0">
              <a:buNone/>
            </a:pPr>
            <a:r>
              <a:rPr lang="zh-CN" altLang="en-US" dirty="0">
                <a:solidFill>
                  <a:srgbClr val="003366"/>
                </a:solidFill>
              </a:rPr>
              <a:t>}</a:t>
            </a:r>
            <a:endParaRPr lang="en-US" altLang="en-US" dirty="0">
              <a:solidFill>
                <a:srgbClr val="003366"/>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smtClean="0">
              <a:latin typeface="Microsoft YaHei Light" charset="-122"/>
              <a:ea typeface="Microsoft YaHei Light" charset="-122"/>
              <a:cs typeface="Microsoft YaHei Light" charset="-122"/>
            </a:endParaRPr>
          </a:p>
        </p:txBody>
      </p:sp>
      <p:sp>
        <p:nvSpPr>
          <p:cNvPr id="4" name="AutoShape 3"/>
          <p:cNvSpPr>
            <a:spLocks noChangeArrowheads="1"/>
          </p:cNvSpPr>
          <p:nvPr/>
        </p:nvSpPr>
        <p:spPr bwMode="auto">
          <a:xfrm>
            <a:off x="1451579" y="2715070"/>
            <a:ext cx="4500562" cy="1035050"/>
          </a:xfrm>
          <a:prstGeom prst="wedgeEllipseCallout">
            <a:avLst>
              <a:gd name="adj1" fmla="val -43750"/>
              <a:gd name="adj2" fmla="val 70000"/>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问问张三的合理体重?</a:t>
            </a:r>
          </a:p>
          <a:p>
            <a:pPr algn="ctr"/>
            <a:r>
              <a:rPr lang="zh-CN" altLang="en-US">
                <a:solidFill>
                  <a:srgbClr val="003366"/>
                </a:solidFill>
              </a:rPr>
              <a:t>公式:体重（公斤）＝身高厘米－105</a:t>
            </a:r>
          </a:p>
        </p:txBody>
      </p:sp>
      <p:sp>
        <p:nvSpPr>
          <p:cNvPr id="5" name="AutoShape 7"/>
          <p:cNvSpPr>
            <a:spLocks noChangeArrowheads="1"/>
          </p:cNvSpPr>
          <p:nvPr/>
        </p:nvSpPr>
        <p:spPr bwMode="auto">
          <a:xfrm>
            <a:off x="6293796" y="3746534"/>
            <a:ext cx="3419475" cy="900112"/>
          </a:xfrm>
          <a:prstGeom prst="flowChartAlternateProcess">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GB" altLang="en-US" sz="2400" dirty="0">
                <a:solidFill>
                  <a:srgbClr val="003366"/>
                </a:solidFill>
              </a:rPr>
              <a:t>"$</a:t>
            </a:r>
            <a:r>
              <a:rPr lang="en-GB" altLang="en-US" sz="2400" dirty="0" err="1">
                <a:solidFill>
                  <a:srgbClr val="003366"/>
                </a:solidFill>
              </a:rPr>
              <a:t>this"代表</a:t>
            </a:r>
            <a:endParaRPr lang="en-GB" altLang="en-US" sz="2400" dirty="0">
              <a:solidFill>
                <a:srgbClr val="003366"/>
              </a:solidFill>
            </a:endParaRPr>
          </a:p>
          <a:p>
            <a:r>
              <a:rPr lang="en-GB" altLang="en-US" sz="2400" dirty="0" err="1">
                <a:solidFill>
                  <a:srgbClr val="003366"/>
                </a:solidFill>
              </a:rPr>
              <a:t>其所在</a:t>
            </a:r>
            <a:r>
              <a:rPr lang="en-GB" altLang="en-US" sz="2400" dirty="0" err="1">
                <a:solidFill>
                  <a:srgbClr val="FF0000"/>
                </a:solidFill>
              </a:rPr>
              <a:t>当前对象</a:t>
            </a:r>
            <a:endParaRPr lang="en-GB" altLang="en-US" sz="2400" dirty="0">
              <a:solidFill>
                <a:srgbClr val="FF0000"/>
              </a:solidFill>
            </a:endParaRPr>
          </a:p>
        </p:txBody>
      </p:sp>
    </p:spTree>
    <p:extLst>
      <p:ext uri="{BB962C8B-B14F-4D97-AF65-F5344CB8AC3E}">
        <p14:creationId xmlns:p14="http://schemas.microsoft.com/office/powerpoint/2010/main" val="1493302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normAutofit/>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9</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之权限控制与封装</a:t>
            </a:r>
            <a:endParaRPr lang="en-US" dirty="0">
              <a:latin typeface="Microsoft YaHei" charset="-122"/>
              <a:ea typeface="Microsoft YaHei" charset="-122"/>
              <a:cs typeface="Microsoft YaHei" charset="-122"/>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9" y="2067162"/>
            <a:ext cx="8335962" cy="369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376438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10</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之继承</a:t>
            </a:r>
            <a:endParaRPr lang="en-US" dirty="0">
              <a:latin typeface="Microsoft YaHei" charset="-122"/>
              <a:ea typeface="Microsoft YaHei" charset="-122"/>
              <a:cs typeface="Microsoft YaHei" charset="-122"/>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775" y="1967538"/>
            <a:ext cx="2074863" cy="17127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142" y="3811132"/>
            <a:ext cx="1369996" cy="1938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4199" y="3811132"/>
            <a:ext cx="2090902" cy="1389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 name="Text Box 6"/>
          <p:cNvSpPr txBox="1">
            <a:spLocks noChangeArrowheads="1"/>
          </p:cNvSpPr>
          <p:nvPr/>
        </p:nvSpPr>
        <p:spPr bwMode="auto">
          <a:xfrm>
            <a:off x="7094638" y="2057748"/>
            <a:ext cx="1211263" cy="8985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dirty="0">
                <a:solidFill>
                  <a:srgbClr val="003366"/>
                </a:solidFill>
              </a:rPr>
              <a:t>人类:</a:t>
            </a:r>
          </a:p>
          <a:p>
            <a:r>
              <a:rPr lang="zh-CN" altLang="en-US" dirty="0">
                <a:solidFill>
                  <a:srgbClr val="003366"/>
                </a:solidFill>
              </a:rPr>
              <a:t>身高</a:t>
            </a:r>
          </a:p>
          <a:p>
            <a:r>
              <a:rPr lang="zh-CN" altLang="en-US" dirty="0">
                <a:solidFill>
                  <a:srgbClr val="003366"/>
                </a:solidFill>
              </a:rPr>
              <a:t>哭()</a:t>
            </a:r>
            <a:endParaRPr lang="en-US" altLang="en-US" dirty="0">
              <a:solidFill>
                <a:srgbClr val="003366"/>
              </a:solidFill>
            </a:endParaRPr>
          </a:p>
        </p:txBody>
      </p:sp>
      <p:sp>
        <p:nvSpPr>
          <p:cNvPr id="8" name="Text Box 7"/>
          <p:cNvSpPr txBox="1">
            <a:spLocks noChangeArrowheads="1"/>
          </p:cNvSpPr>
          <p:nvPr/>
        </p:nvSpPr>
        <p:spPr bwMode="auto">
          <a:xfrm>
            <a:off x="3856138" y="4063629"/>
            <a:ext cx="1209675" cy="14335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dirty="0">
                <a:solidFill>
                  <a:srgbClr val="003366"/>
                </a:solidFill>
              </a:rPr>
              <a:t>学生类:</a:t>
            </a:r>
          </a:p>
          <a:p>
            <a:r>
              <a:rPr lang="zh-CN" altLang="en-US" dirty="0">
                <a:solidFill>
                  <a:srgbClr val="003366"/>
                </a:solidFill>
              </a:rPr>
              <a:t>身高</a:t>
            </a:r>
          </a:p>
          <a:p>
            <a:r>
              <a:rPr lang="zh-CN" altLang="en-US" dirty="0">
                <a:solidFill>
                  <a:srgbClr val="003366"/>
                </a:solidFill>
              </a:rPr>
              <a:t>学号</a:t>
            </a:r>
          </a:p>
          <a:p>
            <a:r>
              <a:rPr lang="zh-CN" altLang="en-US" dirty="0">
                <a:solidFill>
                  <a:srgbClr val="003366"/>
                </a:solidFill>
              </a:rPr>
              <a:t>哭()</a:t>
            </a:r>
          </a:p>
          <a:p>
            <a:r>
              <a:rPr lang="zh-CN" altLang="en-US" dirty="0">
                <a:solidFill>
                  <a:srgbClr val="003366"/>
                </a:solidFill>
              </a:rPr>
              <a:t>学习()</a:t>
            </a:r>
            <a:endParaRPr lang="en-US" altLang="en-US" dirty="0">
              <a:solidFill>
                <a:srgbClr val="003366"/>
              </a:solidFill>
            </a:endParaRPr>
          </a:p>
        </p:txBody>
      </p:sp>
      <p:sp>
        <p:nvSpPr>
          <p:cNvPr id="9" name="Text Box 8"/>
          <p:cNvSpPr txBox="1">
            <a:spLocks noChangeArrowheads="1"/>
          </p:cNvSpPr>
          <p:nvPr/>
        </p:nvSpPr>
        <p:spPr bwMode="auto">
          <a:xfrm>
            <a:off x="9525101" y="3907986"/>
            <a:ext cx="1211262" cy="14335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dirty="0">
                <a:solidFill>
                  <a:srgbClr val="003366"/>
                </a:solidFill>
              </a:rPr>
              <a:t>律师类:</a:t>
            </a:r>
          </a:p>
          <a:p>
            <a:r>
              <a:rPr lang="zh-CN" altLang="en-US" dirty="0">
                <a:solidFill>
                  <a:srgbClr val="003366"/>
                </a:solidFill>
              </a:rPr>
              <a:t>身高</a:t>
            </a:r>
          </a:p>
          <a:p>
            <a:r>
              <a:rPr lang="zh-CN" altLang="en-US" dirty="0">
                <a:solidFill>
                  <a:srgbClr val="003366"/>
                </a:solidFill>
              </a:rPr>
              <a:t>领域:</a:t>
            </a:r>
          </a:p>
          <a:p>
            <a:r>
              <a:rPr lang="zh-CN" altLang="en-US" dirty="0">
                <a:solidFill>
                  <a:srgbClr val="003366"/>
                </a:solidFill>
              </a:rPr>
              <a:t>哭()</a:t>
            </a:r>
          </a:p>
          <a:p>
            <a:r>
              <a:rPr lang="zh-CN" altLang="en-US" dirty="0">
                <a:solidFill>
                  <a:srgbClr val="003366"/>
                </a:solidFill>
              </a:rPr>
              <a:t>辩护()</a:t>
            </a:r>
            <a:endParaRPr lang="en-US" altLang="en-US" dirty="0">
              <a:solidFill>
                <a:srgbClr val="003366"/>
              </a:solidFill>
            </a:endParaRPr>
          </a:p>
        </p:txBody>
      </p:sp>
    </p:spTree>
    <p:extLst>
      <p:ext uri="{BB962C8B-B14F-4D97-AF65-F5344CB8AC3E}">
        <p14:creationId xmlns:p14="http://schemas.microsoft.com/office/powerpoint/2010/main" val="1278939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11</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之回头看</a:t>
            </a:r>
            <a:r>
              <a:rPr lang="en-US" altLang="zh-CN" dirty="0" smtClean="0">
                <a:latin typeface="Microsoft YaHei" charset="-122"/>
                <a:ea typeface="Microsoft YaHei" charset="-122"/>
                <a:cs typeface="Microsoft YaHei" charset="-122"/>
              </a:rPr>
              <a:t>protected</a:t>
            </a:r>
            <a:endParaRPr lang="en-US" dirty="0">
              <a:latin typeface="Microsoft YaHei" charset="-122"/>
              <a:ea typeface="Microsoft YaHei" charset="-122"/>
              <a:cs typeface="Microsoft YaHei" charset="-122"/>
            </a:endParaRPr>
          </a:p>
        </p:txBody>
      </p:sp>
      <p:sp>
        <p:nvSpPr>
          <p:cNvPr id="4" name="Oval 2"/>
          <p:cNvSpPr>
            <a:spLocks noChangeArrowheads="1"/>
          </p:cNvSpPr>
          <p:nvPr/>
        </p:nvSpPr>
        <p:spPr bwMode="auto">
          <a:xfrm>
            <a:off x="3442781" y="1967724"/>
            <a:ext cx="3307269" cy="4005262"/>
          </a:xfrm>
          <a:prstGeom prst="ellipse">
            <a:avLst/>
          </a:prstGeom>
          <a:solidFill>
            <a:srgbClr val="00B8FF"/>
          </a:solidFill>
          <a:ln w="9525" cmpd="sng">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子类</a:t>
            </a:r>
          </a:p>
          <a:p>
            <a:pPr algn="ctr"/>
            <a:r>
              <a:rPr lang="zh-CN" altLang="en-US">
                <a:solidFill>
                  <a:srgbClr val="003366"/>
                </a:solidFill>
              </a:rPr>
              <a:t>protected</a:t>
            </a:r>
          </a:p>
          <a:p>
            <a:pPr algn="ctr"/>
            <a:r>
              <a:rPr lang="zh-CN" altLang="en-US">
                <a:solidFill>
                  <a:srgbClr val="003366"/>
                </a:solidFill>
              </a:rPr>
              <a:t>pulic</a:t>
            </a:r>
          </a:p>
        </p:txBody>
      </p:sp>
      <p:sp>
        <p:nvSpPr>
          <p:cNvPr id="5" name="Oval 4"/>
          <p:cNvSpPr>
            <a:spLocks noChangeArrowheads="1"/>
          </p:cNvSpPr>
          <p:nvPr/>
        </p:nvSpPr>
        <p:spPr bwMode="auto">
          <a:xfrm>
            <a:off x="4263536" y="2105363"/>
            <a:ext cx="1665758" cy="1263312"/>
          </a:xfrm>
          <a:prstGeom prst="ellipse">
            <a:avLst/>
          </a:prstGeom>
          <a:solidFill>
            <a:schemeClr val="bg1"/>
          </a:solidFill>
          <a:ln w="9525" cmpd="sng">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父类</a:t>
            </a:r>
          </a:p>
          <a:p>
            <a:pPr algn="ctr"/>
            <a:r>
              <a:rPr lang="zh-CN" altLang="en-US" dirty="0">
                <a:solidFill>
                  <a:srgbClr val="003366"/>
                </a:solidFill>
              </a:rPr>
              <a:t>private</a:t>
            </a:r>
          </a:p>
          <a:p>
            <a:pPr algn="ctr"/>
            <a:r>
              <a:rPr lang="zh-CN" altLang="en-US" dirty="0">
                <a:solidFill>
                  <a:srgbClr val="003366"/>
                </a:solidFill>
              </a:rPr>
              <a:t>protected</a:t>
            </a:r>
          </a:p>
          <a:p>
            <a:pPr algn="ctr"/>
            <a:r>
              <a:rPr lang="zh-CN" altLang="en-US" dirty="0">
                <a:solidFill>
                  <a:srgbClr val="003366"/>
                </a:solidFill>
              </a:rPr>
              <a:t>public</a:t>
            </a:r>
            <a:endParaRPr lang="en-US" altLang="en-US" dirty="0">
              <a:solidFill>
                <a:srgbClr val="003366"/>
              </a:solidFill>
            </a:endParaRPr>
          </a:p>
        </p:txBody>
      </p:sp>
      <p:sp>
        <p:nvSpPr>
          <p:cNvPr id="6" name="Text Box 5"/>
          <p:cNvSpPr txBox="1">
            <a:spLocks noChangeArrowheads="1"/>
          </p:cNvSpPr>
          <p:nvPr/>
        </p:nvSpPr>
        <p:spPr bwMode="auto">
          <a:xfrm>
            <a:off x="7604547" y="2609579"/>
            <a:ext cx="1392238" cy="3603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public</a:t>
            </a:r>
          </a:p>
        </p:txBody>
      </p:sp>
      <p:sp>
        <p:nvSpPr>
          <p:cNvPr id="7" name="Text Box 6"/>
          <p:cNvSpPr txBox="1">
            <a:spLocks noChangeArrowheads="1"/>
          </p:cNvSpPr>
          <p:nvPr/>
        </p:nvSpPr>
        <p:spPr bwMode="auto">
          <a:xfrm>
            <a:off x="7829820" y="3790967"/>
            <a:ext cx="1392238" cy="3587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public</a:t>
            </a:r>
          </a:p>
        </p:txBody>
      </p:sp>
      <p:sp>
        <p:nvSpPr>
          <p:cNvPr id="8" name="Text Box 7"/>
          <p:cNvSpPr txBox="1">
            <a:spLocks noChangeArrowheads="1"/>
          </p:cNvSpPr>
          <p:nvPr/>
        </p:nvSpPr>
        <p:spPr bwMode="auto">
          <a:xfrm>
            <a:off x="1767184" y="2606317"/>
            <a:ext cx="1390650" cy="3603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public</a:t>
            </a:r>
          </a:p>
        </p:txBody>
      </p:sp>
      <p:sp>
        <p:nvSpPr>
          <p:cNvPr id="9" name="Text Box 8"/>
          <p:cNvSpPr txBox="1">
            <a:spLocks noChangeArrowheads="1"/>
          </p:cNvSpPr>
          <p:nvPr/>
        </p:nvSpPr>
        <p:spPr bwMode="auto">
          <a:xfrm>
            <a:off x="1539200" y="3790967"/>
            <a:ext cx="1392238" cy="3587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public</a:t>
            </a:r>
          </a:p>
        </p:txBody>
      </p:sp>
    </p:spTree>
    <p:extLst>
      <p:ext uri="{BB962C8B-B14F-4D97-AF65-F5344CB8AC3E}">
        <p14:creationId xmlns:p14="http://schemas.microsoft.com/office/powerpoint/2010/main" val="1471269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12</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之继承时的权限变化</a:t>
            </a:r>
            <a:endParaRPr lang="en-US" dirty="0">
              <a:latin typeface="Microsoft YaHei" charset="-122"/>
              <a:ea typeface="Microsoft YaHei" charset="-122"/>
              <a:cs typeface="Microsoft YaHei" charset="-122"/>
            </a:endParaRPr>
          </a:p>
        </p:txBody>
      </p:sp>
      <p:sp>
        <p:nvSpPr>
          <p:cNvPr id="4" name="AutoShape 3"/>
          <p:cNvSpPr>
            <a:spLocks noChangeArrowheads="1"/>
          </p:cNvSpPr>
          <p:nvPr/>
        </p:nvSpPr>
        <p:spPr bwMode="auto">
          <a:xfrm>
            <a:off x="1496029" y="3484968"/>
            <a:ext cx="2160588" cy="989012"/>
          </a:xfrm>
          <a:prstGeom prst="roundRect">
            <a:avLst>
              <a:gd name="adj" fmla="val 16667"/>
            </a:avLst>
          </a:prstGeom>
          <a:solidFill>
            <a:srgbClr val="00B8FF"/>
          </a:solidFill>
          <a:ln w="9525" cmpd="sng">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子类</a:t>
            </a:r>
          </a:p>
          <a:p>
            <a:pPr algn="ctr"/>
            <a:endParaRPr lang="zh-CN" altLang="en-US"/>
          </a:p>
          <a:p>
            <a:pPr algn="ctr"/>
            <a:endParaRPr lang="en-US" altLang="en-US"/>
          </a:p>
        </p:txBody>
      </p:sp>
      <p:sp>
        <p:nvSpPr>
          <p:cNvPr id="5" name="AutoShape 4"/>
          <p:cNvSpPr>
            <a:spLocks noChangeArrowheads="1"/>
          </p:cNvSpPr>
          <p:nvPr/>
        </p:nvSpPr>
        <p:spPr bwMode="auto">
          <a:xfrm>
            <a:off x="1451579" y="4834343"/>
            <a:ext cx="2160588" cy="990600"/>
          </a:xfrm>
          <a:prstGeom prst="roundRect">
            <a:avLst>
              <a:gd name="adj" fmla="val 16667"/>
            </a:avLst>
          </a:prstGeom>
          <a:solidFill>
            <a:srgbClr val="00B8FF"/>
          </a:solidFill>
          <a:ln w="9525" cap="flat" cmpd="sng">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外界</a:t>
            </a:r>
          </a:p>
          <a:p>
            <a:pPr algn="ctr"/>
            <a:endParaRPr lang="zh-CN" altLang="en-US"/>
          </a:p>
          <a:p>
            <a:pPr algn="ctr"/>
            <a:endParaRPr lang="en-US" altLang="en-US"/>
          </a:p>
        </p:txBody>
      </p:sp>
      <p:sp>
        <p:nvSpPr>
          <p:cNvPr id="6" name="AutoShape 5"/>
          <p:cNvSpPr>
            <a:spLocks noChangeArrowheads="1"/>
          </p:cNvSpPr>
          <p:nvPr/>
        </p:nvSpPr>
        <p:spPr bwMode="auto">
          <a:xfrm>
            <a:off x="1496029" y="2134005"/>
            <a:ext cx="2160588" cy="990600"/>
          </a:xfrm>
          <a:prstGeom prst="roundRect">
            <a:avLst>
              <a:gd name="adj" fmla="val 16667"/>
            </a:avLst>
          </a:prstGeom>
          <a:solidFill>
            <a:srgbClr val="00B8FF"/>
          </a:solidFill>
          <a:ln w="9525" cap="flat" cmpd="sng">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父类</a:t>
            </a:r>
          </a:p>
          <a:p>
            <a:pPr algn="ctr"/>
            <a:endParaRPr lang="zh-CN" altLang="en-US"/>
          </a:p>
          <a:p>
            <a:pPr algn="ctr"/>
            <a:endParaRPr lang="en-US" altLang="en-US"/>
          </a:p>
        </p:txBody>
      </p:sp>
      <p:sp>
        <p:nvSpPr>
          <p:cNvPr id="7" name="AutoShape 6"/>
          <p:cNvSpPr>
            <a:spLocks noChangeArrowheads="1"/>
          </p:cNvSpPr>
          <p:nvPr/>
        </p:nvSpPr>
        <p:spPr bwMode="auto">
          <a:xfrm>
            <a:off x="4061429" y="2178455"/>
            <a:ext cx="404813" cy="3646488"/>
          </a:xfrm>
          <a:prstGeom prst="downArrow">
            <a:avLst>
              <a:gd name="adj1" fmla="val 50000"/>
              <a:gd name="adj2" fmla="val 225196"/>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nchor="ctr"/>
          <a:lstStyle/>
          <a:p>
            <a:endParaRPr lang="en-US"/>
          </a:p>
        </p:txBody>
      </p:sp>
      <p:sp>
        <p:nvSpPr>
          <p:cNvPr id="8" name="AutoShape 7"/>
          <p:cNvSpPr>
            <a:spLocks noChangeArrowheads="1"/>
          </p:cNvSpPr>
          <p:nvPr/>
        </p:nvSpPr>
        <p:spPr bwMode="auto">
          <a:xfrm>
            <a:off x="4691667" y="2178455"/>
            <a:ext cx="2160587" cy="990600"/>
          </a:xfrm>
          <a:prstGeom prst="roundRect">
            <a:avLst>
              <a:gd name="adj" fmla="val 16667"/>
            </a:avLst>
          </a:prstGeom>
          <a:solidFill>
            <a:srgbClr val="00B8FF"/>
          </a:solidFill>
          <a:ln w="9525" cap="flat" cmpd="sng">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private</a:t>
            </a:r>
          </a:p>
          <a:p>
            <a:pPr algn="ctr"/>
            <a:endParaRPr lang="zh-CN" altLang="en-US"/>
          </a:p>
          <a:p>
            <a:pPr algn="ctr"/>
            <a:endParaRPr lang="en-US" altLang="en-US"/>
          </a:p>
        </p:txBody>
      </p:sp>
      <p:sp>
        <p:nvSpPr>
          <p:cNvPr id="9" name="AutoShape 8"/>
          <p:cNvSpPr>
            <a:spLocks noChangeArrowheads="1"/>
          </p:cNvSpPr>
          <p:nvPr/>
        </p:nvSpPr>
        <p:spPr bwMode="auto">
          <a:xfrm>
            <a:off x="4736117" y="3573868"/>
            <a:ext cx="2160587" cy="990600"/>
          </a:xfrm>
          <a:prstGeom prst="roundRect">
            <a:avLst>
              <a:gd name="adj" fmla="val 16667"/>
            </a:avLst>
          </a:prstGeom>
          <a:solidFill>
            <a:srgbClr val="00B8FF"/>
          </a:solidFill>
          <a:ln w="9525" cap="flat" cmpd="sng">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protected</a:t>
            </a:r>
          </a:p>
          <a:p>
            <a:pPr algn="ctr"/>
            <a:endParaRPr lang="zh-CN" altLang="en-US"/>
          </a:p>
          <a:p>
            <a:pPr algn="ctr"/>
            <a:endParaRPr lang="en-US" altLang="en-US"/>
          </a:p>
        </p:txBody>
      </p:sp>
      <p:sp>
        <p:nvSpPr>
          <p:cNvPr id="10" name="AutoShape 9"/>
          <p:cNvSpPr>
            <a:spLocks noChangeArrowheads="1"/>
          </p:cNvSpPr>
          <p:nvPr/>
        </p:nvSpPr>
        <p:spPr bwMode="auto">
          <a:xfrm>
            <a:off x="4782154" y="4834343"/>
            <a:ext cx="2159000" cy="990600"/>
          </a:xfrm>
          <a:prstGeom prst="roundRect">
            <a:avLst>
              <a:gd name="adj" fmla="val 16667"/>
            </a:avLst>
          </a:prstGeom>
          <a:solidFill>
            <a:srgbClr val="00B8FF"/>
          </a:solidFill>
          <a:ln w="9525" cap="flat" cmpd="sng">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public</a:t>
            </a:r>
          </a:p>
          <a:p>
            <a:pPr algn="ctr"/>
            <a:endParaRPr lang="zh-CN" altLang="en-US"/>
          </a:p>
          <a:p>
            <a:pPr algn="ctr"/>
            <a:endParaRPr lang="en-US" altLang="en-US"/>
          </a:p>
        </p:txBody>
      </p:sp>
      <p:sp>
        <p:nvSpPr>
          <p:cNvPr id="11" name="AutoShape 10"/>
          <p:cNvSpPr>
            <a:spLocks noChangeArrowheads="1"/>
          </p:cNvSpPr>
          <p:nvPr/>
        </p:nvSpPr>
        <p:spPr bwMode="auto">
          <a:xfrm>
            <a:off x="7347554" y="2268943"/>
            <a:ext cx="2698750" cy="3690937"/>
          </a:xfrm>
          <a:prstGeom prst="roundRect">
            <a:avLst>
              <a:gd name="adj" fmla="val 16667"/>
            </a:avLst>
          </a:prstGeom>
          <a:solidFill>
            <a:srgbClr val="00B8FF"/>
          </a:solidFill>
          <a:ln w="9525" cmpd="sng">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sz="2400">
                <a:solidFill>
                  <a:srgbClr val="003366"/>
                </a:solidFill>
              </a:rPr>
              <a:t>在继承的过程中,</a:t>
            </a:r>
          </a:p>
          <a:p>
            <a:pPr algn="ctr"/>
            <a:r>
              <a:rPr lang="zh-CN" altLang="en-US" sz="2400">
                <a:solidFill>
                  <a:srgbClr val="003366"/>
                </a:solidFill>
              </a:rPr>
              <a:t>子类对继承到的</a:t>
            </a:r>
          </a:p>
          <a:p>
            <a:pPr algn="ctr"/>
            <a:r>
              <a:rPr lang="zh-CN" altLang="en-US" sz="2400">
                <a:solidFill>
                  <a:srgbClr val="003366"/>
                </a:solidFill>
              </a:rPr>
              <a:t>属性和方法的权限,</a:t>
            </a:r>
          </a:p>
          <a:p>
            <a:pPr algn="ctr"/>
            <a:r>
              <a:rPr lang="zh-CN" altLang="en-US" sz="2400">
                <a:solidFill>
                  <a:srgbClr val="003366"/>
                </a:solidFill>
              </a:rPr>
              <a:t>只能越来越宽松,</a:t>
            </a:r>
          </a:p>
          <a:p>
            <a:pPr algn="ctr"/>
            <a:r>
              <a:rPr lang="zh-CN" altLang="en-US" sz="2400">
                <a:solidFill>
                  <a:srgbClr val="003366"/>
                </a:solidFill>
              </a:rPr>
              <a:t>不能越来越严格</a:t>
            </a:r>
            <a:endParaRPr lang="en-US" altLang="en-US" sz="2400">
              <a:solidFill>
                <a:srgbClr val="003366"/>
              </a:solidFill>
            </a:endParaRPr>
          </a:p>
        </p:txBody>
      </p:sp>
    </p:spTree>
    <p:extLst>
      <p:ext uri="{BB962C8B-B14F-4D97-AF65-F5344CB8AC3E}">
        <p14:creationId xmlns:p14="http://schemas.microsoft.com/office/powerpoint/2010/main" val="820132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13</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面向对象基础之</a:t>
            </a:r>
            <a:r>
              <a:rPr lang="zh-CN" altLang="en-US" dirty="0" smtClean="0">
                <a:latin typeface="Microsoft YaHei" charset="-122"/>
                <a:ea typeface="Microsoft YaHei" charset="-122"/>
                <a:cs typeface="Microsoft YaHei" charset="-122"/>
              </a:rPr>
              <a:t>继承的本质（</a:t>
            </a:r>
            <a:r>
              <a:rPr lang="en-US" altLang="zh-CN" dirty="0" smtClean="0">
                <a:latin typeface="Microsoft YaHei" charset="-122"/>
                <a:ea typeface="Microsoft YaHei" charset="-122"/>
                <a:cs typeface="Microsoft YaHei" charset="-122"/>
              </a:rPr>
              <a:t>1</a:t>
            </a:r>
            <a:r>
              <a:rPr lang="zh-CN" altLang="en-US" dirty="0" smtClean="0">
                <a:latin typeface="Microsoft YaHei" charset="-122"/>
                <a:ea typeface="Microsoft YaHei" charset="-122"/>
                <a:cs typeface="Microsoft YaHei" charset="-122"/>
              </a:rPr>
              <a:t>）</a:t>
            </a:r>
            <a:endParaRPr lang="en-US" dirty="0">
              <a:latin typeface="Microsoft YaHei" charset="-122"/>
              <a:ea typeface="Microsoft YaHei" charset="-122"/>
              <a:cs typeface="Microsoft YaHei" charset="-122"/>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093" y="2013626"/>
            <a:ext cx="1858664" cy="1607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7" name="Text Box 5"/>
          <p:cNvSpPr txBox="1">
            <a:spLocks noChangeArrowheads="1"/>
          </p:cNvSpPr>
          <p:nvPr/>
        </p:nvSpPr>
        <p:spPr bwMode="auto">
          <a:xfrm>
            <a:off x="3310561" y="2193317"/>
            <a:ext cx="1209675" cy="8969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人类:</a:t>
            </a:r>
          </a:p>
          <a:p>
            <a:r>
              <a:rPr lang="zh-CN" altLang="en-US" dirty="0">
                <a:solidFill>
                  <a:srgbClr val="003366"/>
                </a:solidFill>
              </a:rPr>
              <a:t>身高</a:t>
            </a:r>
          </a:p>
          <a:p>
            <a:r>
              <a:rPr lang="zh-CN" altLang="en-US" dirty="0">
                <a:solidFill>
                  <a:srgbClr val="003366"/>
                </a:solidFill>
              </a:rPr>
              <a:t>哭()</a:t>
            </a:r>
            <a:endParaRPr lang="en-US" altLang="en-US" dirty="0">
              <a:solidFill>
                <a:srgbClr val="003366"/>
              </a:solidFill>
            </a:endParaRPr>
          </a:p>
        </p:txBody>
      </p:sp>
      <p:sp>
        <p:nvSpPr>
          <p:cNvPr id="8" name="Text Box 6"/>
          <p:cNvSpPr txBox="1">
            <a:spLocks noChangeArrowheads="1"/>
          </p:cNvSpPr>
          <p:nvPr/>
        </p:nvSpPr>
        <p:spPr bwMode="auto">
          <a:xfrm>
            <a:off x="2967504" y="4504987"/>
            <a:ext cx="1209675" cy="8969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dirty="0">
                <a:solidFill>
                  <a:srgbClr val="003366"/>
                </a:solidFill>
              </a:rPr>
              <a:t>学生类:</a:t>
            </a:r>
          </a:p>
          <a:p>
            <a:r>
              <a:rPr lang="zh-CN" altLang="en-US" dirty="0">
                <a:solidFill>
                  <a:srgbClr val="FF0000"/>
                </a:solidFill>
              </a:rPr>
              <a:t>学号</a:t>
            </a:r>
          </a:p>
          <a:p>
            <a:r>
              <a:rPr lang="zh-CN" altLang="en-US" dirty="0">
                <a:solidFill>
                  <a:srgbClr val="FF0000"/>
                </a:solidFill>
              </a:rPr>
              <a:t>学习()</a:t>
            </a:r>
            <a:endParaRPr lang="en-US" altLang="en-US" dirty="0">
              <a:solidFill>
                <a:srgbClr val="FF0000"/>
              </a:solidFill>
            </a:endParaRPr>
          </a:p>
        </p:txBody>
      </p:sp>
      <p:sp>
        <p:nvSpPr>
          <p:cNvPr id="9" name="AutoShape 7"/>
          <p:cNvSpPr>
            <a:spLocks noChangeArrowheads="1"/>
          </p:cNvSpPr>
          <p:nvPr/>
        </p:nvSpPr>
        <p:spPr bwMode="auto">
          <a:xfrm>
            <a:off x="2163764" y="3696510"/>
            <a:ext cx="441321" cy="420485"/>
          </a:xfrm>
          <a:prstGeom prst="upArrow">
            <a:avLst>
              <a:gd name="adj1" fmla="val 50000"/>
              <a:gd name="adj2" fmla="val 25000"/>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nchor="ctr"/>
          <a:lstStyle/>
          <a:p>
            <a:endParaRPr lang="en-US"/>
          </a:p>
        </p:txBody>
      </p:sp>
      <p:sp>
        <p:nvSpPr>
          <p:cNvPr id="10" name="AutoShape 8"/>
          <p:cNvSpPr>
            <a:spLocks noChangeArrowheads="1"/>
          </p:cNvSpPr>
          <p:nvPr/>
        </p:nvSpPr>
        <p:spPr bwMode="auto">
          <a:xfrm>
            <a:off x="4675136" y="2013626"/>
            <a:ext cx="3401136" cy="1722472"/>
          </a:xfrm>
          <a:prstGeom prst="roundRect">
            <a:avLst>
              <a:gd name="adj" fmla="val 16667"/>
            </a:avLst>
          </a:prstGeom>
          <a:solidFill>
            <a:srgbClr val="00B8FF"/>
          </a:solidFill>
          <a:ln w="9525" cmpd="sng">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dirty="0">
                <a:solidFill>
                  <a:srgbClr val="003366"/>
                </a:solidFill>
              </a:rPr>
              <a:t>链式继承</a:t>
            </a:r>
          </a:p>
          <a:p>
            <a:pPr algn="ctr"/>
            <a:r>
              <a:rPr lang="zh-CN" altLang="en-US" dirty="0">
                <a:solidFill>
                  <a:srgbClr val="003366"/>
                </a:solidFill>
              </a:rPr>
              <a:t>子类只有子类的属性和方法,</a:t>
            </a:r>
          </a:p>
          <a:p>
            <a:pPr algn="ctr"/>
            <a:r>
              <a:rPr lang="zh-CN" altLang="en-US" dirty="0">
                <a:solidFill>
                  <a:srgbClr val="003366"/>
                </a:solidFill>
              </a:rPr>
              <a:t>当访问子类的不存在的属性时,</a:t>
            </a:r>
          </a:p>
          <a:p>
            <a:pPr algn="ctr"/>
            <a:r>
              <a:rPr lang="zh-CN" altLang="en-US" dirty="0">
                <a:solidFill>
                  <a:srgbClr val="003366"/>
                </a:solidFill>
              </a:rPr>
              <a:t>则到父类去找相应的属性和方法</a:t>
            </a:r>
            <a:endParaRPr lang="en-US" altLang="en-US" dirty="0">
              <a:solidFill>
                <a:srgbClr val="003366"/>
              </a:solidFill>
            </a:endParaRPr>
          </a:p>
        </p:txBody>
      </p:sp>
      <p:sp>
        <p:nvSpPr>
          <p:cNvPr id="11" name="AutoShape 9"/>
          <p:cNvSpPr>
            <a:spLocks noChangeArrowheads="1"/>
          </p:cNvSpPr>
          <p:nvPr/>
        </p:nvSpPr>
        <p:spPr bwMode="auto">
          <a:xfrm>
            <a:off x="5650653" y="4116995"/>
            <a:ext cx="1981200" cy="1663700"/>
          </a:xfrm>
          <a:prstGeom prst="hexagon">
            <a:avLst>
              <a:gd name="adj" fmla="val 29771"/>
              <a:gd name="vf" fmla="val 115470"/>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$ming-&gt;height</a:t>
            </a:r>
          </a:p>
        </p:txBody>
      </p:sp>
      <p:sp>
        <p:nvSpPr>
          <p:cNvPr id="12" name="Line 10"/>
          <p:cNvSpPr>
            <a:spLocks noChangeShapeType="1"/>
          </p:cNvSpPr>
          <p:nvPr/>
        </p:nvSpPr>
        <p:spPr bwMode="auto">
          <a:xfrm flipH="1" flipV="1">
            <a:off x="3803515" y="4961106"/>
            <a:ext cx="1847138" cy="3514"/>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 name="Line 11"/>
          <p:cNvSpPr>
            <a:spLocks noChangeShapeType="1"/>
          </p:cNvSpPr>
          <p:nvPr/>
        </p:nvSpPr>
        <p:spPr bwMode="auto">
          <a:xfrm flipV="1">
            <a:off x="3376807" y="3090255"/>
            <a:ext cx="173790" cy="141155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354" y="4269177"/>
            <a:ext cx="1159150" cy="1641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1659604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14</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面向对象基础之继承的</a:t>
            </a:r>
            <a:r>
              <a:rPr lang="zh-CN" altLang="en-US" dirty="0" smtClean="0">
                <a:latin typeface="Microsoft YaHei" charset="-122"/>
                <a:ea typeface="Microsoft YaHei" charset="-122"/>
                <a:cs typeface="Microsoft YaHei" charset="-122"/>
              </a:rPr>
              <a:t>本质（</a:t>
            </a:r>
            <a:r>
              <a:rPr lang="en-US" altLang="zh-CN" dirty="0" smtClean="0">
                <a:latin typeface="Microsoft YaHei" charset="-122"/>
                <a:ea typeface="Microsoft YaHei" charset="-122"/>
                <a:cs typeface="Microsoft YaHei" charset="-122"/>
              </a:rPr>
              <a:t>2</a:t>
            </a:r>
            <a:r>
              <a:rPr lang="zh-CN" altLang="en-US" dirty="0" smtClean="0">
                <a:latin typeface="Microsoft YaHei" charset="-122"/>
                <a:ea typeface="Microsoft YaHei" charset="-122"/>
                <a:cs typeface="Microsoft YaHei" charset="-122"/>
              </a:rPr>
              <a:t>）</a:t>
            </a:r>
            <a:endParaRPr lang="en-US" dirty="0">
              <a:latin typeface="Microsoft YaHei" charset="-122"/>
              <a:ea typeface="Microsoft YaHei" charset="-122"/>
              <a:cs typeface="Microsoft YaHei" charset="-122"/>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9" y="2025650"/>
            <a:ext cx="1701221" cy="1471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030" y="4207394"/>
            <a:ext cx="1158271" cy="1640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6" name="Text Box 5"/>
          <p:cNvSpPr txBox="1">
            <a:spLocks noChangeArrowheads="1"/>
          </p:cNvSpPr>
          <p:nvPr/>
        </p:nvSpPr>
        <p:spPr bwMode="auto">
          <a:xfrm>
            <a:off x="3152800" y="2025650"/>
            <a:ext cx="1209675" cy="8969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人类:</a:t>
            </a:r>
          </a:p>
          <a:p>
            <a:r>
              <a:rPr lang="zh-CN" altLang="en-US" dirty="0">
                <a:solidFill>
                  <a:srgbClr val="003366"/>
                </a:solidFill>
              </a:rPr>
              <a:t>身高</a:t>
            </a:r>
          </a:p>
          <a:p>
            <a:r>
              <a:rPr lang="zh-CN" altLang="en-US" dirty="0">
                <a:solidFill>
                  <a:srgbClr val="003366"/>
                </a:solidFill>
              </a:rPr>
              <a:t>哭()</a:t>
            </a:r>
            <a:endParaRPr lang="en-US" altLang="en-US" dirty="0">
              <a:solidFill>
                <a:srgbClr val="003366"/>
              </a:solidFill>
            </a:endParaRPr>
          </a:p>
        </p:txBody>
      </p:sp>
      <p:sp>
        <p:nvSpPr>
          <p:cNvPr id="7" name="Text Box 6"/>
          <p:cNvSpPr txBox="1">
            <a:spLocks noChangeArrowheads="1"/>
          </p:cNvSpPr>
          <p:nvPr/>
        </p:nvSpPr>
        <p:spPr bwMode="auto">
          <a:xfrm>
            <a:off x="2681301" y="4310718"/>
            <a:ext cx="1209675" cy="14335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学生类:</a:t>
            </a:r>
          </a:p>
          <a:p>
            <a:r>
              <a:rPr lang="zh-CN" altLang="en-US" dirty="0">
                <a:solidFill>
                  <a:srgbClr val="FF0000"/>
                </a:solidFill>
              </a:rPr>
              <a:t>身高</a:t>
            </a:r>
          </a:p>
          <a:p>
            <a:r>
              <a:rPr lang="zh-CN" altLang="en-US" dirty="0">
                <a:solidFill>
                  <a:srgbClr val="FF0000"/>
                </a:solidFill>
              </a:rPr>
              <a:t>学号</a:t>
            </a:r>
          </a:p>
          <a:p>
            <a:r>
              <a:rPr lang="zh-CN" altLang="en-US" dirty="0">
                <a:solidFill>
                  <a:srgbClr val="FF0000"/>
                </a:solidFill>
              </a:rPr>
              <a:t>哭</a:t>
            </a:r>
          </a:p>
          <a:p>
            <a:r>
              <a:rPr lang="zh-CN" altLang="en-US" dirty="0">
                <a:solidFill>
                  <a:srgbClr val="FF0000"/>
                </a:solidFill>
              </a:rPr>
              <a:t>学习()</a:t>
            </a:r>
            <a:endParaRPr lang="en-US" altLang="en-US" dirty="0">
              <a:solidFill>
                <a:srgbClr val="FF0000"/>
              </a:solidFill>
            </a:endParaRPr>
          </a:p>
        </p:txBody>
      </p:sp>
      <p:sp>
        <p:nvSpPr>
          <p:cNvPr id="8" name="AutoShape 7"/>
          <p:cNvSpPr>
            <a:spLocks noChangeArrowheads="1"/>
          </p:cNvSpPr>
          <p:nvPr/>
        </p:nvSpPr>
        <p:spPr bwMode="auto">
          <a:xfrm rot="10860000">
            <a:off x="1905777" y="3672485"/>
            <a:ext cx="392778" cy="419942"/>
          </a:xfrm>
          <a:prstGeom prst="upArrow">
            <a:avLst>
              <a:gd name="adj1" fmla="val 50000"/>
              <a:gd name="adj2" fmla="val 25000"/>
            </a:avLst>
          </a:prstGeom>
          <a:solidFill>
            <a:srgbClr val="00B8FF"/>
          </a:solidFill>
          <a:ln w="9525"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nchor="ctr"/>
          <a:lstStyle/>
          <a:p>
            <a:endParaRPr lang="en-US"/>
          </a:p>
        </p:txBody>
      </p:sp>
      <p:sp>
        <p:nvSpPr>
          <p:cNvPr id="9" name="AutoShape 8"/>
          <p:cNvSpPr>
            <a:spLocks noChangeArrowheads="1"/>
          </p:cNvSpPr>
          <p:nvPr/>
        </p:nvSpPr>
        <p:spPr bwMode="auto">
          <a:xfrm>
            <a:off x="5310981" y="2025650"/>
            <a:ext cx="3240088" cy="1719702"/>
          </a:xfrm>
          <a:prstGeom prst="roundRect">
            <a:avLst>
              <a:gd name="adj" fmla="val 16667"/>
            </a:avLst>
          </a:prstGeom>
          <a:solidFill>
            <a:srgbClr val="00B8FF"/>
          </a:solidFill>
          <a:ln w="9525" cap="flat" cmpd="sng">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复制继承</a:t>
            </a:r>
          </a:p>
          <a:p>
            <a:pPr algn="ctr"/>
            <a:r>
              <a:rPr lang="zh-CN" altLang="en-US">
                <a:solidFill>
                  <a:srgbClr val="003366"/>
                </a:solidFill>
              </a:rPr>
              <a:t>子类有子类的属性和方法,</a:t>
            </a:r>
          </a:p>
          <a:p>
            <a:pPr algn="ctr"/>
            <a:r>
              <a:rPr lang="zh-CN" altLang="en-US">
                <a:solidFill>
                  <a:srgbClr val="003366"/>
                </a:solidFill>
              </a:rPr>
              <a:t>并复制所有父类</a:t>
            </a:r>
          </a:p>
          <a:p>
            <a:pPr algn="ctr"/>
            <a:r>
              <a:rPr lang="zh-CN" altLang="en-US">
                <a:solidFill>
                  <a:srgbClr val="FF0000"/>
                </a:solidFill>
              </a:rPr>
              <a:t>允许继承</a:t>
            </a:r>
            <a:r>
              <a:rPr lang="zh-CN" altLang="en-US">
                <a:solidFill>
                  <a:srgbClr val="003366"/>
                </a:solidFill>
              </a:rPr>
              <a:t>的属性和方法</a:t>
            </a:r>
            <a:endParaRPr lang="en-US" altLang="en-US">
              <a:solidFill>
                <a:srgbClr val="003366"/>
              </a:solidFill>
            </a:endParaRPr>
          </a:p>
        </p:txBody>
      </p:sp>
      <p:sp>
        <p:nvSpPr>
          <p:cNvPr id="10" name="AutoShape 9"/>
          <p:cNvSpPr>
            <a:spLocks noChangeArrowheads="1"/>
          </p:cNvSpPr>
          <p:nvPr/>
        </p:nvSpPr>
        <p:spPr bwMode="auto">
          <a:xfrm>
            <a:off x="5312327" y="4207394"/>
            <a:ext cx="1881778" cy="1571557"/>
          </a:xfrm>
          <a:prstGeom prst="hexagon">
            <a:avLst>
              <a:gd name="adj" fmla="val 29771"/>
              <a:gd name="vf" fmla="val 115470"/>
            </a:avLst>
          </a:prstGeom>
          <a:solidFill>
            <a:srgbClr val="00B8FF"/>
          </a:solidFill>
          <a:ln w="9525"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$ming-&gt;height</a:t>
            </a:r>
          </a:p>
        </p:txBody>
      </p:sp>
      <p:sp>
        <p:nvSpPr>
          <p:cNvPr id="11" name="Line 10"/>
          <p:cNvSpPr>
            <a:spLocks noChangeShapeType="1"/>
          </p:cNvSpPr>
          <p:nvPr/>
        </p:nvSpPr>
        <p:spPr bwMode="auto">
          <a:xfrm flipH="1">
            <a:off x="3472774" y="4993172"/>
            <a:ext cx="1823235" cy="6845"/>
          </a:xfrm>
          <a:prstGeom prst="line">
            <a:avLst/>
          </a:prstGeom>
          <a:noFill/>
          <a:ln w="952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091011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15</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面向对象基础之</a:t>
            </a:r>
            <a:r>
              <a:rPr lang="zh-CN" altLang="en-US" dirty="0" smtClean="0">
                <a:latin typeface="Microsoft YaHei" charset="-122"/>
                <a:ea typeface="Microsoft YaHei" charset="-122"/>
                <a:cs typeface="Microsoft YaHei" charset="-122"/>
              </a:rPr>
              <a:t>继承 </a:t>
            </a:r>
            <a:r>
              <a:rPr lang="en-US" altLang="zh-CN" dirty="0" smtClean="0">
                <a:latin typeface="Microsoft YaHei" charset="-122"/>
                <a:ea typeface="Microsoft YaHei" charset="-122"/>
                <a:cs typeface="Microsoft YaHei" charset="-122"/>
              </a:rPr>
              <a:t>private</a:t>
            </a:r>
            <a:r>
              <a:rPr lang="zh-CN" altLang="en-US" dirty="0" smtClean="0">
                <a:latin typeface="Microsoft YaHei" charset="-122"/>
                <a:ea typeface="Microsoft YaHei" charset="-122"/>
                <a:cs typeface="Microsoft YaHei" charset="-122"/>
              </a:rPr>
              <a:t>与</a:t>
            </a:r>
            <a:r>
              <a:rPr lang="en-US" altLang="zh-CN" dirty="0" smtClean="0">
                <a:latin typeface="Microsoft YaHei" charset="-122"/>
                <a:ea typeface="Microsoft YaHei" charset="-122"/>
                <a:cs typeface="Microsoft YaHei" charset="-122"/>
              </a:rPr>
              <a:t>parent</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en-US" altLang="zh-CN" dirty="0">
                <a:latin typeface="Microsoft YaHei Light" charset="-122"/>
                <a:ea typeface="Microsoft YaHei Light" charset="-122"/>
                <a:cs typeface="Microsoft YaHei Light" charset="-122"/>
              </a:rPr>
              <a:t>private</a:t>
            </a:r>
            <a:r>
              <a:rPr lang="zh-CN" altLang="en-US" dirty="0">
                <a:latin typeface="Microsoft YaHei Light" charset="-122"/>
                <a:ea typeface="Microsoft YaHei Light" charset="-122"/>
                <a:cs typeface="Microsoft YaHei Light" charset="-122"/>
              </a:rPr>
              <a:t>属性</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不</a:t>
            </a:r>
            <a:r>
              <a:rPr lang="zh-CN" altLang="en-US" dirty="0">
                <a:latin typeface="Microsoft YaHei Light" charset="-122"/>
                <a:ea typeface="Microsoft YaHei Light" charset="-122"/>
                <a:cs typeface="Microsoft YaHei Light" charset="-122"/>
              </a:rPr>
              <a:t>能被子类继承</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当然也不能被子类重写</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endParaRPr lang="en-US" altLang="zh-CN" dirty="0">
              <a:latin typeface="Microsoft YaHei Light" charset="-122"/>
              <a:ea typeface="Microsoft YaHei Light" charset="-122"/>
              <a:cs typeface="Microsoft YaHei Light" charset="-122"/>
            </a:endParaRPr>
          </a:p>
          <a:p>
            <a:pPr marL="0" lvl="0" indent="0">
              <a:lnSpc>
                <a:spcPct val="100000"/>
              </a:lnSpc>
              <a:spcBef>
                <a:spcPts val="0"/>
              </a:spcBef>
              <a:buClrTx/>
              <a:buSzTx/>
              <a:buNone/>
            </a:pP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en-US" altLang="zh-CN" dirty="0">
                <a:latin typeface="Microsoft YaHei Light" charset="-122"/>
                <a:ea typeface="Microsoft YaHei Light" charset="-122"/>
                <a:cs typeface="Microsoft YaHei Light" charset="-122"/>
              </a:rPr>
              <a:t>parent</a:t>
            </a:r>
            <a:r>
              <a:rPr lang="zh-CN" altLang="en-US" dirty="0">
                <a:latin typeface="Microsoft YaHei Light" charset="-122"/>
                <a:ea typeface="Microsoft YaHei Light" charset="-122"/>
                <a:cs typeface="Microsoft YaHei Light" charset="-122"/>
              </a:rPr>
              <a:t>关键字</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en-US" altLang="zh-CN" dirty="0" smtClean="0">
                <a:latin typeface="Microsoft YaHei Light" charset="-122"/>
                <a:ea typeface="Microsoft YaHei Light" charset="-122"/>
                <a:cs typeface="Microsoft YaHei Light" charset="-122"/>
              </a:rPr>
              <a:t>parent</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父类方法名</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调用</a:t>
            </a:r>
            <a:r>
              <a:rPr lang="zh-CN" altLang="en-US" dirty="0">
                <a:latin typeface="Microsoft YaHei Light" charset="-122"/>
                <a:ea typeface="Microsoft YaHei Light" charset="-122"/>
                <a:cs typeface="Microsoft YaHei Light" charset="-122"/>
              </a:rPr>
              <a:t>父类的</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同名</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函数</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且只能用来调用父类方法</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不能调用 父类属性</a:t>
            </a:r>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227132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Microsoft YaHei" charset="-122"/>
                <a:ea typeface="Microsoft YaHei" charset="-122"/>
                <a:cs typeface="Microsoft YaHei" charset="-122"/>
              </a:rPr>
              <a:t>1.1</a:t>
            </a:r>
            <a:r>
              <a:rPr lang="zh-CN" altLang="en-US" dirty="0" smtClean="0">
                <a:latin typeface="Microsoft YaHei" charset="-122"/>
                <a:ea typeface="Microsoft YaHei" charset="-122"/>
                <a:cs typeface="Microsoft YaHei" charset="-122"/>
              </a:rPr>
              <a:t> 过程与对象的哲学</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a:xfrm>
            <a:off x="1451580" y="2015732"/>
            <a:ext cx="8130166" cy="3450613"/>
          </a:xfrm>
        </p:spPr>
        <p:txBody>
          <a:bodyPr>
            <a:normAutofit/>
          </a:bodyPr>
          <a:lstStyle/>
          <a:p>
            <a:pPr marL="0" lvl="0" indent="0">
              <a:lnSpc>
                <a:spcPct val="100000"/>
              </a:lnSpc>
              <a:spcBef>
                <a:spcPts val="0"/>
              </a:spcBef>
              <a:buClrTx/>
              <a:buSzTx/>
              <a:buNone/>
            </a:pPr>
            <a:r>
              <a:rPr lang="zh-CN" altLang="en-US" dirty="0">
                <a:latin typeface="Microsoft YaHei Light" charset="-122"/>
                <a:ea typeface="Microsoft YaHei Light" charset="-122"/>
                <a:cs typeface="Microsoft YaHei Light" charset="-122"/>
              </a:rPr>
              <a:t>面向过程方法认为</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每个</a:t>
            </a:r>
            <a:r>
              <a:rPr lang="zh-CN" altLang="en-US" dirty="0">
                <a:latin typeface="Microsoft YaHei Light" charset="-122"/>
                <a:ea typeface="Microsoft YaHei Light" charset="-122"/>
                <a:cs typeface="Microsoft YaHei Light" charset="-122"/>
              </a:rPr>
              <a:t>小系统都有着明确的开始和明确的结束，开始和结束之间有着严谨的因果关系</a:t>
            </a:r>
            <a:r>
              <a:rPr lang="zh-CN" altLang="en-US"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只要</a:t>
            </a:r>
            <a:r>
              <a:rPr lang="zh-CN" altLang="en-US" dirty="0">
                <a:latin typeface="Microsoft YaHei Light" charset="-122"/>
                <a:ea typeface="Microsoft YaHei Light" charset="-122"/>
                <a:cs typeface="Microsoft YaHei Light" charset="-122"/>
              </a:rPr>
              <a:t>我们将这个小系统中的每一个步骤和影响这个小系统走向的所有因素都分析</a:t>
            </a:r>
            <a:r>
              <a:rPr lang="zh-CN" altLang="en-US" dirty="0" smtClean="0">
                <a:latin typeface="Microsoft YaHei Light" charset="-122"/>
                <a:ea typeface="Microsoft YaHei Light" charset="-122"/>
                <a:cs typeface="Microsoft YaHei Light" charset="-122"/>
              </a:rPr>
              <a:t>出来</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我们</a:t>
            </a:r>
            <a:r>
              <a:rPr lang="zh-CN" altLang="en-US" dirty="0">
                <a:latin typeface="Microsoft YaHei Light" charset="-122"/>
                <a:ea typeface="Microsoft YaHei Light" charset="-122"/>
                <a:cs typeface="Microsoft YaHei Light" charset="-122"/>
              </a:rPr>
              <a:t>就能完全定义这个系统的行为</a:t>
            </a:r>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877339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16</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之多态</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630792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17</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之类属性与方法</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256814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18</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之类属性与对象属性</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731461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19</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a:t>
            </a:r>
            <a:r>
              <a:rPr lang="en-US" altLang="zh-CN" dirty="0" smtClean="0">
                <a:latin typeface="Microsoft YaHei" charset="-122"/>
                <a:ea typeface="Microsoft YaHei" charset="-122"/>
                <a:cs typeface="Microsoft YaHei" charset="-122"/>
              </a:rPr>
              <a:t>self</a:t>
            </a:r>
            <a:r>
              <a:rPr lang="zh-CN" altLang="en-US" dirty="0" smtClean="0">
                <a:latin typeface="Microsoft YaHei" charset="-122"/>
                <a:ea typeface="Microsoft YaHei" charset="-122"/>
                <a:cs typeface="Microsoft YaHei" charset="-122"/>
              </a:rPr>
              <a:t>是谁？</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238551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Microsoft YaHei" charset="-122"/>
                <a:ea typeface="Microsoft YaHei" charset="-122"/>
                <a:cs typeface="Microsoft YaHei" charset="-122"/>
              </a:rPr>
              <a:t>3</a:t>
            </a:r>
            <a:r>
              <a:rPr lang="en-US" altLang="zh-CN" dirty="0" smtClean="0">
                <a:latin typeface="Microsoft YaHei" charset="-122"/>
                <a:ea typeface="Microsoft YaHei" charset="-122"/>
                <a:cs typeface="Microsoft YaHei" charset="-122"/>
              </a:rPr>
              <a:t>.1</a:t>
            </a:r>
            <a:r>
              <a:rPr lang="zh-CN" altLang="en-US" dirty="0" smtClean="0">
                <a:latin typeface="Microsoft YaHei" charset="-122"/>
                <a:ea typeface="Microsoft YaHei" charset="-122"/>
                <a:cs typeface="Microsoft YaHei" charset="-122"/>
              </a:rPr>
              <a:t> 面向对象进阶之单</a:t>
            </a:r>
            <a:r>
              <a:rPr lang="zh-CN" altLang="en-US" dirty="0" smtClean="0">
                <a:latin typeface="Microsoft YaHei" charset="-122"/>
                <a:ea typeface="Microsoft YaHei" charset="-122"/>
                <a:cs typeface="Microsoft YaHei" charset="-122"/>
              </a:rPr>
              <a:t>例模式</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en-US" dirty="0">
                <a:latin typeface="Microsoft YaHei Light" charset="-122"/>
                <a:ea typeface="Microsoft YaHei Light" charset="-122"/>
                <a:cs typeface="Microsoft YaHei Light" charset="-122"/>
              </a:rPr>
              <a:t>问题场景</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某</a:t>
            </a:r>
            <a:r>
              <a:rPr lang="zh-CN" altLang="en-US" dirty="0">
                <a:latin typeface="Microsoft YaHei Light" charset="-122"/>
                <a:ea typeface="Microsoft YaHei Light" charset="-122"/>
                <a:cs typeface="Microsoft YaHei Light" charset="-122"/>
              </a:rPr>
              <a:t>团队开发</a:t>
            </a:r>
            <a:r>
              <a:rPr lang="en-US" altLang="zh-CN" dirty="0">
                <a:latin typeface="Microsoft YaHei Light" charset="-122"/>
                <a:ea typeface="Microsoft YaHei Light" charset="-122"/>
                <a:cs typeface="Microsoft YaHei Light" charset="-122"/>
              </a:rPr>
              <a:t>, </a:t>
            </a:r>
            <a:r>
              <a:rPr lang="zh-CN" altLang="en-US" dirty="0">
                <a:latin typeface="Microsoft YaHei Light" charset="-122"/>
                <a:ea typeface="Microsoft YaHei Light" charset="-122"/>
                <a:cs typeface="Microsoft YaHei Light" charset="-122"/>
              </a:rPr>
              <a:t>都要利用</a:t>
            </a:r>
            <a:r>
              <a:rPr lang="en-US" altLang="zh-CN" dirty="0" err="1">
                <a:latin typeface="Microsoft YaHei Light" charset="-122"/>
                <a:ea typeface="Microsoft YaHei Light" charset="-122"/>
                <a:cs typeface="Microsoft YaHei Light" charset="-122"/>
              </a:rPr>
              <a:t>db</a:t>
            </a:r>
            <a:r>
              <a:rPr lang="zh-CN" altLang="en-US" dirty="0">
                <a:latin typeface="Microsoft YaHei Light" charset="-122"/>
                <a:ea typeface="Microsoft YaHei Light" charset="-122"/>
                <a:cs typeface="Microsoft YaHei Light" charset="-122"/>
              </a:rPr>
              <a:t>类操作数据库</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因此</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每人为了得到实例</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都会 </a:t>
            </a:r>
            <a:r>
              <a:rPr lang="en-US" altLang="zh-CN" dirty="0">
                <a:latin typeface="Microsoft YaHei Light" charset="-122"/>
                <a:ea typeface="Microsoft YaHei Light" charset="-122"/>
                <a:cs typeface="Microsoft YaHei Light" charset="-122"/>
              </a:rPr>
              <a:t>new </a:t>
            </a:r>
            <a:r>
              <a:rPr lang="en-US" altLang="zh-CN" dirty="0" err="1">
                <a:latin typeface="Microsoft YaHei Light" charset="-122"/>
                <a:ea typeface="Microsoft YaHei Light" charset="-122"/>
                <a:cs typeface="Microsoft YaHei Light" charset="-122"/>
              </a:rPr>
              <a:t>db</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一</a:t>
            </a:r>
            <a:r>
              <a:rPr lang="zh-CN" altLang="en-US" dirty="0" smtClean="0">
                <a:latin typeface="Microsoft YaHei Light" charset="-122"/>
                <a:ea typeface="Microsoft YaHei Light" charset="-122"/>
                <a:cs typeface="Microsoft YaHei Light" charset="-122"/>
              </a:rPr>
              <a:t>次</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这些</a:t>
            </a:r>
            <a:r>
              <a:rPr lang="zh-CN" altLang="en-US" dirty="0">
                <a:latin typeface="Microsoft YaHei Light" charset="-122"/>
                <a:ea typeface="Microsoft YaHei Light" charset="-122"/>
                <a:cs typeface="Microsoft YaHei Light" charset="-122"/>
              </a:rPr>
              <a:t>程序中</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往往一个页面中</a:t>
            </a:r>
            <a:r>
              <a:rPr lang="en-US" altLang="zh-CN" dirty="0">
                <a:latin typeface="Microsoft YaHei Light" charset="-122"/>
                <a:ea typeface="Microsoft YaHei Light" charset="-122"/>
                <a:cs typeface="Microsoft YaHei Light" charset="-122"/>
              </a:rPr>
              <a:t>,new</a:t>
            </a:r>
            <a:r>
              <a:rPr lang="zh-CN" altLang="en-US" dirty="0">
                <a:latin typeface="Microsoft YaHei Light" charset="-122"/>
                <a:ea typeface="Microsoft YaHei Light" charset="-122"/>
                <a:cs typeface="Microsoft YaHei Light" charset="-122"/>
              </a:rPr>
              <a:t>了多次</a:t>
            </a:r>
            <a:r>
              <a:rPr lang="en-US" altLang="zh-CN" dirty="0" err="1">
                <a:latin typeface="Microsoft YaHei Light" charset="-122"/>
                <a:ea typeface="Microsoft YaHei Light" charset="-122"/>
                <a:cs typeface="Microsoft YaHei Light" charset="-122"/>
              </a:rPr>
              <a:t>db</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得到多个</a:t>
            </a:r>
            <a:r>
              <a:rPr lang="en-US" altLang="zh-CN" dirty="0" err="1">
                <a:latin typeface="Microsoft YaHei Light" charset="-122"/>
                <a:ea typeface="Microsoft YaHei Light" charset="-122"/>
                <a:cs typeface="Microsoft YaHei Light" charset="-122"/>
              </a:rPr>
              <a:t>db</a:t>
            </a:r>
            <a:r>
              <a:rPr lang="zh-CN" altLang="en-US" dirty="0" smtClean="0">
                <a:latin typeface="Microsoft YaHei Light" charset="-122"/>
                <a:ea typeface="Microsoft YaHei Light" charset="-122"/>
                <a:cs typeface="Microsoft YaHei Light" charset="-122"/>
              </a:rPr>
              <a:t>对象</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endParaRPr lang="en-US" altLang="zh-CN" dirty="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a:latin typeface="Microsoft YaHei Light" charset="-122"/>
                <a:ea typeface="Microsoft YaHei Light" charset="-122"/>
                <a:cs typeface="Microsoft YaHei Light" charset="-122"/>
              </a:rPr>
              <a:t>解决思路</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想</a:t>
            </a:r>
            <a:r>
              <a:rPr lang="zh-CN" altLang="en-US" dirty="0">
                <a:latin typeface="Microsoft YaHei Light" charset="-122"/>
                <a:ea typeface="Microsoft YaHei Light" charset="-122"/>
                <a:cs typeface="Microsoft YaHei Light" charset="-122"/>
              </a:rPr>
              <a:t>办法让一个</a:t>
            </a:r>
            <a:r>
              <a:rPr lang="en-US" altLang="zh-CN"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php</a:t>
            </a:r>
            <a:r>
              <a:rPr lang="zh-CN" altLang="en-US" dirty="0">
                <a:latin typeface="Microsoft YaHei Light" charset="-122"/>
                <a:ea typeface="Microsoft YaHei Light" charset="-122"/>
                <a:cs typeface="Microsoft YaHei Light" charset="-122"/>
              </a:rPr>
              <a:t>程序中</a:t>
            </a:r>
            <a:r>
              <a:rPr lang="en-US" altLang="zh-CN" dirty="0">
                <a:latin typeface="Microsoft YaHei Light" charset="-122"/>
                <a:ea typeface="Microsoft YaHei Light" charset="-122"/>
                <a:cs typeface="Microsoft YaHei Light" charset="-122"/>
              </a:rPr>
              <a:t>, </a:t>
            </a:r>
            <a:r>
              <a:rPr lang="zh-CN" altLang="en-US" dirty="0">
                <a:latin typeface="Microsoft YaHei Light" charset="-122"/>
                <a:ea typeface="Microsoft YaHei Light" charset="-122"/>
                <a:cs typeface="Microsoft YaHei Light" charset="-122"/>
              </a:rPr>
              <a:t>无论怎么操作</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只可能得到一个</a:t>
            </a:r>
            <a:r>
              <a:rPr lang="en-US" altLang="zh-CN" dirty="0" err="1">
                <a:latin typeface="Microsoft YaHei Light" charset="-122"/>
                <a:ea typeface="Microsoft YaHei Light" charset="-122"/>
                <a:cs typeface="Microsoft YaHei Light" charset="-122"/>
              </a:rPr>
              <a:t>db</a:t>
            </a:r>
            <a:r>
              <a:rPr lang="zh-CN" altLang="en-US" dirty="0" smtClean="0">
                <a:latin typeface="Microsoft YaHei Light" charset="-122"/>
                <a:ea typeface="Microsoft YaHei Light" charset="-122"/>
                <a:cs typeface="Microsoft YaHei Light" charset="-122"/>
              </a:rPr>
              <a:t>实例</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endParaRPr lang="en-US" altLang="zh-CN" dirty="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a:latin typeface="Microsoft YaHei Light" charset="-122"/>
                <a:ea typeface="Microsoft YaHei Light" charset="-122"/>
                <a:cs typeface="Microsoft YaHei Light" charset="-122"/>
              </a:rPr>
              <a:t>解决方案</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单例</a:t>
            </a:r>
            <a:r>
              <a:rPr lang="zh-CN" altLang="en-US" dirty="0" smtClean="0">
                <a:latin typeface="Microsoft YaHei Light" charset="-122"/>
                <a:ea typeface="Microsoft YaHei Light" charset="-122"/>
                <a:cs typeface="Microsoft YaHei Light" charset="-122"/>
              </a:rPr>
              <a:t>模式</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单例</a:t>
            </a:r>
            <a:r>
              <a:rPr lang="zh-CN" altLang="en-US" dirty="0">
                <a:latin typeface="Microsoft YaHei Light" charset="-122"/>
                <a:ea typeface="Microsoft YaHei Light" charset="-122"/>
                <a:cs typeface="Microsoft YaHei Light" charset="-122"/>
              </a:rPr>
              <a:t>模式的关键点</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不允许外部通过</a:t>
            </a:r>
            <a:r>
              <a:rPr lang="en-US" altLang="zh-CN" dirty="0">
                <a:latin typeface="Microsoft YaHei Light" charset="-122"/>
                <a:ea typeface="Microsoft YaHei Light" charset="-122"/>
                <a:cs typeface="Microsoft YaHei Light" charset="-122"/>
              </a:rPr>
              <a:t>new</a:t>
            </a:r>
            <a:r>
              <a:rPr lang="zh-CN" altLang="en-US" dirty="0">
                <a:latin typeface="Microsoft YaHei Light" charset="-122"/>
                <a:ea typeface="Microsoft YaHei Light" charset="-122"/>
                <a:cs typeface="Microsoft YaHei Light" charset="-122"/>
              </a:rPr>
              <a:t>得到</a:t>
            </a:r>
            <a:r>
              <a:rPr lang="zh-CN" altLang="en-US" dirty="0" smtClean="0">
                <a:latin typeface="Microsoft YaHei Light" charset="-122"/>
                <a:ea typeface="Microsoft YaHei Light" charset="-122"/>
                <a:cs typeface="Microsoft YaHei Light" charset="-122"/>
              </a:rPr>
              <a:t>实例</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提供</a:t>
            </a:r>
            <a:r>
              <a:rPr lang="zh-CN" altLang="en-US" dirty="0">
                <a:latin typeface="Microsoft YaHei Light" charset="-122"/>
                <a:ea typeface="Microsoft YaHei Light" charset="-122"/>
                <a:cs typeface="Microsoft YaHei Light" charset="-122"/>
              </a:rPr>
              <a:t>一个统一接口返回实例</a:t>
            </a:r>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634281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Microsoft YaHei" charset="-122"/>
                <a:ea typeface="Microsoft YaHei" charset="-122"/>
                <a:cs typeface="Microsoft YaHei" charset="-122"/>
              </a:rPr>
              <a:t>3.2</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a:t>
            </a:r>
            <a:r>
              <a:rPr lang="zh-CN" altLang="en-US" dirty="0" smtClean="0">
                <a:latin typeface="Microsoft YaHei" charset="-122"/>
                <a:ea typeface="Microsoft YaHei" charset="-122"/>
                <a:cs typeface="Microsoft YaHei" charset="-122"/>
              </a:rPr>
              <a:t>进阶之克隆 </a:t>
            </a:r>
            <a:r>
              <a:rPr lang="en-US" altLang="zh-CN" dirty="0" smtClean="0">
                <a:latin typeface="Microsoft YaHei" charset="-122"/>
                <a:ea typeface="Microsoft YaHei" charset="-122"/>
                <a:cs typeface="Microsoft YaHei" charset="-122"/>
              </a:rPr>
              <a:t>clone</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en-US" dirty="0">
                <a:latin typeface="Microsoft YaHei Light" charset="-122"/>
                <a:ea typeface="Microsoft YaHei Light" charset="-122"/>
                <a:cs typeface="Microsoft YaHei Light" charset="-122"/>
              </a:rPr>
              <a:t>克隆语法</a:t>
            </a:r>
            <a:r>
              <a:rPr lang="en-US" altLang="zh-CN" dirty="0">
                <a:latin typeface="Microsoft YaHei Light" charset="-122"/>
                <a:ea typeface="Microsoft YaHei Light" charset="-122"/>
                <a:cs typeface="Microsoft YaHei Light" charset="-122"/>
              </a:rPr>
              <a:t>:</a:t>
            </a:r>
            <a:br>
              <a:rPr lang="en-US" altLang="zh-CN" dirty="0">
                <a:latin typeface="Microsoft YaHei Light" charset="-122"/>
                <a:ea typeface="Microsoft YaHei Light" charset="-122"/>
                <a:cs typeface="Microsoft YaHei Light" charset="-122"/>
              </a:rPr>
            </a:br>
            <a:r>
              <a:rPr lang="en-US" altLang="zh-CN"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zhang</a:t>
            </a:r>
            <a:r>
              <a:rPr lang="en-US" altLang="zh-CN" dirty="0">
                <a:latin typeface="Microsoft YaHei Light" charset="-122"/>
                <a:ea typeface="Microsoft YaHei Light" charset="-122"/>
                <a:cs typeface="Microsoft YaHei Light" charset="-122"/>
              </a:rPr>
              <a:t> = new human</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en-US" altLang="zh-CN" dirty="0" smtClean="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lisi</a:t>
            </a:r>
            <a:r>
              <a:rPr lang="en-US" altLang="zh-CN" dirty="0">
                <a:latin typeface="Microsoft YaHei Light" charset="-122"/>
                <a:ea typeface="Microsoft YaHei Light" charset="-122"/>
                <a:cs typeface="Microsoft YaHei Light" charset="-122"/>
              </a:rPr>
              <a:t> = clone </a:t>
            </a:r>
            <a:r>
              <a:rPr lang="en-US" altLang="zh-CN" dirty="0" smtClean="0">
                <a:latin typeface="Microsoft YaHei Light" charset="-122"/>
                <a:ea typeface="Microsoft YaHei Light" charset="-122"/>
                <a:cs typeface="Microsoft YaHei Light" charset="-122"/>
              </a:rPr>
              <a:t>$</a:t>
            </a:r>
            <a:r>
              <a:rPr lang="en-US" altLang="zh-CN" dirty="0" err="1" smtClean="0">
                <a:latin typeface="Microsoft YaHei Light" charset="-122"/>
                <a:ea typeface="Microsoft YaHei Light" charset="-122"/>
                <a:cs typeface="Microsoft YaHei Light" charset="-122"/>
              </a:rPr>
              <a:t>zhang</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endParaRPr lang="en-US" altLang="zh-CN" dirty="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a:latin typeface="Microsoft YaHei Light" charset="-122"/>
                <a:ea typeface="Microsoft YaHei Light" charset="-122"/>
                <a:cs typeface="Microsoft YaHei Light" charset="-122"/>
              </a:rPr>
              <a:t>克隆方法</a:t>
            </a:r>
            <a:r>
              <a:rPr lang="en-US" altLang="zh-CN" dirty="0">
                <a:latin typeface="Microsoft YaHei Light" charset="-122"/>
                <a:ea typeface="Microsoft YaHei Light" charset="-122"/>
                <a:cs typeface="Microsoft YaHei Light" charset="-122"/>
              </a:rPr>
              <a:t>:function __clone () </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克隆</a:t>
            </a:r>
            <a:r>
              <a:rPr lang="zh-CN" altLang="en-US" dirty="0">
                <a:latin typeface="Microsoft YaHei Light" charset="-122"/>
                <a:ea typeface="Microsoft YaHei Light" charset="-122"/>
                <a:cs typeface="Microsoft YaHei Light" charset="-122"/>
              </a:rPr>
              <a:t>方法</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在对象被克隆时</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将被调用</a:t>
            </a:r>
            <a:br>
              <a:rPr lang="zh-CN" altLang="en-US" dirty="0">
                <a:latin typeface="Microsoft YaHei Light" charset="-122"/>
                <a:ea typeface="Microsoft YaHei Light" charset="-122"/>
                <a:cs typeface="Microsoft YaHei Light" charset="-122"/>
              </a:rPr>
            </a:br>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520926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Microsoft YaHei" charset="-122"/>
                <a:ea typeface="Microsoft YaHei" charset="-122"/>
                <a:cs typeface="Microsoft YaHei" charset="-122"/>
              </a:rPr>
              <a:t>3.3</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a:t>
            </a:r>
            <a:r>
              <a:rPr lang="zh-CN" altLang="en-US" dirty="0" smtClean="0">
                <a:latin typeface="Microsoft YaHei" charset="-122"/>
                <a:ea typeface="Microsoft YaHei" charset="-122"/>
                <a:cs typeface="Microsoft YaHei" charset="-122"/>
              </a:rPr>
              <a:t>进阶之</a:t>
            </a:r>
            <a:r>
              <a:rPr lang="en-US" altLang="zh-CN" dirty="0" smtClean="0">
                <a:latin typeface="Microsoft YaHei" charset="-122"/>
                <a:ea typeface="Microsoft YaHei" charset="-122"/>
                <a:cs typeface="Microsoft YaHei" charset="-122"/>
              </a:rPr>
              <a:t>final</a:t>
            </a:r>
            <a:r>
              <a:rPr lang="zh-CN" altLang="en-US" dirty="0" smtClean="0">
                <a:latin typeface="Microsoft YaHei" charset="-122"/>
                <a:ea typeface="Microsoft YaHei" charset="-122"/>
                <a:cs typeface="Microsoft YaHei" charset="-122"/>
              </a:rPr>
              <a:t>属性</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en-US" altLang="zh-CN" dirty="0">
                <a:latin typeface="Microsoft YaHei Light" charset="-122"/>
                <a:ea typeface="Microsoft YaHei Light" charset="-122"/>
                <a:cs typeface="Microsoft YaHei Light" charset="-122"/>
              </a:rPr>
              <a:t>final</a:t>
            </a:r>
            <a:r>
              <a:rPr lang="zh-CN" altLang="en-US" dirty="0">
                <a:latin typeface="Microsoft YaHei Light" charset="-122"/>
                <a:ea typeface="Microsoft YaHei Light" charset="-122"/>
                <a:cs typeface="Microsoft YaHei Light" charset="-122"/>
              </a:rPr>
              <a:t>关键字可以修饰类</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也</a:t>
            </a:r>
            <a:r>
              <a:rPr lang="zh-CN" altLang="en-US" dirty="0">
                <a:latin typeface="Microsoft YaHei Light" charset="-122"/>
                <a:ea typeface="Microsoft YaHei Light" charset="-122"/>
                <a:cs typeface="Microsoft YaHei Light" charset="-122"/>
              </a:rPr>
              <a:t>可以修饰</a:t>
            </a:r>
            <a:r>
              <a:rPr lang="zh-CN" altLang="en-US" dirty="0" smtClean="0">
                <a:latin typeface="Microsoft YaHei Light" charset="-122"/>
                <a:ea typeface="Microsoft YaHei Light" charset="-122"/>
                <a:cs typeface="Microsoft YaHei Light" charset="-122"/>
              </a:rPr>
              <a:t>方法</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不</a:t>
            </a:r>
            <a:r>
              <a:rPr lang="zh-CN" altLang="en-US" dirty="0">
                <a:latin typeface="Microsoft YaHei Light" charset="-122"/>
                <a:ea typeface="Microsoft YaHei Light" charset="-122"/>
                <a:cs typeface="Microsoft YaHei Light" charset="-122"/>
              </a:rPr>
              <a:t>能修饰</a:t>
            </a:r>
            <a:r>
              <a:rPr lang="zh-CN" altLang="en-US" dirty="0" smtClean="0">
                <a:latin typeface="Microsoft YaHei Light" charset="-122"/>
                <a:ea typeface="Microsoft YaHei Light" charset="-122"/>
                <a:cs typeface="Microsoft YaHei Light" charset="-122"/>
              </a:rPr>
              <a:t>属性</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endParaRPr lang="en-US" altLang="zh-CN" dirty="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en-US" altLang="zh-CN" dirty="0">
                <a:latin typeface="Microsoft YaHei Light" charset="-122"/>
                <a:ea typeface="Microsoft YaHei Light" charset="-122"/>
                <a:cs typeface="Microsoft YaHei Light" charset="-122"/>
              </a:rPr>
              <a:t>final</a:t>
            </a:r>
            <a:r>
              <a:rPr lang="zh-CN" altLang="en-US" dirty="0">
                <a:latin typeface="Microsoft YaHei Light" charset="-122"/>
                <a:ea typeface="Microsoft YaHei Light" charset="-122"/>
                <a:cs typeface="Microsoft YaHei Light" charset="-122"/>
              </a:rPr>
              <a:t>类不允许被继承</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en-US" altLang="zh-CN" dirty="0" smtClean="0">
                <a:latin typeface="Microsoft YaHei Light" charset="-122"/>
                <a:ea typeface="Microsoft YaHei Light" charset="-122"/>
                <a:cs typeface="Microsoft YaHei Light" charset="-122"/>
              </a:rPr>
              <a:t>final </a:t>
            </a:r>
            <a:r>
              <a:rPr lang="zh-CN" altLang="en-US" dirty="0">
                <a:latin typeface="Microsoft YaHei Light" charset="-122"/>
                <a:ea typeface="Microsoft YaHei Light" charset="-122"/>
                <a:cs typeface="Microsoft YaHei Light" charset="-122"/>
              </a:rPr>
              <a:t>方法不能被重写</a:t>
            </a:r>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552383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Microsoft YaHei" charset="-122"/>
                <a:ea typeface="Microsoft YaHei" charset="-122"/>
                <a:cs typeface="Microsoft YaHei" charset="-122"/>
              </a:rPr>
              <a:t>3.4</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面向对象进阶</a:t>
            </a:r>
            <a:r>
              <a:rPr lang="zh-CN" altLang="en-US" dirty="0" smtClean="0">
                <a:latin typeface="Microsoft YaHei" charset="-122"/>
                <a:ea typeface="Microsoft YaHei" charset="-122"/>
                <a:cs typeface="Microsoft YaHei" charset="-122"/>
              </a:rPr>
              <a:t>之完善单例模式</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en-US" altLang="zh-CN" dirty="0">
                <a:latin typeface="Microsoft YaHei Light" charset="-122"/>
                <a:ea typeface="Microsoft YaHei Light" charset="-122"/>
                <a:cs typeface="Microsoft YaHei Light" charset="-122"/>
              </a:rPr>
              <a:t>1:</a:t>
            </a:r>
            <a:r>
              <a:rPr lang="zh-CN" altLang="en-US" dirty="0">
                <a:latin typeface="Microsoft YaHei Light" charset="-122"/>
                <a:ea typeface="Microsoft YaHei Light" charset="-122"/>
                <a:cs typeface="Microsoft YaHei Light" charset="-122"/>
              </a:rPr>
              <a:t>通过 </a:t>
            </a:r>
            <a:r>
              <a:rPr lang="en-US" altLang="zh-CN" dirty="0" err="1">
                <a:latin typeface="Microsoft YaHei Light" charset="-122"/>
                <a:ea typeface="Microsoft YaHei Light" charset="-122"/>
                <a:cs typeface="Microsoft YaHei Light" charset="-122"/>
              </a:rPr>
              <a:t>private__clone</a:t>
            </a:r>
            <a:r>
              <a:rPr lang="zh-CN" altLang="en-US" dirty="0">
                <a:latin typeface="Microsoft YaHei Light" charset="-122"/>
                <a:ea typeface="Microsoft YaHei Light" charset="-122"/>
                <a:cs typeface="Microsoft YaHei Light" charset="-122"/>
              </a:rPr>
              <a:t>防止对象被</a:t>
            </a:r>
            <a:r>
              <a:rPr lang="zh-CN" altLang="en-US" dirty="0" smtClean="0">
                <a:latin typeface="Microsoft YaHei Light" charset="-122"/>
                <a:ea typeface="Microsoft YaHei Light" charset="-122"/>
                <a:cs typeface="Microsoft YaHei Light" charset="-122"/>
              </a:rPr>
              <a:t>克隆</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endParaRPr lang="en-US" altLang="zh-CN" dirty="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en-US" altLang="zh-CN" dirty="0" smtClean="0">
                <a:latin typeface="Microsoft YaHei Light" charset="-122"/>
                <a:ea typeface="Microsoft YaHei Light" charset="-122"/>
                <a:cs typeface="Microsoft YaHei Light" charset="-122"/>
              </a:rPr>
              <a:t>2</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通过</a:t>
            </a:r>
            <a:r>
              <a:rPr lang="en-US" altLang="zh-CN" dirty="0">
                <a:latin typeface="Microsoft YaHei Light" charset="-122"/>
                <a:ea typeface="Microsoft YaHei Light" charset="-122"/>
                <a:cs typeface="Microsoft YaHei Light" charset="-122"/>
              </a:rPr>
              <a:t>final,</a:t>
            </a:r>
            <a:r>
              <a:rPr lang="zh-CN" altLang="en-US" dirty="0">
                <a:latin typeface="Microsoft YaHei Light" charset="-122"/>
                <a:ea typeface="Microsoft YaHei Light" charset="-122"/>
                <a:cs typeface="Microsoft YaHei Light" charset="-122"/>
              </a:rPr>
              <a:t>防止重要方法被重写</a:t>
            </a:r>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084370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a:latin typeface="Microsoft YaHei" charset="-122"/>
                <a:ea typeface="Microsoft YaHei" charset="-122"/>
                <a:cs typeface="Microsoft YaHei" charset="-122"/>
              </a:rPr>
              <a:t>3.5</a:t>
            </a:r>
            <a:r>
              <a:rPr lang="zh-CN" altLang="en-US" dirty="0">
                <a:latin typeface="Microsoft YaHei" charset="-122"/>
                <a:ea typeface="Microsoft YaHei" charset="-122"/>
                <a:cs typeface="Microsoft YaHei" charset="-122"/>
              </a:rPr>
              <a:t> 面向对象进阶之抽象类</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zh-CN" altLang="en-US" dirty="0" smtClean="0">
                <a:latin typeface="Microsoft YaHei Light" charset="-122"/>
                <a:ea typeface="Microsoft YaHei Light" charset="-122"/>
                <a:cs typeface="Microsoft YaHei Light" charset="-122"/>
              </a:rPr>
              <a:t>抽象</a:t>
            </a:r>
            <a:r>
              <a:rPr lang="zh-CN" altLang="en-US" dirty="0">
                <a:latin typeface="Microsoft YaHei Light" charset="-122"/>
                <a:ea typeface="Microsoft YaHei Light" charset="-122"/>
                <a:cs typeface="Microsoft YaHei Light" charset="-122"/>
              </a:rPr>
              <a:t>类不能被</a:t>
            </a:r>
            <a:r>
              <a:rPr lang="zh-CN" altLang="en-US" dirty="0" smtClean="0">
                <a:latin typeface="Microsoft YaHei Light" charset="-122"/>
                <a:ea typeface="Microsoft YaHei Light" charset="-122"/>
                <a:cs typeface="Microsoft YaHei Light" charset="-122"/>
              </a:rPr>
              <a:t>实例化</a:t>
            </a:r>
            <a:endParaRPr lang="en-US" altLang="zh-CN" dirty="0" smtClean="0">
              <a:latin typeface="Microsoft YaHei Light" charset="-122"/>
              <a:ea typeface="Microsoft YaHei Light" charset="-122"/>
              <a:cs typeface="Microsoft YaHei Light" charset="-122"/>
            </a:endParaRPr>
          </a:p>
          <a:p>
            <a:pPr marL="457200" indent="-457200">
              <a:buFont typeface="+mj-lt"/>
              <a:buAutoNum type="arabicPeriod"/>
            </a:pPr>
            <a:r>
              <a:rPr lang="zh-CN" altLang="en-US" dirty="0">
                <a:latin typeface="Microsoft YaHei Light" charset="-122"/>
                <a:ea typeface="Microsoft YaHei Light" charset="-122"/>
                <a:cs typeface="Microsoft YaHei Light" charset="-122"/>
              </a:rPr>
              <a:t>有抽象方法必是抽象类</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反之不</a:t>
            </a:r>
            <a:r>
              <a:rPr lang="zh-CN" altLang="en-US" dirty="0" smtClean="0">
                <a:latin typeface="Microsoft YaHei Light" charset="-122"/>
                <a:ea typeface="Microsoft YaHei Light" charset="-122"/>
                <a:cs typeface="Microsoft YaHei Light" charset="-122"/>
              </a:rPr>
              <a:t>成立</a:t>
            </a:r>
            <a:endParaRPr lang="en-US" altLang="zh-CN" dirty="0" smtClean="0">
              <a:latin typeface="Microsoft YaHei Light" charset="-122"/>
              <a:ea typeface="Microsoft YaHei Light" charset="-122"/>
              <a:cs typeface="Microsoft YaHei Light" charset="-122"/>
            </a:endParaRPr>
          </a:p>
          <a:p>
            <a:pPr marL="457200" indent="-457200">
              <a:buFont typeface="+mj-lt"/>
              <a:buAutoNum type="arabicPeriod"/>
            </a:pPr>
            <a:r>
              <a:rPr lang="zh-CN" altLang="en-US" dirty="0">
                <a:latin typeface="Microsoft YaHei Light" charset="-122"/>
                <a:ea typeface="Microsoft YaHei Light" charset="-122"/>
                <a:cs typeface="Microsoft YaHei Light" charset="-122"/>
              </a:rPr>
              <a:t>抽象方法没有方法</a:t>
            </a:r>
            <a:r>
              <a:rPr lang="zh-CN" altLang="en-US" dirty="0" smtClean="0">
                <a:latin typeface="Microsoft YaHei Light" charset="-122"/>
                <a:ea typeface="Microsoft YaHei Light" charset="-122"/>
                <a:cs typeface="Microsoft YaHei Light" charset="-122"/>
              </a:rPr>
              <a:t>体</a:t>
            </a:r>
            <a:endParaRPr lang="en-US" altLang="zh-CN" dirty="0" smtClean="0">
              <a:latin typeface="Microsoft YaHei Light" charset="-122"/>
              <a:ea typeface="Microsoft YaHei Light" charset="-122"/>
              <a:cs typeface="Microsoft YaHei Light" charset="-122"/>
            </a:endParaRPr>
          </a:p>
          <a:p>
            <a:pPr marL="457200" indent="-457200">
              <a:buFont typeface="+mj-lt"/>
              <a:buAutoNum type="arabicPeriod"/>
            </a:pPr>
            <a:r>
              <a:rPr lang="zh-CN" altLang="en-US" dirty="0">
                <a:latin typeface="Microsoft YaHei Light" charset="-122"/>
                <a:ea typeface="Microsoft YaHei Light" charset="-122"/>
                <a:cs typeface="Microsoft YaHei Light" charset="-122"/>
              </a:rPr>
              <a:t>抽象类继承抽象类时</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抽象方法不能被</a:t>
            </a:r>
            <a:r>
              <a:rPr lang="zh-CN" altLang="en-US" dirty="0" smtClean="0">
                <a:latin typeface="Microsoft YaHei Light" charset="-122"/>
                <a:ea typeface="Microsoft YaHei Light" charset="-122"/>
                <a:cs typeface="Microsoft YaHei Light" charset="-122"/>
              </a:rPr>
              <a:t>重写</a:t>
            </a:r>
            <a:endParaRPr lang="en-US" altLang="zh-CN" dirty="0" smtClean="0">
              <a:latin typeface="Microsoft YaHei Light" charset="-122"/>
              <a:ea typeface="Microsoft YaHei Light" charset="-122"/>
              <a:cs typeface="Microsoft YaHei Light" charset="-122"/>
            </a:endParaRPr>
          </a:p>
          <a:p>
            <a:pPr marL="457200" indent="-457200">
              <a:buFont typeface="+mj-lt"/>
              <a:buAutoNum type="arabicPeriod"/>
            </a:pPr>
            <a:r>
              <a:rPr lang="zh-CN" altLang="en-US" dirty="0">
                <a:latin typeface="Microsoft YaHei Light" charset="-122"/>
                <a:ea typeface="Microsoft YaHei Light" charset="-122"/>
                <a:cs typeface="Microsoft YaHei Light" charset="-122"/>
              </a:rPr>
              <a:t>抽象方法直至继承至没有抽象方法时</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才能实例化</a:t>
            </a:r>
            <a:endParaRPr lang="en-US" altLang="zh-CN" dirty="0" smtClean="0">
              <a:latin typeface="Microsoft YaHei Light" charset="-122"/>
              <a:ea typeface="Microsoft YaHei Light" charset="-122"/>
              <a:cs typeface="Microsoft YaHei Light" charset="-122"/>
            </a:endParaRPr>
          </a:p>
          <a:p>
            <a:pPr marL="457200" indent="-457200">
              <a:buFont typeface="+mj-lt"/>
              <a:buAutoNum type="arabicPeriod"/>
            </a:pPr>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3418286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Microsoft YaHei" charset="-122"/>
                <a:ea typeface="Microsoft YaHei" charset="-122"/>
                <a:cs typeface="Microsoft YaHei" charset="-122"/>
              </a:rPr>
              <a:t>4.1</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a:t>
            </a:r>
            <a:r>
              <a:rPr lang="zh-CN" altLang="en-US" dirty="0" smtClean="0">
                <a:latin typeface="Microsoft YaHei" charset="-122"/>
                <a:ea typeface="Microsoft YaHei" charset="-122"/>
                <a:cs typeface="Microsoft YaHei" charset="-122"/>
              </a:rPr>
              <a:t>对象高级之类常量</a:t>
            </a:r>
            <a:endParaRPr lang="en-US" dirty="0">
              <a:latin typeface="Microsoft YaHei" charset="-122"/>
              <a:ea typeface="Microsoft YaHei" charset="-122"/>
              <a:cs typeface="Microsoft YaHei" charset="-122"/>
            </a:endParaRPr>
          </a:p>
        </p:txBody>
      </p:sp>
      <p:sp>
        <p:nvSpPr>
          <p:cNvPr id="4" name="AutoShape 3"/>
          <p:cNvSpPr>
            <a:spLocks noChangeArrowheads="1"/>
          </p:cNvSpPr>
          <p:nvPr/>
        </p:nvSpPr>
        <p:spPr bwMode="auto">
          <a:xfrm>
            <a:off x="1586516" y="2089995"/>
            <a:ext cx="2339975" cy="584200"/>
          </a:xfrm>
          <a:prstGeom prst="flowChartAlternateProcess">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类外部常量:define</a:t>
            </a:r>
            <a:endParaRPr lang="en-US" altLang="en-US"/>
          </a:p>
        </p:txBody>
      </p:sp>
      <p:sp>
        <p:nvSpPr>
          <p:cNvPr id="5" name="AutoShape 4"/>
          <p:cNvSpPr>
            <a:spLocks noChangeArrowheads="1"/>
          </p:cNvSpPr>
          <p:nvPr/>
        </p:nvSpPr>
        <p:spPr bwMode="auto">
          <a:xfrm>
            <a:off x="1542066" y="3259982"/>
            <a:ext cx="2474913" cy="809625"/>
          </a:xfrm>
          <a:prstGeom prst="flowChartAlternateProcess">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类内部常量:const</a:t>
            </a:r>
            <a:endParaRPr lang="en-US" altLang="en-US"/>
          </a:p>
        </p:txBody>
      </p:sp>
      <p:sp>
        <p:nvSpPr>
          <p:cNvPr id="6" name="AutoShape 5"/>
          <p:cNvSpPr>
            <a:spLocks noChangeArrowheads="1"/>
          </p:cNvSpPr>
          <p:nvPr/>
        </p:nvSpPr>
        <p:spPr bwMode="auto">
          <a:xfrm>
            <a:off x="1451579" y="4429970"/>
            <a:ext cx="2746375" cy="1214437"/>
          </a:xfrm>
          <a:prstGeom prst="flowChartAlternateProcess">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const不用加权限控制</a:t>
            </a:r>
            <a:endParaRPr lang="en-US" altLang="en-US"/>
          </a:p>
        </p:txBody>
      </p:sp>
      <p:sp>
        <p:nvSpPr>
          <p:cNvPr id="7" name="AutoShape 6"/>
          <p:cNvSpPr>
            <a:spLocks noChangeArrowheads="1"/>
          </p:cNvSpPr>
          <p:nvPr/>
        </p:nvSpPr>
        <p:spPr bwMode="auto">
          <a:xfrm>
            <a:off x="5591779" y="3169495"/>
            <a:ext cx="3509962" cy="1620837"/>
          </a:xfrm>
          <a:prstGeom prst="flowChartAlternateProcess">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const</a:t>
            </a:r>
          </a:p>
          <a:p>
            <a:pPr algn="ctr"/>
            <a:r>
              <a:rPr lang="zh-CN" altLang="en-US"/>
              <a:t>类内部访问用self::</a:t>
            </a:r>
          </a:p>
          <a:p>
            <a:pPr algn="ctr"/>
            <a:r>
              <a:rPr lang="zh-CN" altLang="en-US"/>
              <a:t>类外部访问用className::</a:t>
            </a:r>
            <a:endParaRPr lang="en-US" altLang="en-US"/>
          </a:p>
        </p:txBody>
      </p:sp>
    </p:spTree>
    <p:extLst>
      <p:ext uri="{BB962C8B-B14F-4D97-AF65-F5344CB8AC3E}">
        <p14:creationId xmlns:p14="http://schemas.microsoft.com/office/powerpoint/2010/main" val="803839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a:latin typeface="Microsoft YaHei" charset="-122"/>
                <a:ea typeface="Microsoft YaHei" charset="-122"/>
                <a:cs typeface="Microsoft YaHei" charset="-122"/>
              </a:rPr>
              <a:t>1.1</a:t>
            </a:r>
            <a:r>
              <a:rPr lang="zh-CN" altLang="en-US" dirty="0">
                <a:latin typeface="Microsoft YaHei" charset="-122"/>
                <a:ea typeface="Microsoft YaHei" charset="-122"/>
                <a:cs typeface="Microsoft YaHei" charset="-122"/>
              </a:rPr>
              <a:t> 过程与对象的哲学</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en-US" dirty="0">
                <a:latin typeface="Microsoft YaHei Light" charset="-122"/>
                <a:ea typeface="Microsoft YaHei Light" charset="-122"/>
                <a:cs typeface="Microsoft YaHei Light" charset="-122"/>
              </a:rPr>
              <a:t>面向对象（</a:t>
            </a:r>
            <a:r>
              <a:rPr lang="en-US" altLang="zh-CN" dirty="0">
                <a:latin typeface="Microsoft YaHei Light" charset="-122"/>
                <a:ea typeface="Microsoft YaHei Light" charset="-122"/>
                <a:cs typeface="Microsoft YaHei Light" charset="-122"/>
              </a:rPr>
              <a:t>Object Oriented</a:t>
            </a:r>
            <a:r>
              <a:rPr lang="zh-CN" altLang="en-US" dirty="0">
                <a:latin typeface="Microsoft YaHei Light" charset="-122"/>
                <a:ea typeface="Microsoft YaHei Light" charset="-122"/>
                <a:cs typeface="Microsoft YaHei Light" charset="-122"/>
              </a:rPr>
              <a:t>，简称</a:t>
            </a:r>
            <a:r>
              <a:rPr lang="en-US" altLang="zh-CN" dirty="0">
                <a:latin typeface="Microsoft YaHei Light" charset="-122"/>
                <a:ea typeface="Microsoft YaHei Light" charset="-122"/>
                <a:cs typeface="Microsoft YaHei Light" charset="-122"/>
              </a:rPr>
              <a:t>OO</a:t>
            </a:r>
            <a:r>
              <a:rPr lang="zh-CN" altLang="en-US" dirty="0">
                <a:latin typeface="Microsoft YaHei Light" charset="-122"/>
                <a:ea typeface="Microsoft YaHei Light" charset="-122"/>
                <a:cs typeface="Microsoft YaHei Light" charset="-122"/>
              </a:rPr>
              <a:t>）方法</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a:latin typeface="Microsoft YaHei Light" charset="-122"/>
                <a:ea typeface="Microsoft YaHei Light" charset="-122"/>
                <a:cs typeface="Microsoft YaHei Light" charset="-122"/>
              </a:rPr>
              <a:t>将世界看作一个个相互独立的</a:t>
            </a:r>
            <a:r>
              <a:rPr lang="zh-CN" altLang="en-US" dirty="0" smtClean="0">
                <a:latin typeface="Microsoft YaHei Light" charset="-122"/>
                <a:ea typeface="Microsoft YaHei Light" charset="-122"/>
                <a:cs typeface="Microsoft YaHei Light" charset="-122"/>
              </a:rPr>
              <a:t>对象</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a:latin typeface="Microsoft YaHei Light" charset="-122"/>
                <a:ea typeface="Microsoft YaHei Light" charset="-122"/>
                <a:cs typeface="Microsoft YaHei Light" charset="-122"/>
              </a:rPr>
              <a:t>相互之间并无因果关系</a:t>
            </a:r>
            <a:r>
              <a:rPr lang="zh-CN" altLang="en-US" dirty="0" smtClean="0">
                <a:latin typeface="Microsoft YaHei Light" charset="-122"/>
                <a:ea typeface="Microsoft YaHei Light" charset="-122"/>
                <a:cs typeface="Microsoft YaHei Light" charset="-122"/>
              </a:rPr>
              <a:t>，只有</a:t>
            </a:r>
            <a:r>
              <a:rPr lang="zh-CN" altLang="en-US" dirty="0">
                <a:latin typeface="Microsoft YaHei Light" charset="-122"/>
                <a:ea typeface="Microsoft YaHei Light" charset="-122"/>
                <a:cs typeface="Microsoft YaHei Light" charset="-122"/>
              </a:rPr>
              <a:t>在某个外部力量的驱动下，对象之间产生交互</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而不同的对象有不同的特点</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因此交互产生不同的</a:t>
            </a:r>
            <a:r>
              <a:rPr lang="zh-CN" altLang="en-US" dirty="0" smtClean="0">
                <a:latin typeface="Microsoft YaHei Light" charset="-122"/>
                <a:ea typeface="Microsoft YaHei Light" charset="-122"/>
                <a:cs typeface="Microsoft YaHei Light" charset="-122"/>
              </a:rPr>
              <a:t>结果。</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482406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Microsoft YaHei" charset="-122"/>
                <a:ea typeface="Microsoft YaHei" charset="-122"/>
                <a:cs typeface="Microsoft YaHei" charset="-122"/>
              </a:rPr>
              <a:t>4.2</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面向对象高级</a:t>
            </a:r>
            <a:r>
              <a:rPr lang="zh-CN" altLang="en-US" dirty="0" smtClean="0">
                <a:latin typeface="Microsoft YaHei" charset="-122"/>
                <a:ea typeface="Microsoft YaHei" charset="-122"/>
                <a:cs typeface="Microsoft YaHei" charset="-122"/>
              </a:rPr>
              <a:t>之接口</a:t>
            </a:r>
            <a:endParaRPr lang="en-US" dirty="0">
              <a:latin typeface="Microsoft YaHei" charset="-122"/>
              <a:ea typeface="Microsoft YaHei" charset="-122"/>
              <a:cs typeface="Microsoft YaHei" charset="-122"/>
            </a:endParaRPr>
          </a:p>
        </p:txBody>
      </p:sp>
      <p:sp>
        <p:nvSpPr>
          <p:cNvPr id="4" name="AutoShape 3"/>
          <p:cNvSpPr>
            <a:spLocks noChangeArrowheads="1"/>
          </p:cNvSpPr>
          <p:nvPr/>
        </p:nvSpPr>
        <p:spPr bwMode="auto">
          <a:xfrm>
            <a:off x="1451579" y="2096685"/>
            <a:ext cx="6299200" cy="765175"/>
          </a:xfrm>
          <a:prstGeom prst="flowChartAlternateProcess">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类是一种东西,对象的描述</a:t>
            </a:r>
            <a:endParaRPr lang="en-US" altLang="en-US"/>
          </a:p>
        </p:txBody>
      </p:sp>
      <p:sp>
        <p:nvSpPr>
          <p:cNvPr id="5" name="AutoShape 4"/>
          <p:cNvSpPr>
            <a:spLocks noChangeArrowheads="1"/>
          </p:cNvSpPr>
          <p:nvPr/>
        </p:nvSpPr>
        <p:spPr bwMode="auto">
          <a:xfrm>
            <a:off x="1451579" y="3104792"/>
            <a:ext cx="6030912" cy="2654300"/>
          </a:xfrm>
          <a:prstGeom prst="flowChartAlternateProcess">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接口是什么?</a:t>
            </a:r>
          </a:p>
          <a:p>
            <a:pPr algn="ctr"/>
            <a:r>
              <a:rPr lang="zh-CN" altLang="en-US"/>
              <a:t>接口是零件</a:t>
            </a:r>
            <a:endParaRPr lang="en-US" altLang="en-US"/>
          </a:p>
        </p:txBody>
      </p:sp>
    </p:spTree>
    <p:extLst>
      <p:ext uri="{BB962C8B-B14F-4D97-AF65-F5344CB8AC3E}">
        <p14:creationId xmlns:p14="http://schemas.microsoft.com/office/powerpoint/2010/main" val="16949525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Microsoft YaHei" charset="-122"/>
                <a:ea typeface="Microsoft YaHei" charset="-122"/>
                <a:cs typeface="Microsoft YaHei" charset="-122"/>
              </a:rPr>
              <a:t>4.3</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面向对象高级之</a:t>
            </a:r>
            <a:r>
              <a:rPr lang="zh-CN" altLang="en-US" dirty="0" smtClean="0">
                <a:latin typeface="Microsoft YaHei" charset="-122"/>
                <a:ea typeface="Microsoft YaHei" charset="-122"/>
                <a:cs typeface="Microsoft YaHei" charset="-122"/>
              </a:rPr>
              <a:t>接口的特点</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r>
              <a:rPr lang="zh-CN" altLang="en-US" dirty="0">
                <a:latin typeface="Microsoft YaHei Light" charset="-122"/>
                <a:ea typeface="Microsoft YaHei Light" charset="-122"/>
                <a:cs typeface="Microsoft YaHei Light" charset="-122"/>
              </a:rPr>
              <a:t>接口的方法必是公共</a:t>
            </a:r>
            <a:r>
              <a:rPr lang="zh-CN" altLang="en-US" dirty="0" smtClean="0">
                <a:latin typeface="Microsoft YaHei Light" charset="-122"/>
                <a:ea typeface="Microsoft YaHei Light" charset="-122"/>
                <a:cs typeface="Microsoft YaHei Light" charset="-122"/>
              </a:rPr>
              <a:t>的</a:t>
            </a:r>
            <a:endParaRPr lang="en-US" altLang="zh-CN" dirty="0" smtClean="0">
              <a:latin typeface="Microsoft YaHei Light" charset="-122"/>
              <a:ea typeface="Microsoft YaHei Light" charset="-122"/>
              <a:cs typeface="Microsoft YaHei Light" charset="-122"/>
            </a:endParaRPr>
          </a:p>
          <a:p>
            <a:r>
              <a:rPr lang="zh-CN" altLang="en-US" dirty="0">
                <a:latin typeface="Microsoft YaHei Light" charset="-122"/>
                <a:ea typeface="Microsoft YaHei Light" charset="-122"/>
                <a:cs typeface="Microsoft YaHei Light" charset="-122"/>
              </a:rPr>
              <a:t>接口的方法默认是抽象</a:t>
            </a:r>
            <a:r>
              <a:rPr lang="zh-CN" altLang="en-US" dirty="0" smtClean="0">
                <a:latin typeface="Microsoft YaHei Light" charset="-122"/>
                <a:ea typeface="Microsoft YaHei Light" charset="-122"/>
                <a:cs typeface="Microsoft YaHei Light" charset="-122"/>
              </a:rPr>
              <a:t>的</a:t>
            </a:r>
            <a:endParaRPr lang="en-US" altLang="zh-CN" dirty="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接口</a:t>
            </a:r>
            <a:r>
              <a:rPr lang="zh-CN" altLang="en-US" dirty="0">
                <a:latin typeface="Microsoft YaHei Light" charset="-122"/>
                <a:ea typeface="Microsoft YaHei Light" charset="-122"/>
                <a:cs typeface="Microsoft YaHei Light" charset="-122"/>
              </a:rPr>
              <a:t>不能有属性</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常量可以用</a:t>
            </a:r>
            <a:r>
              <a:rPr lang="en-US" altLang="zh-CN" dirty="0" smtClean="0">
                <a:latin typeface="Microsoft YaHei Light" charset="-122"/>
                <a:ea typeface="Microsoft YaHei Light" charset="-122"/>
                <a:cs typeface="Microsoft YaHei Light" charset="-122"/>
              </a:rPr>
              <a:t>)</a:t>
            </a:r>
          </a:p>
          <a:p>
            <a:r>
              <a:rPr lang="zh-CN" altLang="en-US" dirty="0">
                <a:latin typeface="Microsoft YaHei Light" charset="-122"/>
                <a:ea typeface="Microsoft YaHei Light" charset="-122"/>
                <a:cs typeface="Microsoft YaHei Light" charset="-122"/>
              </a:rPr>
              <a:t>类必须实现接口的所有方法才能</a:t>
            </a:r>
            <a:r>
              <a:rPr lang="zh-CN" altLang="en-US" dirty="0" smtClean="0">
                <a:latin typeface="Microsoft YaHei Light" charset="-122"/>
                <a:ea typeface="Microsoft YaHei Light" charset="-122"/>
                <a:cs typeface="Microsoft YaHei Light" charset="-122"/>
              </a:rPr>
              <a:t>实例化</a:t>
            </a:r>
            <a:endParaRPr lang="en-US" altLang="zh-CN" dirty="0" smtClean="0">
              <a:latin typeface="Microsoft YaHei Light" charset="-122"/>
              <a:ea typeface="Microsoft YaHei Light" charset="-122"/>
              <a:cs typeface="Microsoft YaHei Light" charset="-122"/>
            </a:endParaRPr>
          </a:p>
          <a:p>
            <a:r>
              <a:rPr lang="zh-CN" altLang="en-US" dirty="0">
                <a:latin typeface="Microsoft YaHei Light" charset="-122"/>
                <a:ea typeface="Microsoft YaHei Light" charset="-122"/>
                <a:cs typeface="Microsoft YaHei Light" charset="-122"/>
              </a:rPr>
              <a:t>类</a:t>
            </a:r>
            <a:r>
              <a:rPr lang="zh-CN" altLang="en-US" dirty="0" smtClean="0">
                <a:latin typeface="Microsoft YaHei Light" charset="-122"/>
                <a:ea typeface="Microsoft YaHei Light" charset="-122"/>
                <a:cs typeface="Microsoft YaHei Light" charset="-122"/>
              </a:rPr>
              <a:t>可以</a:t>
            </a:r>
            <a:r>
              <a:rPr lang="zh-CN" altLang="en-US" dirty="0">
                <a:latin typeface="Microsoft YaHei Light" charset="-122"/>
                <a:ea typeface="Microsoft YaHei Light" charset="-122"/>
                <a:cs typeface="Microsoft YaHei Light" charset="-122"/>
              </a:rPr>
              <a:t>继承多接口接口也可以继承多接口</a:t>
            </a:r>
            <a:endParaRPr lang="en-US" altLang="zh-CN" dirty="0">
              <a:latin typeface="Microsoft YaHei Light" charset="-122"/>
              <a:ea typeface="Microsoft YaHei Light" charset="-122"/>
              <a:cs typeface="Microsoft YaHei Light" charset="-122"/>
            </a:endParaRPr>
          </a:p>
          <a:p>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948718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Microsoft YaHei" charset="-122"/>
                <a:ea typeface="Microsoft YaHei" charset="-122"/>
                <a:cs typeface="Microsoft YaHei" charset="-122"/>
              </a:rPr>
              <a:t>5.1</a:t>
            </a:r>
            <a:r>
              <a:rPr lang="zh-CN" altLang="en-US" dirty="0" smtClean="0">
                <a:latin typeface="Microsoft YaHei" charset="-122"/>
                <a:ea typeface="Microsoft YaHei" charset="-122"/>
                <a:cs typeface="Microsoft YaHei" charset="-122"/>
              </a:rPr>
              <a:t> 异常处理</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8234363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348548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3267783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360613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467230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a:latin typeface="Microsoft YaHei" charset="-122"/>
                <a:ea typeface="Microsoft YaHei" charset="-122"/>
                <a:cs typeface="Microsoft YaHei" charset="-122"/>
              </a:rPr>
              <a:t>1.1</a:t>
            </a:r>
            <a:r>
              <a:rPr lang="zh-CN" altLang="en-US" dirty="0">
                <a:latin typeface="Microsoft YaHei" charset="-122"/>
                <a:ea typeface="Microsoft YaHei" charset="-122"/>
                <a:cs typeface="Microsoft YaHei" charset="-122"/>
              </a:rPr>
              <a:t> 过程与对象的哲学</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en-US" dirty="0">
                <a:latin typeface="Microsoft YaHei Light" charset="-122"/>
                <a:ea typeface="Microsoft YaHei Light" charset="-122"/>
                <a:cs typeface="Microsoft YaHei Light" charset="-122"/>
              </a:rPr>
              <a:t>张三是一位普通人</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别人早晨向他打招呼</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他会说</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早上</a:t>
            </a:r>
            <a:r>
              <a:rPr lang="zh-CN" altLang="en-US" dirty="0" smtClean="0">
                <a:latin typeface="Microsoft YaHei Light" charset="-122"/>
                <a:ea typeface="Microsoft YaHei Light" charset="-122"/>
                <a:cs typeface="Microsoft YaHei Light" charset="-122"/>
              </a:rPr>
              <a:t>好</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但</a:t>
            </a:r>
            <a:r>
              <a:rPr lang="zh-CN" altLang="en-US" dirty="0">
                <a:latin typeface="Microsoft YaHei Light" charset="-122"/>
                <a:ea typeface="Microsoft YaHei Light" charset="-122"/>
                <a:cs typeface="Microsoft YaHei Light" charset="-122"/>
              </a:rPr>
              <a:t>有一天他被车撞了</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脑子受了一些伤</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因此</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别人早晨向他打招呼时</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他有时会说</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早上好</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但有时会说</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晚上好</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甚至辱骂对方</a:t>
            </a:r>
            <a:r>
              <a:rPr lang="en-US" altLang="zh-CN" dirty="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97159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2.1</a:t>
            </a:r>
            <a:r>
              <a:rPr lang="zh-CN" altLang="en-US" dirty="0" smtClean="0">
                <a:latin typeface="Microsoft YaHei" charset="-122"/>
                <a:ea typeface="Microsoft YaHei" charset="-122"/>
                <a:cs typeface="Microsoft YaHei" charset="-122"/>
              </a:rPr>
              <a:t> 面向对象基础之类与对象</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fontScale="92500" lnSpcReduction="20000"/>
          </a:bodyPr>
          <a:lstStyle/>
          <a:p>
            <a:pPr marL="0" lvl="0" indent="0">
              <a:lnSpc>
                <a:spcPct val="100000"/>
              </a:lnSpc>
              <a:spcBef>
                <a:spcPts val="0"/>
              </a:spcBef>
              <a:buClrTx/>
              <a:buSzTx/>
              <a:buNone/>
            </a:pPr>
            <a:r>
              <a:rPr lang="en-US" altLang="zh-CN" dirty="0">
                <a:latin typeface="Microsoft YaHei Light" charset="-122"/>
                <a:ea typeface="Microsoft YaHei Light" charset="-122"/>
                <a:cs typeface="Microsoft YaHei Light" charset="-122"/>
              </a:rPr>
              <a:t>Class/Object</a:t>
            </a:r>
            <a:r>
              <a:rPr lang="zh-CN" altLang="en-US" dirty="0">
                <a:latin typeface="Microsoft YaHei Light" charset="-122"/>
                <a:ea typeface="Microsoft YaHei Light" charset="-122"/>
                <a:cs typeface="Microsoft YaHei Light" charset="-122"/>
              </a:rPr>
              <a:t>：类</a:t>
            </a:r>
            <a:r>
              <a:rPr lang="en-US" altLang="zh-CN" dirty="0">
                <a:latin typeface="Microsoft YaHei Light" charset="-122"/>
                <a:ea typeface="Microsoft YaHei Light" charset="-122"/>
                <a:cs typeface="Microsoft YaHei Light" charset="-122"/>
              </a:rPr>
              <a:t>(class)</a:t>
            </a:r>
            <a:r>
              <a:rPr lang="zh-CN" altLang="en-US" dirty="0">
                <a:latin typeface="Microsoft YaHei Light" charset="-122"/>
                <a:ea typeface="Microsoft YaHei Light" charset="-122"/>
                <a:cs typeface="Microsoft YaHei Light" charset="-122"/>
              </a:rPr>
              <a:t>和对象</a:t>
            </a:r>
            <a:r>
              <a:rPr lang="en-US" altLang="zh-CN" dirty="0">
                <a:latin typeface="Microsoft YaHei Light" charset="-122"/>
                <a:ea typeface="Microsoft YaHei Light" charset="-122"/>
                <a:cs typeface="Microsoft YaHei Light" charset="-122"/>
              </a:rPr>
              <a:t>(object)</a:t>
            </a:r>
            <a:r>
              <a:rPr lang="zh-CN" altLang="en-US" dirty="0">
                <a:latin typeface="Microsoft YaHei Light" charset="-122"/>
                <a:ea typeface="Microsoft YaHei Light" charset="-122"/>
                <a:cs typeface="Microsoft YaHei Light" charset="-122"/>
              </a:rPr>
              <a:t>是面向对象方法的核心概念</a:t>
            </a:r>
            <a:r>
              <a:rPr lang="zh-CN" altLang="en-US"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endParaRPr lang="en-US" altLang="zh-CN" dirty="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类</a:t>
            </a:r>
            <a:r>
              <a:rPr lang="zh-CN" altLang="en-US" dirty="0">
                <a:latin typeface="Microsoft YaHei Light" charset="-122"/>
                <a:ea typeface="Microsoft YaHei Light" charset="-122"/>
                <a:cs typeface="Microsoft YaHei Light" charset="-122"/>
              </a:rPr>
              <a:t>是对一类事物共性的总结</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描述</a:t>
            </a:r>
            <a:r>
              <a:rPr lang="en-US" altLang="zh-CN" dirty="0" smtClean="0">
                <a:latin typeface="Microsoft YaHei Light" charset="-122"/>
                <a:ea typeface="Microsoft YaHei Light" charset="-122"/>
                <a:cs typeface="Microsoft YaHei Light" charset="-122"/>
              </a:rPr>
              <a:t>.</a:t>
            </a:r>
            <a:r>
              <a:rPr lang="zh-CN" altLang="en-US" dirty="0" smtClean="0">
                <a:latin typeface="Microsoft YaHei Light" charset="-122"/>
                <a:ea typeface="Microsoft YaHei Light" charset="-122"/>
                <a:cs typeface="Microsoft YaHei Light" charset="-122"/>
              </a:rPr>
              <a:t> </a:t>
            </a:r>
            <a:r>
              <a:rPr lang="zh-CN" altLang="en-US" sz="1900" dirty="0" smtClean="0">
                <a:latin typeface="Microsoft YaHei Light" charset="-122"/>
                <a:ea typeface="Microsoft YaHei Light" charset="-122"/>
                <a:cs typeface="Microsoft YaHei Light" charset="-122"/>
              </a:rPr>
              <a:t>是</a:t>
            </a:r>
            <a:r>
              <a:rPr lang="zh-CN" altLang="en-US" sz="1900" dirty="0">
                <a:latin typeface="Microsoft YaHei Light" charset="-122"/>
                <a:ea typeface="Microsoft YaHei Light" charset="-122"/>
                <a:cs typeface="Microsoft YaHei Light" charset="-122"/>
              </a:rPr>
              <a:t>抽象的、概念上的定义</a:t>
            </a:r>
            <a:r>
              <a:rPr lang="zh-CN" altLang="en-US" sz="1900" dirty="0" smtClean="0">
                <a:latin typeface="Microsoft YaHei Light" charset="-122"/>
                <a:ea typeface="Microsoft YaHei Light" charset="-122"/>
                <a:cs typeface="Microsoft YaHei Light" charset="-122"/>
              </a:rPr>
              <a:t>；</a:t>
            </a:r>
            <a:endParaRPr lang="en-US" altLang="zh-CN" sz="1900"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endParaRPr lang="en-US" altLang="zh-CN" sz="1900"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sz="1900" dirty="0" smtClean="0">
                <a:latin typeface="Microsoft YaHei Light" charset="-122"/>
                <a:ea typeface="Microsoft YaHei Light" charset="-122"/>
                <a:cs typeface="Microsoft YaHei Light" charset="-122"/>
              </a:rPr>
              <a:t>比如</a:t>
            </a:r>
            <a:r>
              <a:rPr lang="en-US" altLang="zh-CN" sz="1900" dirty="0">
                <a:latin typeface="Microsoft YaHei Light" charset="-122"/>
                <a:ea typeface="Microsoft YaHei Light" charset="-122"/>
                <a:cs typeface="Microsoft YaHei Light" charset="-122"/>
              </a:rPr>
              <a:t>: </a:t>
            </a:r>
            <a:r>
              <a:rPr lang="zh-CN" altLang="en-US" sz="1900" dirty="0">
                <a:latin typeface="Microsoft YaHei Light" charset="-122"/>
                <a:ea typeface="Microsoft YaHei Light" charset="-122"/>
                <a:cs typeface="Microsoft YaHei Light" charset="-122"/>
              </a:rPr>
              <a:t>人类</a:t>
            </a:r>
            <a:r>
              <a:rPr lang="en-US" altLang="zh-CN" sz="1900"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en-US" altLang="zh-CN" sz="1900" dirty="0" smtClean="0">
                <a:latin typeface="Microsoft YaHei Light" charset="-122"/>
                <a:ea typeface="Microsoft YaHei Light" charset="-122"/>
                <a:cs typeface="Microsoft YaHei Light" charset="-122"/>
              </a:rPr>
              <a:t>1</a:t>
            </a:r>
            <a:r>
              <a:rPr lang="zh-CN" altLang="en-US" sz="1900" dirty="0">
                <a:latin typeface="Microsoft YaHei Light" charset="-122"/>
                <a:ea typeface="Microsoft YaHei Light" charset="-122"/>
                <a:cs typeface="Microsoft YaHei Light" charset="-122"/>
              </a:rPr>
              <a:t>颗头</a:t>
            </a:r>
            <a:r>
              <a:rPr lang="en-US" altLang="zh-CN" sz="1900" dirty="0">
                <a:latin typeface="Microsoft YaHei Light" charset="-122"/>
                <a:ea typeface="Microsoft YaHei Light" charset="-122"/>
                <a:cs typeface="Microsoft YaHei Light" charset="-122"/>
              </a:rPr>
              <a:t>,2</a:t>
            </a:r>
            <a:r>
              <a:rPr lang="zh-CN" altLang="en-US" sz="1900" dirty="0">
                <a:latin typeface="Microsoft YaHei Light" charset="-122"/>
                <a:ea typeface="Microsoft YaHei Light" charset="-122"/>
                <a:cs typeface="Microsoft YaHei Light" charset="-122"/>
              </a:rPr>
              <a:t>支胳膊</a:t>
            </a:r>
            <a:r>
              <a:rPr lang="en-US" altLang="zh-CN" sz="1900" dirty="0">
                <a:latin typeface="Microsoft YaHei Light" charset="-122"/>
                <a:ea typeface="Microsoft YaHei Light" charset="-122"/>
                <a:cs typeface="Microsoft YaHei Light" charset="-122"/>
              </a:rPr>
              <a:t>,2</a:t>
            </a:r>
            <a:r>
              <a:rPr lang="zh-CN" altLang="en-US" sz="1900" dirty="0">
                <a:latin typeface="Microsoft YaHei Light" charset="-122"/>
                <a:ea typeface="Microsoft YaHei Light" charset="-122"/>
                <a:cs typeface="Microsoft YaHei Light" charset="-122"/>
              </a:rPr>
              <a:t>条腿</a:t>
            </a:r>
            <a:r>
              <a:rPr lang="en-US" altLang="zh-CN" sz="1900"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sz="1900" dirty="0" smtClean="0">
                <a:latin typeface="Microsoft YaHei Light" charset="-122"/>
                <a:ea typeface="Microsoft YaHei Light" charset="-122"/>
                <a:cs typeface="Microsoft YaHei Light" charset="-122"/>
              </a:rPr>
              <a:t>每个</a:t>
            </a:r>
            <a:r>
              <a:rPr lang="zh-CN" altLang="en-US" sz="1900" dirty="0">
                <a:latin typeface="Microsoft YaHei Light" charset="-122"/>
                <a:ea typeface="Microsoft YaHei Light" charset="-122"/>
                <a:cs typeface="Microsoft YaHei Light" charset="-122"/>
              </a:rPr>
              <a:t>人有自己的身高</a:t>
            </a:r>
            <a:r>
              <a:rPr lang="en-US" altLang="zh-CN" sz="1900" dirty="0" smtClean="0">
                <a:latin typeface="Microsoft YaHei Light" charset="-122"/>
                <a:ea typeface="Microsoft YaHei Light" charset="-122"/>
                <a:cs typeface="Microsoft YaHei Light" charset="-122"/>
              </a:rPr>
              <a:t>,</a:t>
            </a:r>
            <a:r>
              <a:rPr lang="zh-CN" altLang="en-US" sz="1900" dirty="0" smtClean="0">
                <a:latin typeface="Microsoft YaHei Light" charset="-122"/>
                <a:ea typeface="Microsoft YaHei Light" charset="-122"/>
                <a:cs typeface="Microsoft YaHei Light" charset="-122"/>
              </a:rPr>
              <a:t>体重</a:t>
            </a:r>
            <a:endParaRPr lang="en-US" altLang="zh-CN" sz="1900"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sz="1900" dirty="0" smtClean="0">
                <a:latin typeface="Microsoft YaHei Light" charset="-122"/>
                <a:ea typeface="Microsoft YaHei Light" charset="-122"/>
                <a:cs typeface="Microsoft YaHei Light" charset="-122"/>
              </a:rPr>
              <a:t>有</a:t>
            </a:r>
            <a:r>
              <a:rPr lang="zh-CN" altLang="en-US" sz="1900" dirty="0">
                <a:latin typeface="Microsoft YaHei Light" charset="-122"/>
                <a:ea typeface="Microsoft YaHei Light" charset="-122"/>
                <a:cs typeface="Microsoft YaHei Light" charset="-122"/>
              </a:rPr>
              <a:t>自己的</a:t>
            </a:r>
            <a:r>
              <a:rPr lang="zh-CN" altLang="en-US" sz="1900" dirty="0" smtClean="0">
                <a:latin typeface="Microsoft YaHei Light" charset="-122"/>
                <a:ea typeface="Microsoft YaHei Light" charset="-122"/>
                <a:cs typeface="Microsoft YaHei Light" charset="-122"/>
              </a:rPr>
              <a:t>名字</a:t>
            </a:r>
            <a:endParaRPr lang="en-US" altLang="zh-CN" sz="1900"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sz="1900" dirty="0" smtClean="0">
                <a:latin typeface="Microsoft YaHei Light" charset="-122"/>
                <a:ea typeface="Microsoft YaHei Light" charset="-122"/>
                <a:cs typeface="Microsoft YaHei Light" charset="-122"/>
              </a:rPr>
              <a:t>皮肤</a:t>
            </a:r>
            <a:r>
              <a:rPr lang="zh-CN" altLang="en-US" sz="1900" dirty="0">
                <a:latin typeface="Microsoft YaHei Light" charset="-122"/>
                <a:ea typeface="Microsoft YaHei Light" charset="-122"/>
                <a:cs typeface="Microsoft YaHei Light" charset="-122"/>
              </a:rPr>
              <a:t>颜色黑白黄</a:t>
            </a:r>
            <a:r>
              <a:rPr lang="en-US" altLang="zh-CN" sz="1900"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sz="1900" dirty="0" smtClean="0">
                <a:latin typeface="Microsoft YaHei Light" charset="-122"/>
                <a:ea typeface="Microsoft YaHei Light" charset="-122"/>
                <a:cs typeface="Microsoft YaHei Light" charset="-122"/>
              </a:rPr>
              <a:t>会哭</a:t>
            </a:r>
            <a:endParaRPr lang="en-US" altLang="zh-CN" sz="1900"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对象</a:t>
            </a:r>
            <a:r>
              <a:rPr lang="zh-CN" altLang="en-US" dirty="0">
                <a:latin typeface="Microsoft YaHei Light" charset="-122"/>
                <a:ea typeface="Microsoft YaHei Light" charset="-122"/>
                <a:cs typeface="Microsoft YaHei Light" charset="-122"/>
              </a:rPr>
              <a:t>是实际存在的该类事物的每个个体，因而也称实例</a:t>
            </a:r>
            <a:r>
              <a:rPr lang="en-US" altLang="zh-CN" dirty="0">
                <a:latin typeface="Microsoft YaHei Light" charset="-122"/>
                <a:ea typeface="Microsoft YaHei Light" charset="-122"/>
                <a:cs typeface="Microsoft YaHei Light" charset="-122"/>
              </a:rPr>
              <a:t>(instance)</a:t>
            </a:r>
            <a:r>
              <a:rPr lang="zh-CN" altLang="en-US" dirty="0" smtClean="0">
                <a:latin typeface="Microsoft YaHei Light" charset="-122"/>
                <a:ea typeface="Microsoft YaHei Light" charset="-122"/>
                <a:cs typeface="Microsoft YaHei Light" charset="-122"/>
              </a:rPr>
              <a:t>。 </a:t>
            </a:r>
            <a:r>
              <a:rPr lang="zh-CN" altLang="en-US" dirty="0">
                <a:latin typeface="Microsoft YaHei Light" charset="-122"/>
                <a:ea typeface="Microsoft YaHei Light" charset="-122"/>
                <a:cs typeface="Microsoft YaHei Light" charset="-122"/>
              </a:rPr>
              <a:t>比如</a:t>
            </a:r>
            <a:r>
              <a:rPr lang="en-US" altLang="zh-CN" dirty="0">
                <a:latin typeface="Microsoft YaHei Light" charset="-122"/>
                <a:ea typeface="Microsoft YaHei Light" charset="-122"/>
                <a:cs typeface="Microsoft YaHei Light" charset="-122"/>
              </a:rPr>
              <a:t>: </a:t>
            </a:r>
            <a:r>
              <a:rPr lang="zh-CN" altLang="en-US" dirty="0">
                <a:latin typeface="Microsoft YaHei Light" charset="-122"/>
                <a:ea typeface="Microsoft YaHei Light" charset="-122"/>
                <a:cs typeface="Microsoft YaHei Light" charset="-122"/>
              </a:rPr>
              <a:t>李开复</a:t>
            </a:r>
            <a:r>
              <a:rPr lang="en-US" altLang="zh-CN" dirty="0" smtClean="0">
                <a:latin typeface="Microsoft YaHei Light" charset="-122"/>
                <a:ea typeface="Microsoft YaHei Light" charset="-122"/>
                <a:cs typeface="Microsoft YaHei Light" charset="-122"/>
              </a:rPr>
              <a:t>,</a:t>
            </a:r>
            <a:r>
              <a:rPr lang="zh-CN" altLang="en-US" dirty="0" smtClean="0">
                <a:latin typeface="Microsoft YaHei Light" charset="-122"/>
                <a:ea typeface="Microsoft YaHei Light" charset="-122"/>
                <a:cs typeface="Microsoft YaHei Light" charset="-122"/>
              </a:rPr>
              <a:t>詹姆斯</a:t>
            </a:r>
            <a:r>
              <a:rPr lang="en-US" altLang="zh-CN" dirty="0" smtClean="0">
                <a:latin typeface="Microsoft YaHei Light" charset="-122"/>
                <a:ea typeface="Microsoft YaHei Light" charset="-122"/>
                <a:cs typeface="Microsoft YaHei Light" charset="-122"/>
              </a:rPr>
              <a:t>,</a:t>
            </a:r>
            <a:r>
              <a:rPr lang="zh-CN" altLang="en-US" dirty="0" smtClean="0">
                <a:latin typeface="Microsoft YaHei Light" charset="-122"/>
                <a:ea typeface="Microsoft YaHei Light" charset="-122"/>
                <a:cs typeface="Microsoft YaHei Light" charset="-122"/>
              </a:rPr>
              <a:t>梅西</a:t>
            </a:r>
            <a:r>
              <a:rPr lang="en-US" altLang="zh-CN" dirty="0" smtClean="0">
                <a:latin typeface="Microsoft YaHei Light" charset="-122"/>
                <a:ea typeface="Microsoft YaHei Light" charset="-122"/>
                <a:cs typeface="Microsoft YaHei Light" charset="-122"/>
              </a:rPr>
              <a:t>.</a:t>
            </a:r>
          </a:p>
        </p:txBody>
      </p:sp>
    </p:spTree>
    <p:extLst>
      <p:ext uri="{BB962C8B-B14F-4D97-AF65-F5344CB8AC3E}">
        <p14:creationId xmlns:p14="http://schemas.microsoft.com/office/powerpoint/2010/main" val="306633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2</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之对象的抽象</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en-US" dirty="0">
                <a:latin typeface="Microsoft YaHei Light" charset="-122"/>
                <a:ea typeface="Microsoft YaHei Light" charset="-122"/>
                <a:cs typeface="Microsoft YaHei Light" charset="-122"/>
              </a:rPr>
              <a:t>对象归纳</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抽象 得到了</a:t>
            </a:r>
            <a:r>
              <a:rPr lang="en-US" altLang="zh-CN" dirty="0">
                <a:latin typeface="Microsoft YaHei Light" charset="-122"/>
                <a:ea typeface="Microsoft YaHei Light" charset="-122"/>
                <a:cs typeface="Microsoft YaHei Light" charset="-122"/>
              </a:rPr>
              <a:t>"</a:t>
            </a:r>
            <a:r>
              <a:rPr lang="zh-CN" altLang="en-US" dirty="0" smtClean="0">
                <a:latin typeface="Microsoft YaHei Light" charset="-122"/>
                <a:ea typeface="Microsoft YaHei Light" charset="-122"/>
                <a:cs typeface="Microsoft YaHei Light" charset="-122"/>
              </a:rPr>
              <a:t>类</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类</a:t>
            </a:r>
            <a:r>
              <a:rPr lang="zh-CN" altLang="en-US" dirty="0">
                <a:latin typeface="Microsoft YaHei Light" charset="-122"/>
                <a:ea typeface="Microsoft YaHei Light" charset="-122"/>
                <a:cs typeface="Microsoft YaHei Light" charset="-122"/>
              </a:rPr>
              <a:t>是对象的归纳与抽象</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endParaRPr lang="en-US" altLang="zh-CN" dirty="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从</a:t>
            </a:r>
            <a:r>
              <a:rPr lang="zh-CN" altLang="en-US" dirty="0">
                <a:latin typeface="Microsoft YaHei Light" charset="-122"/>
                <a:ea typeface="Microsoft YaHei Light" charset="-122"/>
                <a:cs typeface="Microsoft YaHei Light" charset="-122"/>
              </a:rPr>
              <a:t>对象中</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我们归纳出来了什么</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类中有什么</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属性</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身高</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体重</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姓名</a:t>
            </a:r>
            <a:r>
              <a:rPr lang="en-US" altLang="zh-CN" dirty="0">
                <a:latin typeface="Microsoft YaHei Light" charset="-122"/>
                <a:ea typeface="Microsoft YaHei Light" charset="-122"/>
                <a:cs typeface="Microsoft YaHei Light" charset="-122"/>
              </a:rPr>
              <a:t>)</a:t>
            </a:r>
            <a:br>
              <a:rPr lang="en-US" altLang="zh-CN" dirty="0">
                <a:latin typeface="Microsoft YaHei Light" charset="-122"/>
                <a:ea typeface="Microsoft YaHei Light" charset="-122"/>
                <a:cs typeface="Microsoft YaHei Light" charset="-122"/>
              </a:rPr>
            </a:br>
            <a:r>
              <a:rPr lang="zh-CN" altLang="en-US" dirty="0">
                <a:latin typeface="Microsoft YaHei Light" charset="-122"/>
                <a:ea typeface="Microsoft YaHei Light" charset="-122"/>
                <a:cs typeface="Microsoft YaHei Light" charset="-122"/>
              </a:rPr>
              <a:t>功能</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哭</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笑</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招呼</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吃饭</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endParaRPr lang="en-US" altLang="zh-CN" dirty="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我们</a:t>
            </a:r>
            <a:r>
              <a:rPr lang="zh-CN" altLang="en-US" dirty="0">
                <a:latin typeface="Microsoft YaHei Light" charset="-122"/>
                <a:ea typeface="Microsoft YaHei Light" charset="-122"/>
                <a:cs typeface="Microsoft YaHei Light" charset="-122"/>
              </a:rPr>
              <a:t>用</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变量</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函数</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来模拟</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属性</a:t>
            </a:r>
            <a:r>
              <a:rPr lang="en-US" altLang="zh-CN" dirty="0">
                <a:latin typeface="Microsoft YaHei Light" charset="-122"/>
                <a:ea typeface="Microsoft YaHei Light" charset="-122"/>
                <a:cs typeface="Microsoft YaHei Light" charset="-122"/>
              </a:rPr>
              <a:t>"</a:t>
            </a:r>
            <a:r>
              <a:rPr lang="zh-CN" altLang="en-US" dirty="0">
                <a:latin typeface="Microsoft YaHei Light" charset="-122"/>
                <a:ea typeface="Microsoft YaHei Light" charset="-122"/>
                <a:cs typeface="Microsoft YaHei Light" charset="-122"/>
              </a:rPr>
              <a:t>与</a:t>
            </a:r>
            <a:r>
              <a:rPr lang="en-US" altLang="zh-CN" dirty="0">
                <a:latin typeface="Microsoft YaHei Light" charset="-122"/>
                <a:ea typeface="Microsoft YaHei Light" charset="-122"/>
                <a:cs typeface="Microsoft YaHei Light" charset="-122"/>
              </a:rPr>
              <a:t>"</a:t>
            </a:r>
            <a:r>
              <a:rPr lang="zh-CN" altLang="en-US" dirty="0" smtClean="0">
                <a:latin typeface="Microsoft YaHei Light" charset="-122"/>
                <a:ea typeface="Microsoft YaHei Light" charset="-122"/>
                <a:cs typeface="Microsoft YaHei Light" charset="-122"/>
              </a:rPr>
              <a:t>功能</a:t>
            </a: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变量</a:t>
            </a:r>
            <a:r>
              <a:rPr lang="en-US" altLang="zh-CN" dirty="0">
                <a:latin typeface="Microsoft YaHei Light" charset="-122"/>
                <a:ea typeface="Microsoft YaHei Light" charset="-122"/>
                <a:cs typeface="Microsoft YaHei Light" charset="-122"/>
              </a:rPr>
              <a:t>---&gt;</a:t>
            </a:r>
            <a:r>
              <a:rPr lang="zh-CN" altLang="en-US" dirty="0" smtClean="0">
                <a:latin typeface="Microsoft YaHei Light" charset="-122"/>
                <a:ea typeface="Microsoft YaHei Light" charset="-122"/>
                <a:cs typeface="Microsoft YaHei Light" charset="-122"/>
              </a:rPr>
              <a:t>属性</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en-US" dirty="0" smtClean="0">
                <a:latin typeface="Microsoft YaHei Light" charset="-122"/>
                <a:ea typeface="Microsoft YaHei Light" charset="-122"/>
                <a:cs typeface="Microsoft YaHei Light" charset="-122"/>
              </a:rPr>
              <a:t>函数</a:t>
            </a:r>
            <a:r>
              <a:rPr lang="en-US" altLang="zh-CN" dirty="0">
                <a:latin typeface="Microsoft YaHei Light" charset="-122"/>
                <a:ea typeface="Microsoft YaHei Light" charset="-122"/>
                <a:cs typeface="Microsoft YaHei Light" charset="-122"/>
              </a:rPr>
              <a:t>---&gt;</a:t>
            </a:r>
            <a:r>
              <a:rPr lang="zh-CN" altLang="en-US" dirty="0">
                <a:latin typeface="Microsoft YaHei Light" charset="-122"/>
                <a:ea typeface="Microsoft YaHei Light" charset="-122"/>
                <a:cs typeface="Microsoft YaHei Light" charset="-122"/>
              </a:rPr>
              <a:t>方法</a:t>
            </a:r>
            <a:endParaRPr lang="en-US" altLang="zh-CN" dirty="0" smtClean="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52306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3</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之声明类</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latin typeface="Microsoft YaHei Light" charset="-122"/>
                <a:ea typeface="Microsoft YaHei Light" charset="-122"/>
                <a:cs typeface="Microsoft YaHei Light" charset="-122"/>
              </a:rPr>
              <a:t>声明类</a:t>
            </a:r>
            <a:endParaRPr lang="en-US" altLang="zh-CN" dirty="0" smtClean="0">
              <a:latin typeface="Microsoft YaHei Light" charset="-122"/>
              <a:ea typeface="Microsoft YaHei Light" charset="-122"/>
              <a:cs typeface="Microsoft YaHei Light"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en-US" altLang="zh-CN" dirty="0">
                <a:latin typeface="Microsoft YaHei Light" charset="-122"/>
                <a:ea typeface="Microsoft YaHei Light" charset="-122"/>
                <a:cs typeface="Microsoft YaHei Light" charset="-122"/>
              </a:rPr>
              <a:t>class </a:t>
            </a:r>
            <a:r>
              <a:rPr lang="zh-CN" altLang="en-US" dirty="0">
                <a:latin typeface="Microsoft YaHei Light" charset="-122"/>
                <a:ea typeface="Microsoft YaHei Light" charset="-122"/>
                <a:cs typeface="Microsoft YaHei Light" charset="-122"/>
              </a:rPr>
              <a:t>类名 </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en-US" altLang="zh-CN" dirty="0" smtClean="0">
                <a:latin typeface="Microsoft YaHei Light" charset="-122"/>
                <a:ea typeface="Microsoft YaHei Light" charset="-122"/>
                <a:cs typeface="Microsoft YaHei Light" charset="-122"/>
              </a:rPr>
              <a:t>{</a:t>
            </a:r>
          </a:p>
          <a:p>
            <a:pPr marL="0" lvl="0" indent="0">
              <a:lnSpc>
                <a:spcPct val="100000"/>
              </a:lnSpc>
              <a:spcBef>
                <a:spcPts val="0"/>
              </a:spcBef>
              <a:buClrTx/>
              <a:buSzTx/>
              <a:buNone/>
            </a:pPr>
            <a:r>
              <a:rPr lang="en-US" altLang="zh-CN" dirty="0" smtClean="0">
                <a:latin typeface="Microsoft YaHei Light" charset="-122"/>
                <a:ea typeface="Microsoft YaHei Light" charset="-122"/>
                <a:cs typeface="Microsoft YaHei Light" charset="-122"/>
              </a:rPr>
              <a:t>}</a:t>
            </a:r>
          </a:p>
        </p:txBody>
      </p:sp>
    </p:spTree>
    <p:extLst>
      <p:ext uri="{BB962C8B-B14F-4D97-AF65-F5344CB8AC3E}">
        <p14:creationId xmlns:p14="http://schemas.microsoft.com/office/powerpoint/2010/main" val="123080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4</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之对象属性与方法</a:t>
            </a:r>
            <a:endParaRPr lang="en-US" dirty="0">
              <a:latin typeface="Microsoft YaHei" charset="-122"/>
              <a:ea typeface="Microsoft YaHei" charset="-122"/>
              <a:cs typeface="Microsoft YaHei" charset="-122"/>
            </a:endParaRPr>
          </a:p>
        </p:txBody>
      </p:sp>
      <p:sp>
        <p:nvSpPr>
          <p:cNvPr id="4" name="AutoShape 3"/>
          <p:cNvSpPr>
            <a:spLocks noChangeArrowheads="1"/>
          </p:cNvSpPr>
          <p:nvPr/>
        </p:nvSpPr>
        <p:spPr bwMode="auto">
          <a:xfrm>
            <a:off x="1451579" y="2238410"/>
            <a:ext cx="4049713" cy="989012"/>
          </a:xfrm>
          <a:prstGeom prst="flowChartAlternateProcess">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2000" dirty="0">
                <a:solidFill>
                  <a:srgbClr val="003366"/>
                </a:solidFill>
              </a:rPr>
              <a:t>属性:</a:t>
            </a:r>
          </a:p>
          <a:p>
            <a:r>
              <a:rPr lang="zh-CN" altLang="en-US" sz="2000" dirty="0">
                <a:solidFill>
                  <a:srgbClr val="003366"/>
                </a:solidFill>
              </a:rPr>
              <a:t>用来描述对象的数据元素</a:t>
            </a:r>
          </a:p>
          <a:p>
            <a:r>
              <a:rPr lang="zh-CN" altLang="en-US" sz="2000" dirty="0">
                <a:solidFill>
                  <a:srgbClr val="003366"/>
                </a:solidFill>
              </a:rPr>
              <a:t>属性值:可以为PHP的8种数据类型</a:t>
            </a:r>
          </a:p>
        </p:txBody>
      </p:sp>
      <p:sp>
        <p:nvSpPr>
          <p:cNvPr id="5" name="AutoShape 4"/>
          <p:cNvSpPr>
            <a:spLocks noChangeArrowheads="1"/>
          </p:cNvSpPr>
          <p:nvPr/>
        </p:nvSpPr>
        <p:spPr bwMode="auto">
          <a:xfrm>
            <a:off x="6266467" y="2236822"/>
            <a:ext cx="2160587" cy="676275"/>
          </a:xfrm>
          <a:prstGeom prst="wedgeEllipseCallout">
            <a:avLst>
              <a:gd name="adj1" fmla="val -43750"/>
              <a:gd name="adj2" fmla="val 70000"/>
            </a:avLst>
          </a:prstGeom>
          <a:solidFill>
            <a:srgbClr val="00B8FF"/>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找出人的属性?</a:t>
            </a:r>
            <a:endParaRPr lang="en-US" altLang="en-US"/>
          </a:p>
        </p:txBody>
      </p:sp>
      <p:sp>
        <p:nvSpPr>
          <p:cNvPr id="6" name="AutoShape 5"/>
          <p:cNvSpPr>
            <a:spLocks noChangeArrowheads="1"/>
          </p:cNvSpPr>
          <p:nvPr/>
        </p:nvSpPr>
        <p:spPr bwMode="auto">
          <a:xfrm>
            <a:off x="1496029" y="3813210"/>
            <a:ext cx="4049713" cy="990600"/>
          </a:xfrm>
          <a:prstGeom prst="flowChartAlternateProcess">
            <a:avLst/>
          </a:prstGeom>
          <a:solidFill>
            <a:srgbClr val="00B8FF"/>
          </a:solidFill>
          <a:ln w="9525"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2000">
                <a:solidFill>
                  <a:srgbClr val="003366"/>
                </a:solidFill>
              </a:rPr>
              <a:t>方法:</a:t>
            </a:r>
          </a:p>
          <a:p>
            <a:r>
              <a:rPr lang="zh-CN" altLang="en-US" sz="2000">
                <a:solidFill>
                  <a:srgbClr val="003366"/>
                </a:solidFill>
              </a:rPr>
              <a:t>用来描述对象的行为的函数</a:t>
            </a:r>
            <a:endParaRPr lang="zh-CN" altLang="en-US"/>
          </a:p>
        </p:txBody>
      </p:sp>
      <p:sp>
        <p:nvSpPr>
          <p:cNvPr id="7" name="AutoShape 6"/>
          <p:cNvSpPr>
            <a:spLocks noChangeArrowheads="1"/>
          </p:cNvSpPr>
          <p:nvPr/>
        </p:nvSpPr>
        <p:spPr bwMode="auto">
          <a:xfrm>
            <a:off x="6175979" y="3857660"/>
            <a:ext cx="2160588" cy="674687"/>
          </a:xfrm>
          <a:prstGeom prst="wedgeEllipseCallout">
            <a:avLst>
              <a:gd name="adj1" fmla="val -43750"/>
              <a:gd name="adj2" fmla="val 70000"/>
            </a:avLst>
          </a:prstGeom>
          <a:solidFill>
            <a:srgbClr val="00B8FF"/>
          </a:solidFill>
          <a:ln w="9525"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找出人的方法?</a:t>
            </a:r>
            <a:endParaRPr lang="en-US" altLang="en-US"/>
          </a:p>
        </p:txBody>
      </p:sp>
    </p:spTree>
    <p:extLst>
      <p:ext uri="{BB962C8B-B14F-4D97-AF65-F5344CB8AC3E}">
        <p14:creationId xmlns:p14="http://schemas.microsoft.com/office/powerpoint/2010/main" val="602118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Microsoft YaHei" charset="-122"/>
                <a:ea typeface="Microsoft YaHei" charset="-122"/>
                <a:cs typeface="Microsoft YaHei" charset="-122"/>
              </a:rPr>
              <a:t>2.</a:t>
            </a:r>
            <a:r>
              <a:rPr lang="en-US" altLang="zh-CN" dirty="0" smtClean="0">
                <a:latin typeface="Microsoft YaHei" charset="-122"/>
                <a:ea typeface="Microsoft YaHei" charset="-122"/>
                <a:cs typeface="Microsoft YaHei" charset="-122"/>
              </a:rPr>
              <a:t>5</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面向对象基础</a:t>
            </a:r>
            <a:r>
              <a:rPr lang="zh-CN" altLang="en-US" dirty="0" smtClean="0">
                <a:latin typeface="Microsoft YaHei" charset="-122"/>
                <a:ea typeface="Microsoft YaHei" charset="-122"/>
                <a:cs typeface="Microsoft YaHei" charset="-122"/>
              </a:rPr>
              <a:t>之声明属性</a:t>
            </a:r>
            <a:r>
              <a:rPr lang="zh-CN" altLang="en-US" dirty="0">
                <a:latin typeface="Microsoft YaHei" charset="-122"/>
                <a:ea typeface="Microsoft YaHei" charset="-122"/>
                <a:cs typeface="Microsoft YaHei" charset="-122"/>
              </a:rPr>
              <a:t>与方法</a:t>
            </a:r>
            <a:endParaRPr lang="en-US" dirty="0">
              <a:latin typeface="Microsoft YaHei" charset="-122"/>
              <a:ea typeface="Microsoft YaHei" charset="-122"/>
              <a:cs typeface="Microsoft YaHei"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mr-IN" dirty="0">
                <a:latin typeface="Microsoft YaHei Light" charset="-122"/>
                <a:ea typeface="Microsoft YaHei Light" charset="-122"/>
                <a:cs typeface="Microsoft YaHei Light" charset="-122"/>
              </a:rPr>
              <a:t>声明属性与</a:t>
            </a:r>
            <a:r>
              <a:rPr lang="zh-CN" altLang="mr-IN" dirty="0" smtClean="0">
                <a:latin typeface="Microsoft YaHei Light" charset="-122"/>
                <a:ea typeface="Microsoft YaHei Light" charset="-122"/>
                <a:cs typeface="Microsoft YaHei Light" charset="-122"/>
              </a:rPr>
              <a:t>方法</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mr-IN" altLang="zh-CN" dirty="0" err="1" smtClean="0">
                <a:latin typeface="Microsoft YaHei Light" charset="-122"/>
                <a:ea typeface="Microsoft YaHei Light" charset="-122"/>
                <a:cs typeface="Microsoft YaHei Light" charset="-122"/>
              </a:rPr>
              <a:t>class</a:t>
            </a:r>
            <a:r>
              <a:rPr lang="mr-IN" altLang="zh-CN" dirty="0" smtClean="0">
                <a:latin typeface="Microsoft YaHei Light" charset="-122"/>
                <a:ea typeface="Microsoft YaHei Light" charset="-122"/>
                <a:cs typeface="Microsoft YaHei Light" charset="-122"/>
              </a:rPr>
              <a:t> </a:t>
            </a:r>
            <a:r>
              <a:rPr lang="mr-IN" altLang="zh-CN" dirty="0" err="1">
                <a:latin typeface="Microsoft YaHei Light" charset="-122"/>
                <a:ea typeface="Microsoft YaHei Light" charset="-122"/>
                <a:cs typeface="Microsoft YaHei Light" charset="-122"/>
              </a:rPr>
              <a:t>Class_name</a:t>
            </a:r>
            <a:r>
              <a:rPr lang="mr-IN" altLang="zh-CN" dirty="0">
                <a:latin typeface="Microsoft YaHei Light" charset="-122"/>
                <a:ea typeface="Microsoft YaHei Light" charset="-122"/>
                <a:cs typeface="Microsoft YaHei Light" charset="-122"/>
              </a:rPr>
              <a:t> </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mr-I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mr-IN" altLang="zh-CN" dirty="0" smtClean="0">
                <a:latin typeface="Microsoft YaHei Light" charset="-122"/>
                <a:ea typeface="Microsoft YaHei Light" charset="-122"/>
                <a:cs typeface="Microsoft YaHei Light" charset="-122"/>
              </a:rPr>
              <a:t>        </a:t>
            </a:r>
            <a:r>
              <a:rPr lang="zh-CN" altLang="mr-IN" dirty="0">
                <a:latin typeface="Microsoft YaHei Light" charset="-122"/>
                <a:ea typeface="Microsoft YaHei Light" charset="-122"/>
                <a:cs typeface="Microsoft YaHei Light" charset="-122"/>
              </a:rPr>
              <a:t>修饰符 </a:t>
            </a:r>
            <a:r>
              <a:rPr lang="mr-IN" altLang="zh-CN" dirty="0">
                <a:latin typeface="Microsoft YaHei Light" charset="-122"/>
                <a:ea typeface="Microsoft YaHei Light" charset="-122"/>
                <a:cs typeface="Microsoft YaHei Light" charset="-122"/>
              </a:rPr>
              <a:t>$</a:t>
            </a:r>
            <a:r>
              <a:rPr lang="zh-CN" altLang="mr-IN" dirty="0">
                <a:latin typeface="Microsoft YaHei Light" charset="-122"/>
                <a:ea typeface="Microsoft YaHei Light" charset="-122"/>
                <a:cs typeface="Microsoft YaHei Light" charset="-122"/>
              </a:rPr>
              <a:t>属性名 </a:t>
            </a:r>
            <a:r>
              <a:rPr lang="mr-IN" altLang="zh-CN" dirty="0">
                <a:latin typeface="Microsoft YaHei Light" charset="-122"/>
                <a:ea typeface="Microsoft YaHei Light" charset="-122"/>
                <a:cs typeface="Microsoft YaHei Light" charset="-122"/>
              </a:rPr>
              <a:t>[= </a:t>
            </a:r>
            <a:r>
              <a:rPr lang="zh-CN" altLang="mr-IN" dirty="0">
                <a:latin typeface="Microsoft YaHei Light" charset="-122"/>
                <a:ea typeface="Microsoft YaHei Light" charset="-122"/>
                <a:cs typeface="Microsoft YaHei Light" charset="-122"/>
              </a:rPr>
              <a:t>属性值</a:t>
            </a:r>
            <a:r>
              <a:rPr lang="mr-I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mr-IN" altLang="zh-CN" dirty="0" smtClean="0">
                <a:latin typeface="Microsoft YaHei Light" charset="-122"/>
                <a:ea typeface="Microsoft YaHei Light" charset="-122"/>
                <a:cs typeface="Microsoft YaHei Light" charset="-122"/>
              </a:rPr>
              <a:t>        </a:t>
            </a:r>
            <a:r>
              <a:rPr lang="zh-CN" altLang="mr-IN" dirty="0">
                <a:latin typeface="Microsoft YaHei Light" charset="-122"/>
                <a:ea typeface="Microsoft YaHei Light" charset="-122"/>
                <a:cs typeface="Microsoft YaHei Light" charset="-122"/>
              </a:rPr>
              <a:t>修饰符 </a:t>
            </a:r>
            <a:r>
              <a:rPr lang="mr-IN" altLang="zh-CN" dirty="0" err="1">
                <a:latin typeface="Microsoft YaHei Light" charset="-122"/>
                <a:ea typeface="Microsoft YaHei Light" charset="-122"/>
                <a:cs typeface="Microsoft YaHei Light" charset="-122"/>
              </a:rPr>
              <a:t>function</a:t>
            </a:r>
            <a:r>
              <a:rPr lang="mr-IN" altLang="zh-CN" dirty="0">
                <a:latin typeface="Microsoft YaHei Light" charset="-122"/>
                <a:ea typeface="Microsoft YaHei Light" charset="-122"/>
                <a:cs typeface="Microsoft YaHei Light" charset="-122"/>
              </a:rPr>
              <a:t> </a:t>
            </a:r>
            <a:r>
              <a:rPr lang="zh-CN" altLang="mr-IN" dirty="0">
                <a:latin typeface="Microsoft YaHei Light" charset="-122"/>
                <a:ea typeface="Microsoft YaHei Light" charset="-122"/>
                <a:cs typeface="Microsoft YaHei Light" charset="-122"/>
              </a:rPr>
              <a:t>函数名</a:t>
            </a:r>
            <a:r>
              <a:rPr lang="mr-IN" altLang="zh-CN" dirty="0">
                <a:latin typeface="Microsoft YaHei Light" charset="-122"/>
                <a:ea typeface="Microsoft YaHei Light" charset="-122"/>
                <a:cs typeface="Microsoft YaHei Light" charset="-122"/>
              </a:rPr>
              <a:t>() </a:t>
            </a:r>
            <a:r>
              <a:rPr lang="mr-I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mr-IN" altLang="zh-CN" dirty="0" smtClean="0">
                <a:latin typeface="Microsoft YaHei Light" charset="-122"/>
                <a:ea typeface="Microsoft YaHei Light" charset="-122"/>
                <a:cs typeface="Microsoft YaHei Light" charset="-122"/>
              </a:rPr>
              <a:t>        }</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mr-I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pPr marL="0" lvl="0" indent="0">
              <a:lnSpc>
                <a:spcPct val="100000"/>
              </a:lnSpc>
              <a:spcBef>
                <a:spcPts val="0"/>
              </a:spcBef>
              <a:buClrTx/>
              <a:buSzTx/>
              <a:buNone/>
            </a:pPr>
            <a:endParaRPr lang="en-US" altLang="zh-CN" dirty="0">
              <a:latin typeface="Microsoft YaHei Light" charset="-122"/>
              <a:ea typeface="Microsoft YaHei Light" charset="-122"/>
              <a:cs typeface="Microsoft YaHei Light" charset="-122"/>
            </a:endParaRPr>
          </a:p>
          <a:p>
            <a:pPr marL="0" lvl="0" indent="0">
              <a:lnSpc>
                <a:spcPct val="100000"/>
              </a:lnSpc>
              <a:spcBef>
                <a:spcPts val="0"/>
              </a:spcBef>
              <a:buClrTx/>
              <a:buSzTx/>
              <a:buNone/>
            </a:pPr>
            <a:r>
              <a:rPr lang="zh-CN" altLang="mr-IN" dirty="0" smtClean="0">
                <a:solidFill>
                  <a:srgbClr val="FF0000"/>
                </a:solidFill>
                <a:latin typeface="Microsoft YaHei Light" charset="-122"/>
                <a:ea typeface="Microsoft YaHei Light" charset="-122"/>
                <a:cs typeface="Microsoft YaHei Light" charset="-122"/>
              </a:rPr>
              <a:t>注</a:t>
            </a:r>
            <a:r>
              <a:rPr lang="mr-IN" altLang="zh-CN" dirty="0" smtClean="0">
                <a:solidFill>
                  <a:srgbClr val="FF0000"/>
                </a:solidFill>
                <a:latin typeface="Microsoft YaHei Light" charset="-122"/>
                <a:ea typeface="Microsoft YaHei Light" charset="-122"/>
                <a:cs typeface="Microsoft YaHei Light" charset="-122"/>
              </a:rPr>
              <a:t>:</a:t>
            </a:r>
            <a:r>
              <a:rPr lang="zh-CN" altLang="mr-IN" dirty="0">
                <a:solidFill>
                  <a:srgbClr val="FF0000"/>
                </a:solidFill>
                <a:latin typeface="Microsoft YaHei Light" charset="-122"/>
                <a:ea typeface="Microsoft YaHei Light" charset="-122"/>
                <a:cs typeface="Microsoft YaHei Light" charset="-122"/>
              </a:rPr>
              <a:t>修改符只可能是</a:t>
            </a:r>
            <a:r>
              <a:rPr lang="mr-IN" altLang="zh-CN" dirty="0" err="1">
                <a:solidFill>
                  <a:srgbClr val="FF0000"/>
                </a:solidFill>
                <a:latin typeface="Microsoft YaHei Light" charset="-122"/>
                <a:ea typeface="Microsoft YaHei Light" charset="-122"/>
                <a:cs typeface="Microsoft YaHei Light" charset="-122"/>
              </a:rPr>
              <a:t>public,protected,private</a:t>
            </a:r>
            <a:r>
              <a:rPr lang="zh-CN" altLang="mr-IN" dirty="0">
                <a:solidFill>
                  <a:srgbClr val="FF0000"/>
                </a:solidFill>
                <a:latin typeface="Microsoft YaHei Light" charset="-122"/>
                <a:ea typeface="Microsoft YaHei Light" charset="-122"/>
                <a:cs typeface="Microsoft YaHei Light" charset="-122"/>
              </a:rPr>
              <a:t>之一后面会详述</a:t>
            </a:r>
            <a:endParaRPr lang="en-US" altLang="zh-CN" dirty="0" smtClean="0">
              <a:solidFill>
                <a:srgbClr val="FF0000"/>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497942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175</TotalTime>
  <Words>1329</Words>
  <Application>Microsoft Macintosh PowerPoint</Application>
  <PresentationFormat>Widescreen</PresentationFormat>
  <Paragraphs>256</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Calibri</vt:lpstr>
      <vt:lpstr>Gill Sans MT</vt:lpstr>
      <vt:lpstr>Microsoft YaHei</vt:lpstr>
      <vt:lpstr>Microsoft YaHei Light</vt:lpstr>
      <vt:lpstr>等线</vt:lpstr>
      <vt:lpstr>Arial</vt:lpstr>
      <vt:lpstr>Gallery</vt:lpstr>
      <vt:lpstr>PHP面向对象 </vt:lpstr>
      <vt:lpstr>1.1 过程与对象的哲学</vt:lpstr>
      <vt:lpstr>1.1 过程与对象的哲学</vt:lpstr>
      <vt:lpstr>1.1 过程与对象的哲学</vt:lpstr>
      <vt:lpstr>2.1 面向对象基础之类与对象</vt:lpstr>
      <vt:lpstr>2.2 面向对象基础之对象的抽象</vt:lpstr>
      <vt:lpstr>2.3 面向对象基础之声明类</vt:lpstr>
      <vt:lpstr>2.4 面向对象基础之对象属性与方法</vt:lpstr>
      <vt:lpstr>2.5 面向对象基础之声明属性与方法</vt:lpstr>
      <vt:lpstr>2.6 面向对象基础之实例化对象</vt:lpstr>
      <vt:lpstr>2.7 面向对象基础之构造函数</vt:lpstr>
      <vt:lpstr>2.8 面向对象基础之$this是谁？</vt:lpstr>
      <vt:lpstr>2.9 面向对象基础之权限控制与封装</vt:lpstr>
      <vt:lpstr>2.10 面向对象基础之继承</vt:lpstr>
      <vt:lpstr>2.11 面向对象基础之回头看protected</vt:lpstr>
      <vt:lpstr>2.12 面向对象基础之继承时的权限变化</vt:lpstr>
      <vt:lpstr>2.13 面向对象基础之继承的本质（1）</vt:lpstr>
      <vt:lpstr>2.14 面向对象基础之继承的本质（2）</vt:lpstr>
      <vt:lpstr>2.15 面向对象基础之继承 private与parent</vt:lpstr>
      <vt:lpstr>2.16 面向对象基础之多态</vt:lpstr>
      <vt:lpstr>2.17 面向对象基础之类属性与方法</vt:lpstr>
      <vt:lpstr>2.18 面向对象基础之类属性与对象属性</vt:lpstr>
      <vt:lpstr>2.19 面向对象基础之self是谁？</vt:lpstr>
      <vt:lpstr>3.1 面向对象进阶之单例模式</vt:lpstr>
      <vt:lpstr>3.2 面向对象进阶之克隆 clone</vt:lpstr>
      <vt:lpstr>3.3 面向对象进阶之final属性</vt:lpstr>
      <vt:lpstr>3.4 面向对象进阶之完善单例模式</vt:lpstr>
      <vt:lpstr>3.5 面向对象进阶之抽象类</vt:lpstr>
      <vt:lpstr>4.1 面向对象高级之类常量</vt:lpstr>
      <vt:lpstr>4.2 面向对象高级之接口</vt:lpstr>
      <vt:lpstr>4.3 面向对象高级之接口的特点</vt:lpstr>
      <vt:lpstr>5.1 异常处理</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61</cp:revision>
  <dcterms:created xsi:type="dcterms:W3CDTF">2018-07-05T09:05:09Z</dcterms:created>
  <dcterms:modified xsi:type="dcterms:W3CDTF">2018-07-05T13:29:54Z</dcterms:modified>
</cp:coreProperties>
</file>