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0" r:id="rId3"/>
    <p:sldId id="259" r:id="rId4"/>
    <p:sldId id="258" r:id="rId5"/>
    <p:sldId id="267" r:id="rId6"/>
    <p:sldId id="266" r:id="rId7"/>
    <p:sldId id="265"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6233"/>
  </p:normalViewPr>
  <p:slideViewPr>
    <p:cSldViewPr snapToGrid="0" snapToObjects="1">
      <p:cViewPr varScale="1">
        <p:scale>
          <a:sx n="113" d="100"/>
          <a:sy n="113" d="100"/>
        </p:scale>
        <p:origin x="176" y="93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37DF4-9E04-A742-A1D8-25CC355027EA}" type="datetimeFigureOut">
              <a:rPr lang="en-US" smtClean="0"/>
              <a:t>9/27/21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1B6FD-96C5-CB4B-9A36-DA3D66D74120}" type="slidenum">
              <a:rPr lang="en-US" smtClean="0"/>
              <a:t>‹#›</a:t>
            </a:fld>
            <a:endParaRPr lang="en-US"/>
          </a:p>
        </p:txBody>
      </p:sp>
    </p:spTree>
    <p:extLst>
      <p:ext uri="{BB962C8B-B14F-4D97-AF65-F5344CB8AC3E}">
        <p14:creationId xmlns:p14="http://schemas.microsoft.com/office/powerpoint/2010/main" val="164921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with computer hardware. I want to talk about three components: hard drive, memory and CPU (processor). You are probably aware that your hard drive is the main storage component for your computer. It is long term storage: files on there remain even when your computer is switched off.</a:t>
            </a:r>
            <a:r>
              <a:rPr lang="en-US" baseline="0" dirty="0"/>
              <a:t> </a:t>
            </a:r>
            <a:r>
              <a:rPr lang="en-US" baseline="0" dirty="0" smtClean="0"/>
              <a:t>When your computer is working on a task, it pulls data from hard drive into memory. Processing is conducted on data stored in memory. That processing is performed by your CPU. Memory is often a bottleneck in data science! Large files that are bigger than your memory can't easily be worked on without chunking it up into smaller pieces.</a:t>
            </a:r>
          </a:p>
        </p:txBody>
      </p:sp>
      <p:sp>
        <p:nvSpPr>
          <p:cNvPr id="4" name="Slide Number Placeholder 3"/>
          <p:cNvSpPr>
            <a:spLocks noGrp="1"/>
          </p:cNvSpPr>
          <p:nvPr>
            <p:ph type="sldNum" sz="quarter" idx="10"/>
          </p:nvPr>
        </p:nvSpPr>
        <p:spPr/>
        <p:txBody>
          <a:bodyPr/>
          <a:lstStyle/>
          <a:p>
            <a:fld id="{D111B6FD-96C5-CB4B-9A36-DA3D66D74120}" type="slidenum">
              <a:rPr lang="en-US" smtClean="0"/>
              <a:t>2</a:t>
            </a:fld>
            <a:endParaRPr lang="en-US"/>
          </a:p>
        </p:txBody>
      </p:sp>
    </p:spTree>
    <p:extLst>
      <p:ext uri="{BB962C8B-B14F-4D97-AF65-F5344CB8AC3E}">
        <p14:creationId xmlns:p14="http://schemas.microsoft.com/office/powerpoint/2010/main" val="777846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a:t>
            </a:r>
            <a:r>
              <a:rPr lang="en-US" baseline="0" dirty="0" smtClean="0"/>
              <a:t> of different file formats that you're </a:t>
            </a:r>
            <a:r>
              <a:rPr lang="en-US" baseline="0" dirty="0" err="1" smtClean="0"/>
              <a:t>probs</a:t>
            </a:r>
            <a:r>
              <a:rPr lang="en-US" baseline="0" dirty="0" smtClean="0"/>
              <a:t> aware of: txt, pdf etc. The file extension indicates the format. File formats determine what you can do to that file. E.g. can't open a pdf document in </a:t>
            </a:r>
            <a:r>
              <a:rPr lang="en-US" baseline="0" dirty="0" err="1" smtClean="0"/>
              <a:t>Ecel</a:t>
            </a:r>
            <a:r>
              <a:rPr lang="en-US" baseline="0" dirty="0" smtClean="0"/>
              <a:t>! Some file formats are very complex e.g. MS </a:t>
            </a:r>
            <a:r>
              <a:rPr lang="en-US" baseline="0" dirty="0" err="1" smtClean="0"/>
              <a:t>powerpoint</a:t>
            </a:r>
            <a:r>
              <a:rPr lang="en-US" baseline="0" dirty="0" smtClean="0"/>
              <a:t>, with complex formatting, animations and a lot more. If you opened that in a text editor it would not be readable. CSV is a file type you will become familiar that is human readable. It is essentially a file format for spreadsheets - you can open with excel. It is much more lightweight than excel though. Have a look on the right hand side. Each column is separated by a comma. The simplicity has benefits and drawbacks: Drawbacks are that you can't include complex formatting that might be useful for a reader. Benefits are that you can handle this file programmatically (i.e. with code) much more easily than an Excel file. </a:t>
            </a:r>
            <a:br>
              <a:rPr lang="en-US" baseline="0" dirty="0" smtClean="0"/>
            </a:br>
            <a:r>
              <a:rPr lang="en-US" baseline="0" dirty="0" smtClean="0"/>
              <a:t/>
            </a:r>
            <a:br>
              <a:rPr lang="en-US" baseline="0" dirty="0" smtClean="0"/>
            </a:br>
            <a:r>
              <a:rPr lang="en-US" baseline="0" dirty="0" smtClean="0"/>
              <a:t>You may not have been used to naming files with their extensions - get used to it! It is necessary when you are code as you must be precise. </a:t>
            </a:r>
            <a:r>
              <a:rPr lang="en-US" baseline="0" dirty="0" err="1" smtClean="0"/>
              <a:t>SPeaking</a:t>
            </a:r>
            <a:r>
              <a:rPr lang="en-US" baseline="0" dirty="0" smtClean="0"/>
              <a:t> of naming files: don't use spaces! Code does not like spaces (in general). Snake case, where spaces are replaced with underscores is a good alternative.</a:t>
            </a:r>
          </a:p>
          <a:p>
            <a:endParaRPr lang="en-US" baseline="0" dirty="0" smtClean="0"/>
          </a:p>
        </p:txBody>
      </p:sp>
      <p:sp>
        <p:nvSpPr>
          <p:cNvPr id="4" name="Slide Number Placeholder 3"/>
          <p:cNvSpPr>
            <a:spLocks noGrp="1"/>
          </p:cNvSpPr>
          <p:nvPr>
            <p:ph type="sldNum" sz="quarter" idx="10"/>
          </p:nvPr>
        </p:nvSpPr>
        <p:spPr/>
        <p:txBody>
          <a:bodyPr/>
          <a:lstStyle/>
          <a:p>
            <a:fld id="{D111B6FD-96C5-CB4B-9A36-DA3D66D74120}" type="slidenum">
              <a:rPr lang="en-US" smtClean="0"/>
              <a:t>3</a:t>
            </a:fld>
            <a:endParaRPr lang="en-US"/>
          </a:p>
        </p:txBody>
      </p:sp>
    </p:spTree>
    <p:extLst>
      <p:ext uri="{BB962C8B-B14F-4D97-AF65-F5344CB8AC3E}">
        <p14:creationId xmlns:p14="http://schemas.microsoft.com/office/powerpoint/2010/main" val="1026305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a:t>
            </a:r>
            <a:r>
              <a:rPr lang="en-US" baseline="0" dirty="0" smtClean="0"/>
              <a:t> covered files, let's think about how they are </a:t>
            </a:r>
            <a:r>
              <a:rPr lang="en-US" baseline="0" dirty="0" err="1" smtClean="0"/>
              <a:t>organised</a:t>
            </a:r>
            <a:r>
              <a:rPr lang="en-US" baseline="0" dirty="0" smtClean="0"/>
              <a:t> in your computer. You will be aware of folders (AKA directories) as a way of holding files. You are also aware of the fact that you can put folders within folders. A folder inside another folder is called a sub-directory. We can </a:t>
            </a:r>
            <a:r>
              <a:rPr lang="en-US" baseline="0" dirty="0" err="1" smtClean="0"/>
              <a:t>visaulise</a:t>
            </a:r>
            <a:r>
              <a:rPr lang="en-US" baseline="0" dirty="0" smtClean="0"/>
              <a:t> the entire computer's filesystem as a tree. At the top of the tree is the root, which contains all of the computer's files. Each file or directory has a unique location called its path. E.g. look at Steve.</a:t>
            </a:r>
            <a:endParaRPr lang="en-US" dirty="0"/>
          </a:p>
        </p:txBody>
      </p:sp>
      <p:sp>
        <p:nvSpPr>
          <p:cNvPr id="4" name="Slide Number Placeholder 3"/>
          <p:cNvSpPr>
            <a:spLocks noGrp="1"/>
          </p:cNvSpPr>
          <p:nvPr>
            <p:ph type="sldNum" sz="quarter" idx="10"/>
          </p:nvPr>
        </p:nvSpPr>
        <p:spPr/>
        <p:txBody>
          <a:bodyPr/>
          <a:lstStyle/>
          <a:p>
            <a:fld id="{D111B6FD-96C5-CB4B-9A36-DA3D66D74120}" type="slidenum">
              <a:rPr lang="en-US" smtClean="0"/>
              <a:t>4</a:t>
            </a:fld>
            <a:endParaRPr lang="en-US"/>
          </a:p>
        </p:txBody>
      </p:sp>
    </p:spTree>
    <p:extLst>
      <p:ext uri="{BB962C8B-B14F-4D97-AF65-F5344CB8AC3E}">
        <p14:creationId xmlns:p14="http://schemas.microsoft.com/office/powerpoint/2010/main" val="140023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this filesystem that </a:t>
            </a:r>
            <a:r>
              <a:rPr lang="en-US" dirty="0" err="1" smtClean="0"/>
              <a:t>i've</a:t>
            </a:r>
            <a:r>
              <a:rPr lang="en-US" dirty="0" smtClean="0"/>
              <a:t> mocked up. (Describe).</a:t>
            </a:r>
            <a:r>
              <a:rPr lang="en-US" baseline="0" dirty="0" smtClean="0"/>
              <a:t> Notice that I have two projects which have very similar </a:t>
            </a:r>
            <a:r>
              <a:rPr lang="en-US" baseline="0" dirty="0" err="1" smtClean="0"/>
              <a:t>sturcture</a:t>
            </a:r>
            <a:r>
              <a:rPr lang="en-US" baseline="0" dirty="0" smtClean="0"/>
              <a:t>. In fact I have directories with the same name. This might be considered problematic in some cases (what if I need to search for it), but remember these have unique paths! That means my computer does not care if they have the same name. In fact, it is useful to set up projects with the same </a:t>
            </a:r>
            <a:r>
              <a:rPr lang="en-US" baseline="0" dirty="0" err="1" smtClean="0"/>
              <a:t>sturcture</a:t>
            </a:r>
            <a:r>
              <a:rPr lang="en-US" baseline="0" dirty="0" smtClean="0"/>
              <a:t>, as it helps you stay </a:t>
            </a:r>
            <a:r>
              <a:rPr lang="en-US" baseline="0" dirty="0" err="1" smtClean="0"/>
              <a:t>organised</a:t>
            </a:r>
            <a:r>
              <a:rPr lang="en-US" baseline="0" dirty="0" smtClean="0"/>
              <a:t> and consistent. You can develop your own </a:t>
            </a:r>
            <a:r>
              <a:rPr lang="en-US" baseline="0" dirty="0" err="1" smtClean="0"/>
              <a:t>conventuiosn</a:t>
            </a:r>
            <a:r>
              <a:rPr lang="en-US" baseline="0" dirty="0" smtClean="0"/>
              <a:t>, but ultimately you should strive to be as </a:t>
            </a:r>
            <a:r>
              <a:rPr lang="en-US" baseline="0" dirty="0" err="1" smtClean="0"/>
              <a:t>organised</a:t>
            </a:r>
            <a:r>
              <a:rPr lang="en-US" baseline="0" dirty="0" smtClean="0"/>
              <a:t> as possible. In addition, you should try and keep everything that is related to a particular project in a self-contained part of the filesystem. Try and avoid putting important things like data in the Downloads folder - put them in relevant places!</a:t>
            </a:r>
          </a:p>
          <a:p>
            <a:r>
              <a:rPr lang="en-US" baseline="0" dirty="0" smtClean="0"/>
              <a:t/>
            </a:r>
            <a:br>
              <a:rPr lang="en-US" baseline="0" dirty="0" smtClean="0"/>
            </a:br>
            <a:r>
              <a:rPr lang="en-US" baseline="0" dirty="0" smtClean="0"/>
              <a:t>CLICK </a:t>
            </a:r>
          </a:p>
          <a:p>
            <a:endParaRPr lang="en-US" baseline="0" dirty="0" smtClean="0"/>
          </a:p>
          <a:p>
            <a:r>
              <a:rPr lang="en-US" baseline="0" dirty="0" smtClean="0"/>
              <a:t>In fact, let's look at an isolated part of the filesystem. We can isolate this project and consider it as its own filesystem. </a:t>
            </a:r>
            <a:endParaRPr lang="en-US" dirty="0"/>
          </a:p>
        </p:txBody>
      </p:sp>
      <p:sp>
        <p:nvSpPr>
          <p:cNvPr id="4" name="Slide Number Placeholder 3"/>
          <p:cNvSpPr>
            <a:spLocks noGrp="1"/>
          </p:cNvSpPr>
          <p:nvPr>
            <p:ph type="sldNum" sz="quarter" idx="10"/>
          </p:nvPr>
        </p:nvSpPr>
        <p:spPr/>
        <p:txBody>
          <a:bodyPr/>
          <a:lstStyle/>
          <a:p>
            <a:fld id="{D111B6FD-96C5-CB4B-9A36-DA3D66D74120}" type="slidenum">
              <a:rPr lang="en-US" smtClean="0"/>
              <a:t>5</a:t>
            </a:fld>
            <a:endParaRPr lang="en-US"/>
          </a:p>
        </p:txBody>
      </p:sp>
    </p:spTree>
    <p:extLst>
      <p:ext uri="{BB962C8B-B14F-4D97-AF65-F5344CB8AC3E}">
        <p14:creationId xmlns:p14="http://schemas.microsoft.com/office/powerpoint/2010/main" val="526957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Project 2 is its own filesystem, and we can assign the root of this filesystem to something called the working directory. The working directory is an important concept and cause of issues for people just starting out! Once the working directory is set, we can deal with relative paths. Instead of considering the whole path right the way up to the root, we can reference files in terms of their location relative to the WD. For instance, data/</a:t>
            </a:r>
            <a:r>
              <a:rPr lang="en-US" sz="1200" kern="1200" dirty="0" err="1" smtClean="0">
                <a:solidFill>
                  <a:schemeClr val="tx1"/>
                </a:solidFill>
                <a:effectLst/>
                <a:latin typeface="+mn-lt"/>
                <a:ea typeface="+mn-ea"/>
                <a:cs typeface="+mn-cs"/>
              </a:rPr>
              <a:t>file.csv</a:t>
            </a:r>
            <a:r>
              <a:rPr lang="en-US" sz="1200" kern="1200" dirty="0" smtClean="0">
                <a:solidFill>
                  <a:schemeClr val="tx1"/>
                </a:solidFill>
                <a:effectLst/>
                <a:latin typeface="+mn-lt"/>
                <a:ea typeface="+mn-ea"/>
                <a:cs typeface="+mn-cs"/>
              </a:rPr>
              <a:t>, not /Patrick/project2… This is helpful for brevity. In addition, </a:t>
            </a:r>
            <a:r>
              <a:rPr lang="en-US" sz="1200" kern="1200" dirty="0" err="1" smtClean="0">
                <a:solidFill>
                  <a:schemeClr val="tx1"/>
                </a:solidFill>
                <a:effectLst/>
                <a:latin typeface="+mn-lt"/>
                <a:ea typeface="+mn-ea"/>
                <a:cs typeface="+mn-cs"/>
              </a:rPr>
              <a:t>organising</a:t>
            </a:r>
            <a:r>
              <a:rPr lang="en-US" sz="1200" kern="1200" dirty="0" smtClean="0">
                <a:solidFill>
                  <a:schemeClr val="tx1"/>
                </a:solidFill>
                <a:effectLst/>
                <a:latin typeface="+mn-lt"/>
                <a:ea typeface="+mn-ea"/>
                <a:cs typeface="+mn-cs"/>
              </a:rPr>
              <a:t> your filesystem in this way is useful because it is more transferrable to other computers. In summary: keep your computer </a:t>
            </a:r>
            <a:r>
              <a:rPr lang="en-US" sz="1200" kern="1200" dirty="0" err="1" smtClean="0">
                <a:solidFill>
                  <a:schemeClr val="tx1"/>
                </a:solidFill>
                <a:effectLst/>
                <a:latin typeface="+mn-lt"/>
                <a:ea typeface="+mn-ea"/>
                <a:cs typeface="+mn-cs"/>
              </a:rPr>
              <a:t>organised</a:t>
            </a:r>
            <a:r>
              <a:rPr lang="en-US" sz="1200" kern="1200" dirty="0" smtClean="0">
                <a:solidFill>
                  <a:schemeClr val="tx1"/>
                </a:solidFill>
                <a:effectLst/>
                <a:latin typeface="+mn-lt"/>
                <a:ea typeface="+mn-ea"/>
                <a:cs typeface="+mn-cs"/>
              </a:rPr>
              <a:t> and keep projects in self-contained areas of your filesystem. You can then set a working directory at the root of that filesystem and life becomes easy! </a:t>
            </a:r>
          </a:p>
          <a:p>
            <a:endParaRPr lang="en-US" dirty="0"/>
          </a:p>
        </p:txBody>
      </p:sp>
      <p:sp>
        <p:nvSpPr>
          <p:cNvPr id="4" name="Slide Number Placeholder 3"/>
          <p:cNvSpPr>
            <a:spLocks noGrp="1"/>
          </p:cNvSpPr>
          <p:nvPr>
            <p:ph type="sldNum" sz="quarter" idx="10"/>
          </p:nvPr>
        </p:nvSpPr>
        <p:spPr/>
        <p:txBody>
          <a:bodyPr/>
          <a:lstStyle/>
          <a:p>
            <a:fld id="{D111B6FD-96C5-CB4B-9A36-DA3D66D74120}" type="slidenum">
              <a:rPr lang="en-US" smtClean="0"/>
              <a:t>6</a:t>
            </a:fld>
            <a:endParaRPr lang="en-US"/>
          </a:p>
        </p:txBody>
      </p:sp>
    </p:spTree>
    <p:extLst>
      <p:ext uri="{BB962C8B-B14F-4D97-AF65-F5344CB8AC3E}">
        <p14:creationId xmlns:p14="http://schemas.microsoft.com/office/powerpoint/2010/main" val="204866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 briefly at how you interface with your computer. There are several ways to do this: most people are familiar with the graphical user interface (GUI). In the GUI, we issue commands by way of clicking on icons, buttons and menus, usually with a mouse. This is intuitive and easy to pick up: new software that has been well-designed can be mastered quickly. By contrast, with the command line interface we use text commands issued on the command line. I will demo this in the next video. This is generally more difficult to get the hang of, but potentially powerful. It is hard to automate tasks with a GUI - relatively straightforward if you’re proficient in CLI. In addition, it’s let’s hard work for your computer - using less RAM and can be quicker. It’s ideal for little tasks such as moving files, downloading/installing software, and you may use it for version control which we will cover later.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11B6FD-96C5-CB4B-9A36-DA3D66D74120}" type="slidenum">
              <a:rPr lang="en-US" smtClean="0"/>
              <a:t>7</a:t>
            </a:fld>
            <a:endParaRPr lang="en-US"/>
          </a:p>
        </p:txBody>
      </p:sp>
    </p:spTree>
    <p:extLst>
      <p:ext uri="{BB962C8B-B14F-4D97-AF65-F5344CB8AC3E}">
        <p14:creationId xmlns:p14="http://schemas.microsoft.com/office/powerpoint/2010/main" val="191583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next section I’ll provide some details</a:t>
            </a:r>
            <a:r>
              <a:rPr lang="en-US" baseline="0" dirty="0" smtClean="0"/>
              <a:t> of how to use the command line. Depending on whether you’re a Mac/Linux user or a Windows user, you should watch the relevant video. Thanks for watching! </a:t>
            </a:r>
            <a:endParaRPr lang="en-US" dirty="0"/>
          </a:p>
        </p:txBody>
      </p:sp>
      <p:sp>
        <p:nvSpPr>
          <p:cNvPr id="4" name="Slide Number Placeholder 3"/>
          <p:cNvSpPr>
            <a:spLocks noGrp="1"/>
          </p:cNvSpPr>
          <p:nvPr>
            <p:ph type="sldNum" sz="quarter" idx="10"/>
          </p:nvPr>
        </p:nvSpPr>
        <p:spPr/>
        <p:txBody>
          <a:bodyPr/>
          <a:lstStyle/>
          <a:p>
            <a:fld id="{D111B6FD-96C5-CB4B-9A36-DA3D66D74120}" type="slidenum">
              <a:rPr lang="en-US" smtClean="0"/>
              <a:t>8</a:t>
            </a:fld>
            <a:endParaRPr lang="en-US"/>
          </a:p>
        </p:txBody>
      </p:sp>
    </p:spTree>
    <p:extLst>
      <p:ext uri="{BB962C8B-B14F-4D97-AF65-F5344CB8AC3E}">
        <p14:creationId xmlns:p14="http://schemas.microsoft.com/office/powerpoint/2010/main" val="56031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B9E817-86A9-6C42-A71F-A7A28FF2EBBA}"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5B1F-68BA-8F4A-B81C-CF35F537955D}" type="slidenum">
              <a:rPr lang="en-US" smtClean="0"/>
              <a:t>‹#›</a:t>
            </a:fld>
            <a:endParaRPr lang="en-US"/>
          </a:p>
        </p:txBody>
      </p:sp>
    </p:spTree>
    <p:extLst>
      <p:ext uri="{BB962C8B-B14F-4D97-AF65-F5344CB8AC3E}">
        <p14:creationId xmlns:p14="http://schemas.microsoft.com/office/powerpoint/2010/main" val="64360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9E817-86A9-6C42-A71F-A7A28FF2EBBA}"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5B1F-68BA-8F4A-B81C-CF35F537955D}" type="slidenum">
              <a:rPr lang="en-US" smtClean="0"/>
              <a:t>‹#›</a:t>
            </a:fld>
            <a:endParaRPr lang="en-US"/>
          </a:p>
        </p:txBody>
      </p:sp>
    </p:spTree>
    <p:extLst>
      <p:ext uri="{BB962C8B-B14F-4D97-AF65-F5344CB8AC3E}">
        <p14:creationId xmlns:p14="http://schemas.microsoft.com/office/powerpoint/2010/main" val="269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9E817-86A9-6C42-A71F-A7A28FF2EBBA}"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5B1F-68BA-8F4A-B81C-CF35F537955D}" type="slidenum">
              <a:rPr lang="en-US" smtClean="0"/>
              <a:t>‹#›</a:t>
            </a:fld>
            <a:endParaRPr lang="en-US"/>
          </a:p>
        </p:txBody>
      </p:sp>
    </p:spTree>
    <p:extLst>
      <p:ext uri="{BB962C8B-B14F-4D97-AF65-F5344CB8AC3E}">
        <p14:creationId xmlns:p14="http://schemas.microsoft.com/office/powerpoint/2010/main" val="12974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9E817-86A9-6C42-A71F-A7A28FF2EBBA}"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5B1F-68BA-8F4A-B81C-CF35F537955D}" type="slidenum">
              <a:rPr lang="en-US" smtClean="0"/>
              <a:t>‹#›</a:t>
            </a:fld>
            <a:endParaRPr lang="en-US"/>
          </a:p>
        </p:txBody>
      </p:sp>
    </p:spTree>
    <p:extLst>
      <p:ext uri="{BB962C8B-B14F-4D97-AF65-F5344CB8AC3E}">
        <p14:creationId xmlns:p14="http://schemas.microsoft.com/office/powerpoint/2010/main" val="24563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9E817-86A9-6C42-A71F-A7A28FF2EBBA}"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5B1F-68BA-8F4A-B81C-CF35F537955D}" type="slidenum">
              <a:rPr lang="en-US" smtClean="0"/>
              <a:t>‹#›</a:t>
            </a:fld>
            <a:endParaRPr lang="en-US"/>
          </a:p>
        </p:txBody>
      </p:sp>
    </p:spTree>
    <p:extLst>
      <p:ext uri="{BB962C8B-B14F-4D97-AF65-F5344CB8AC3E}">
        <p14:creationId xmlns:p14="http://schemas.microsoft.com/office/powerpoint/2010/main" val="92930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B9E817-86A9-6C42-A71F-A7A28FF2EBBA}"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5B1F-68BA-8F4A-B81C-CF35F537955D}" type="slidenum">
              <a:rPr lang="en-US" smtClean="0"/>
              <a:t>‹#›</a:t>
            </a:fld>
            <a:endParaRPr lang="en-US"/>
          </a:p>
        </p:txBody>
      </p:sp>
    </p:spTree>
    <p:extLst>
      <p:ext uri="{BB962C8B-B14F-4D97-AF65-F5344CB8AC3E}">
        <p14:creationId xmlns:p14="http://schemas.microsoft.com/office/powerpoint/2010/main" val="16589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B9E817-86A9-6C42-A71F-A7A28FF2EBBA}" type="datetimeFigureOut">
              <a:rPr lang="en-US" smtClean="0"/>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55B1F-68BA-8F4A-B81C-CF35F537955D}" type="slidenum">
              <a:rPr lang="en-US" smtClean="0"/>
              <a:t>‹#›</a:t>
            </a:fld>
            <a:endParaRPr lang="en-US"/>
          </a:p>
        </p:txBody>
      </p:sp>
    </p:spTree>
    <p:extLst>
      <p:ext uri="{BB962C8B-B14F-4D97-AF65-F5344CB8AC3E}">
        <p14:creationId xmlns:p14="http://schemas.microsoft.com/office/powerpoint/2010/main" val="81152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B9E817-86A9-6C42-A71F-A7A28FF2EBBA}"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55B1F-68BA-8F4A-B81C-CF35F537955D}" type="slidenum">
              <a:rPr lang="en-US" smtClean="0"/>
              <a:t>‹#›</a:t>
            </a:fld>
            <a:endParaRPr lang="en-US"/>
          </a:p>
        </p:txBody>
      </p:sp>
    </p:spTree>
    <p:extLst>
      <p:ext uri="{BB962C8B-B14F-4D97-AF65-F5344CB8AC3E}">
        <p14:creationId xmlns:p14="http://schemas.microsoft.com/office/powerpoint/2010/main" val="64211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9E817-86A9-6C42-A71F-A7A28FF2EBBA}" type="datetimeFigureOut">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55B1F-68BA-8F4A-B81C-CF35F537955D}" type="slidenum">
              <a:rPr lang="en-US" smtClean="0"/>
              <a:t>‹#›</a:t>
            </a:fld>
            <a:endParaRPr lang="en-US"/>
          </a:p>
        </p:txBody>
      </p:sp>
    </p:spTree>
    <p:extLst>
      <p:ext uri="{BB962C8B-B14F-4D97-AF65-F5344CB8AC3E}">
        <p14:creationId xmlns:p14="http://schemas.microsoft.com/office/powerpoint/2010/main" val="95682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9E817-86A9-6C42-A71F-A7A28FF2EBBA}"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5B1F-68BA-8F4A-B81C-CF35F537955D}" type="slidenum">
              <a:rPr lang="en-US" smtClean="0"/>
              <a:t>‹#›</a:t>
            </a:fld>
            <a:endParaRPr lang="en-US"/>
          </a:p>
        </p:txBody>
      </p:sp>
    </p:spTree>
    <p:extLst>
      <p:ext uri="{BB962C8B-B14F-4D97-AF65-F5344CB8AC3E}">
        <p14:creationId xmlns:p14="http://schemas.microsoft.com/office/powerpoint/2010/main" val="98251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9E817-86A9-6C42-A71F-A7A28FF2EBBA}"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5B1F-68BA-8F4A-B81C-CF35F537955D}" type="slidenum">
              <a:rPr lang="en-US" smtClean="0"/>
              <a:t>‹#›</a:t>
            </a:fld>
            <a:endParaRPr lang="en-US"/>
          </a:p>
        </p:txBody>
      </p:sp>
    </p:spTree>
    <p:extLst>
      <p:ext uri="{BB962C8B-B14F-4D97-AF65-F5344CB8AC3E}">
        <p14:creationId xmlns:p14="http://schemas.microsoft.com/office/powerpoint/2010/main" val="10721448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9E817-86A9-6C42-A71F-A7A28FF2EBBA}" type="datetimeFigureOut">
              <a:rPr lang="en-US" smtClean="0"/>
              <a:t>9/27/21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55B1F-68BA-8F4A-B81C-CF35F537955D}" type="slidenum">
              <a:rPr lang="en-US" smtClean="0"/>
              <a:t>‹#›</a:t>
            </a:fld>
            <a:endParaRPr lang="en-US"/>
          </a:p>
        </p:txBody>
      </p:sp>
    </p:spTree>
    <p:extLst>
      <p:ext uri="{BB962C8B-B14F-4D97-AF65-F5344CB8AC3E}">
        <p14:creationId xmlns:p14="http://schemas.microsoft.com/office/powerpoint/2010/main" val="1384205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BENV0091 Lecture 0: Computer Orienteering</a:t>
            </a:r>
            <a:endParaRPr lang="en-US" dirty="0"/>
          </a:p>
        </p:txBody>
      </p:sp>
      <p:sp>
        <p:nvSpPr>
          <p:cNvPr id="3" name="Subtitle 2"/>
          <p:cNvSpPr>
            <a:spLocks noGrp="1"/>
          </p:cNvSpPr>
          <p:nvPr>
            <p:ph type="subTitle" idx="1"/>
          </p:nvPr>
        </p:nvSpPr>
        <p:spPr/>
        <p:txBody>
          <a:bodyPr/>
          <a:lstStyle/>
          <a:p>
            <a:r>
              <a:rPr lang="en-US" dirty="0" smtClean="0"/>
              <a:t>Patrick de Mars</a:t>
            </a:r>
            <a:endParaRPr lang="en-US" dirty="0"/>
          </a:p>
        </p:txBody>
      </p:sp>
    </p:spTree>
    <p:extLst>
      <p:ext uri="{BB962C8B-B14F-4D97-AF65-F5344CB8AC3E}">
        <p14:creationId xmlns:p14="http://schemas.microsoft.com/office/powerpoint/2010/main" val="859488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Hardware</a:t>
            </a:r>
            <a:endParaRPr lang="en-US" dirty="0"/>
          </a:p>
        </p:txBody>
      </p:sp>
      <p:sp>
        <p:nvSpPr>
          <p:cNvPr id="3" name="Content Placeholder 2"/>
          <p:cNvSpPr>
            <a:spLocks noGrp="1"/>
          </p:cNvSpPr>
          <p:nvPr>
            <p:ph idx="1"/>
          </p:nvPr>
        </p:nvSpPr>
        <p:spPr>
          <a:xfrm>
            <a:off x="838200" y="1825625"/>
            <a:ext cx="6253480" cy="4351338"/>
          </a:xfrm>
        </p:spPr>
        <p:txBody>
          <a:bodyPr>
            <a:normAutofit/>
          </a:bodyPr>
          <a:lstStyle/>
          <a:p>
            <a:r>
              <a:rPr lang="en-US" dirty="0" smtClean="0"/>
              <a:t>The </a:t>
            </a:r>
            <a:r>
              <a:rPr lang="en-US" b="1" dirty="0" smtClean="0"/>
              <a:t>hard drive</a:t>
            </a:r>
            <a:r>
              <a:rPr lang="en-US" dirty="0" smtClean="0"/>
              <a:t> is the long-term storage unit for your computer</a:t>
            </a:r>
          </a:p>
          <a:p>
            <a:r>
              <a:rPr lang="en-US" dirty="0" smtClean="0"/>
              <a:t>When a computer is working on a </a:t>
            </a:r>
            <a:r>
              <a:rPr lang="en-US" dirty="0" smtClean="0"/>
              <a:t>task (using your central processing unit </a:t>
            </a:r>
            <a:r>
              <a:rPr lang="en-US" b="1" dirty="0" smtClean="0"/>
              <a:t>(CPU)</a:t>
            </a:r>
            <a:r>
              <a:rPr lang="en-US" dirty="0" smtClean="0"/>
              <a:t>),</a:t>
            </a:r>
            <a:r>
              <a:rPr lang="en-US" b="1" dirty="0" smtClean="0"/>
              <a:t> </a:t>
            </a:r>
            <a:r>
              <a:rPr lang="en-US" dirty="0" smtClean="0"/>
              <a:t>the instructions and required data are loaded into </a:t>
            </a:r>
            <a:r>
              <a:rPr lang="en-US" b="1" dirty="0" smtClean="0"/>
              <a:t>memory </a:t>
            </a:r>
            <a:r>
              <a:rPr lang="en-US" b="1" dirty="0" smtClean="0"/>
              <a:t>(RAM)</a:t>
            </a:r>
            <a:endParaRPr lang="en-US" dirty="0" smtClean="0"/>
          </a:p>
        </p:txBody>
      </p:sp>
      <p:sp>
        <p:nvSpPr>
          <p:cNvPr id="4" name="Rectangle 3"/>
          <p:cNvSpPr/>
          <p:nvPr/>
        </p:nvSpPr>
        <p:spPr>
          <a:xfrm>
            <a:off x="7599317" y="305300"/>
            <a:ext cx="1168082" cy="914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5" name="Rectangle 4"/>
          <p:cNvSpPr/>
          <p:nvPr/>
        </p:nvSpPr>
        <p:spPr>
          <a:xfrm>
            <a:off x="7599317" y="2193764"/>
            <a:ext cx="1168082" cy="914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6" name="Rectangle 5"/>
          <p:cNvSpPr/>
          <p:nvPr/>
        </p:nvSpPr>
        <p:spPr>
          <a:xfrm>
            <a:off x="7599317" y="3726009"/>
            <a:ext cx="1168082" cy="914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7" name="Rectangle 6"/>
          <p:cNvSpPr/>
          <p:nvPr/>
        </p:nvSpPr>
        <p:spPr>
          <a:xfrm>
            <a:off x="9606510" y="2193764"/>
            <a:ext cx="1168082" cy="914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cxnSp>
        <p:nvCxnSpPr>
          <p:cNvPr id="9" name="Straight Arrow Connector 8"/>
          <p:cNvCxnSpPr>
            <a:stCxn id="4" idx="2"/>
            <a:endCxn id="5" idx="0"/>
          </p:cNvCxnSpPr>
          <p:nvPr/>
        </p:nvCxnSpPr>
        <p:spPr>
          <a:xfrm>
            <a:off x="8183358" y="1220105"/>
            <a:ext cx="0" cy="9736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6" idx="0"/>
          </p:cNvCxnSpPr>
          <p:nvPr/>
        </p:nvCxnSpPr>
        <p:spPr>
          <a:xfrm>
            <a:off x="8183358" y="3108569"/>
            <a:ext cx="0" cy="6174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767399" y="2719305"/>
            <a:ext cx="839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767399" y="2574512"/>
            <a:ext cx="839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91262" y="4640814"/>
            <a:ext cx="4125685" cy="830997"/>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i="1" dirty="0" smtClean="0"/>
              <a:t>Often memory is the limiting factor in data science!</a:t>
            </a:r>
            <a:endParaRPr lang="en-US" sz="2400" i="1" dirty="0"/>
          </a:p>
        </p:txBody>
      </p:sp>
      <p:sp>
        <p:nvSpPr>
          <p:cNvPr id="22" name="TextBox 21"/>
          <p:cNvSpPr txBox="1"/>
          <p:nvPr/>
        </p:nvSpPr>
        <p:spPr>
          <a:xfrm>
            <a:off x="7599317" y="4866814"/>
            <a:ext cx="2854499" cy="1569660"/>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i="1" dirty="0" smtClean="0"/>
              <a:t>1 KB = 1000 bytes (B)</a:t>
            </a:r>
          </a:p>
          <a:p>
            <a:r>
              <a:rPr lang="en-US" sz="2400" i="1" dirty="0" smtClean="0"/>
              <a:t>1 MB = 1000 KB </a:t>
            </a:r>
          </a:p>
          <a:p>
            <a:r>
              <a:rPr lang="en-US" sz="2400" i="1" dirty="0" smtClean="0"/>
              <a:t>1 GB = 1000 MB</a:t>
            </a:r>
          </a:p>
          <a:p>
            <a:r>
              <a:rPr lang="en-US" sz="2400" i="1" dirty="0" smtClean="0"/>
              <a:t>1 TB = 1000 GB </a:t>
            </a:r>
            <a:endParaRPr lang="en-US" sz="2400" i="1" dirty="0"/>
          </a:p>
        </p:txBody>
      </p:sp>
      <p:sp>
        <p:nvSpPr>
          <p:cNvPr id="23" name="Rectangle 22"/>
          <p:cNvSpPr/>
          <p:nvPr/>
        </p:nvSpPr>
        <p:spPr>
          <a:xfrm>
            <a:off x="7391764" y="1446105"/>
            <a:ext cx="3608173" cy="2053904"/>
          </a:xfrm>
          <a:prstGeom prst="rect">
            <a:avLst/>
          </a:prstGeom>
          <a:noFill/>
          <a:ln w="38100">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TextBox 23"/>
          <p:cNvSpPr txBox="1"/>
          <p:nvPr/>
        </p:nvSpPr>
        <p:spPr>
          <a:xfrm>
            <a:off x="8599148" y="1718841"/>
            <a:ext cx="1193404" cy="369332"/>
          </a:xfrm>
          <a:prstGeom prst="rect">
            <a:avLst/>
          </a:prstGeom>
          <a:noFill/>
        </p:spPr>
        <p:txBody>
          <a:bodyPr wrap="none" rtlCol="0">
            <a:spAutoFit/>
          </a:bodyPr>
          <a:lstStyle/>
          <a:p>
            <a:r>
              <a:rPr lang="en-US" b="1" dirty="0" smtClean="0"/>
              <a:t>Processing</a:t>
            </a:r>
            <a:endParaRPr lang="en-US" b="1" dirty="0"/>
          </a:p>
        </p:txBody>
      </p:sp>
    </p:spTree>
    <p:extLst>
      <p:ext uri="{BB962C8B-B14F-4D97-AF65-F5344CB8AC3E}">
        <p14:creationId xmlns:p14="http://schemas.microsoft.com/office/powerpoint/2010/main" val="1869893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3" name="Content Placeholder 2"/>
          <p:cNvSpPr>
            <a:spLocks noGrp="1"/>
          </p:cNvSpPr>
          <p:nvPr>
            <p:ph idx="1"/>
          </p:nvPr>
        </p:nvSpPr>
        <p:spPr>
          <a:xfrm>
            <a:off x="838200" y="1825625"/>
            <a:ext cx="6860059" cy="3425997"/>
          </a:xfrm>
        </p:spPr>
        <p:txBody>
          <a:bodyPr>
            <a:normAutofit/>
          </a:bodyPr>
          <a:lstStyle/>
          <a:p>
            <a:r>
              <a:rPr lang="en-US" dirty="0" smtClean="0"/>
              <a:t>A file’s format determines how it can be dealt with and follow certain conventions</a:t>
            </a:r>
          </a:p>
          <a:p>
            <a:r>
              <a:rPr lang="en-US" dirty="0" smtClean="0"/>
              <a:t>You can’t open a pdf in Excel! </a:t>
            </a:r>
          </a:p>
          <a:p>
            <a:r>
              <a:rPr lang="en-US" dirty="0" smtClean="0"/>
              <a:t>Common (and very handy) file format for data is the CSV (.csv) </a:t>
            </a:r>
            <a:r>
              <a:rPr lang="en-US" dirty="0" smtClean="0"/>
              <a:t>file</a:t>
            </a:r>
          </a:p>
          <a:p>
            <a:r>
              <a:rPr lang="en-US" dirty="0" smtClean="0"/>
              <a:t>You will need to specify file format when coding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6831" y="1326659"/>
            <a:ext cx="1676400" cy="4267200"/>
          </a:xfrm>
          <a:prstGeom prst="rect">
            <a:avLst/>
          </a:prstGeom>
        </p:spPr>
      </p:pic>
      <p:sp>
        <p:nvSpPr>
          <p:cNvPr id="6" name="Title 1"/>
          <p:cNvSpPr txBox="1">
            <a:spLocks/>
          </p:cNvSpPr>
          <p:nvPr/>
        </p:nvSpPr>
        <p:spPr>
          <a:xfrm>
            <a:off x="8175856" y="772898"/>
            <a:ext cx="3538349" cy="5537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Comma-Separated Values (CSV) file</a:t>
            </a:r>
            <a:endParaRPr lang="en-US" sz="1800" b="1" dirty="0"/>
          </a:p>
        </p:txBody>
      </p:sp>
      <p:sp>
        <p:nvSpPr>
          <p:cNvPr id="7" name="TextBox 6"/>
          <p:cNvSpPr txBox="1"/>
          <p:nvPr/>
        </p:nvSpPr>
        <p:spPr>
          <a:xfrm>
            <a:off x="2452816" y="5251622"/>
            <a:ext cx="4125685" cy="830997"/>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i="1" dirty="0" smtClean="0"/>
              <a:t>Don’t use spaces in file names! Use </a:t>
            </a:r>
            <a:r>
              <a:rPr lang="en-US" sz="2400" b="1" i="1" dirty="0" err="1" smtClean="0"/>
              <a:t>snake_case</a:t>
            </a:r>
            <a:endParaRPr lang="en-US" sz="2400" b="1" i="1" dirty="0"/>
          </a:p>
        </p:txBody>
      </p:sp>
    </p:spTree>
    <p:extLst>
      <p:ext uri="{BB962C8B-B14F-4D97-AF65-F5344CB8AC3E}">
        <p14:creationId xmlns:p14="http://schemas.microsoft.com/office/powerpoint/2010/main" val="705177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321300" cy="1325563"/>
          </a:xfrm>
        </p:spPr>
        <p:txBody>
          <a:bodyPr/>
          <a:lstStyle/>
          <a:p>
            <a:r>
              <a:rPr lang="en-US" dirty="0" smtClean="0"/>
              <a:t>Files and Directories</a:t>
            </a:r>
            <a:endParaRPr lang="en-US" dirty="0"/>
          </a:p>
        </p:txBody>
      </p:sp>
      <p:sp>
        <p:nvSpPr>
          <p:cNvPr id="5" name="Content Placeholder 2"/>
          <p:cNvSpPr>
            <a:spLocks noGrp="1"/>
          </p:cNvSpPr>
          <p:nvPr>
            <p:ph idx="1"/>
          </p:nvPr>
        </p:nvSpPr>
        <p:spPr>
          <a:xfrm>
            <a:off x="838200" y="1825624"/>
            <a:ext cx="5152522" cy="4636959"/>
          </a:xfrm>
        </p:spPr>
        <p:txBody>
          <a:bodyPr>
            <a:normAutofit/>
          </a:bodyPr>
          <a:lstStyle/>
          <a:p>
            <a:r>
              <a:rPr lang="en-US" dirty="0" smtClean="0"/>
              <a:t>Directories (AKA folders) are structures for </a:t>
            </a:r>
            <a:r>
              <a:rPr lang="en-US" dirty="0" err="1" smtClean="0"/>
              <a:t>organising</a:t>
            </a:r>
            <a:r>
              <a:rPr lang="en-US" dirty="0" smtClean="0"/>
              <a:t> files</a:t>
            </a:r>
          </a:p>
          <a:p>
            <a:r>
              <a:rPr lang="en-US" dirty="0" smtClean="0"/>
              <a:t>They follow a hierarchical, tree-like structure with parent directories and sub-directories</a:t>
            </a:r>
          </a:p>
          <a:p>
            <a:r>
              <a:rPr lang="en-US" dirty="0" smtClean="0"/>
              <a:t>The top-most directory is often known as the </a:t>
            </a:r>
            <a:r>
              <a:rPr lang="en-US" b="1" dirty="0" smtClean="0"/>
              <a:t>root</a:t>
            </a:r>
          </a:p>
          <a:p>
            <a:r>
              <a:rPr lang="en-US" dirty="0" smtClean="0"/>
              <a:t>Location of a file or directory is called its </a:t>
            </a:r>
            <a:r>
              <a:rPr lang="en-US" b="1" dirty="0" smtClean="0"/>
              <a:t>path: </a:t>
            </a:r>
            <a:br>
              <a:rPr lang="en-US" b="1" dirty="0" smtClean="0"/>
            </a:br>
            <a:r>
              <a:rPr lang="en-US" b="1" dirty="0" smtClean="0"/>
              <a:t/>
            </a:r>
            <a:br>
              <a:rPr lang="en-US" b="1" dirty="0" smtClean="0"/>
            </a:br>
            <a:endParaRPr lang="en-US" sz="1600" b="1" dirty="0" smtClean="0">
              <a:latin typeface="Andale Mono" charset="0"/>
              <a:ea typeface="Andale Mono" charset="0"/>
              <a:cs typeface="Andale Mono" charset="0"/>
            </a:endParaRPr>
          </a:p>
        </p:txBody>
      </p:sp>
      <p:pic>
        <p:nvPicPr>
          <p:cNvPr id="1028" name="Picture 4" descr="https://fsl.fmrib.ox.ac.uk/fslcourse/unix_intro/tre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295" y="1411605"/>
            <a:ext cx="3842631" cy="30454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24608" y="5334000"/>
            <a:ext cx="2666114" cy="369332"/>
          </a:xfrm>
          <a:prstGeom prst="rect">
            <a:avLst/>
          </a:prstGeom>
        </p:spPr>
        <p:txBody>
          <a:bodyPr wrap="none">
            <a:spAutoFit/>
          </a:bodyPr>
          <a:lstStyle/>
          <a:p>
            <a:r>
              <a:rPr lang="en-US" dirty="0" smtClean="0">
                <a:latin typeface="Andale Mono" charset="0"/>
                <a:ea typeface="Andale Mono" charset="0"/>
                <a:cs typeface="Andale Mono" charset="0"/>
              </a:rPr>
              <a:t>/users/admin/</a:t>
            </a:r>
            <a:r>
              <a:rPr lang="en-US" dirty="0" err="1" smtClean="0">
                <a:latin typeface="Andale Mono" charset="0"/>
                <a:ea typeface="Andale Mono" charset="0"/>
                <a:cs typeface="Andale Mono" charset="0"/>
              </a:rPr>
              <a:t>steve</a:t>
            </a:r>
            <a:endParaRPr lang="en-US" b="1" dirty="0">
              <a:latin typeface="Andale Mono" charset="0"/>
              <a:ea typeface="Andale Mono" charset="0"/>
              <a:cs typeface="Andale Mono" charset="0"/>
            </a:endParaRPr>
          </a:p>
        </p:txBody>
      </p:sp>
      <p:cxnSp>
        <p:nvCxnSpPr>
          <p:cNvPr id="11" name="Curved Connector 10"/>
          <p:cNvCxnSpPr/>
          <p:nvPr/>
        </p:nvCxnSpPr>
        <p:spPr>
          <a:xfrm flipV="1">
            <a:off x="6085840" y="3942080"/>
            <a:ext cx="3403600" cy="1576586"/>
          </a:xfrm>
          <a:prstGeom prst="curvedConnector3">
            <a:avLst>
              <a:gd name="adj1" fmla="val 126119"/>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588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79277" cy="1325563"/>
          </a:xfrm>
        </p:spPr>
        <p:txBody>
          <a:bodyPr/>
          <a:lstStyle/>
          <a:p>
            <a:r>
              <a:rPr lang="en-US" dirty="0" smtClean="0"/>
              <a:t>Managing Directories</a:t>
            </a:r>
            <a:endParaRPr lang="en-US" dirty="0"/>
          </a:p>
        </p:txBody>
      </p:sp>
      <p:sp>
        <p:nvSpPr>
          <p:cNvPr id="4" name="Rectangle 3"/>
          <p:cNvSpPr/>
          <p:nvPr/>
        </p:nvSpPr>
        <p:spPr>
          <a:xfrm>
            <a:off x="5430797" y="1700857"/>
            <a:ext cx="98854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latin typeface="Courier" charset="0"/>
                <a:ea typeface="Courier" charset="0"/>
                <a:cs typeface="Courier" charset="0"/>
              </a:rPr>
              <a:t>patrick</a:t>
            </a:r>
            <a:endParaRPr lang="en-US" sz="1200" dirty="0">
              <a:latin typeface="Courier" charset="0"/>
              <a:ea typeface="Courier" charset="0"/>
              <a:cs typeface="Courier" charset="0"/>
            </a:endParaRPr>
          </a:p>
        </p:txBody>
      </p:sp>
      <p:sp>
        <p:nvSpPr>
          <p:cNvPr id="6" name="Rectangle 5"/>
          <p:cNvSpPr/>
          <p:nvPr/>
        </p:nvSpPr>
        <p:spPr>
          <a:xfrm>
            <a:off x="1900884" y="3003637"/>
            <a:ext cx="140455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project1</a:t>
            </a:r>
            <a:endParaRPr lang="en-US" sz="1200" dirty="0">
              <a:latin typeface="Courier" charset="0"/>
              <a:ea typeface="Courier" charset="0"/>
              <a:cs typeface="Courier" charset="0"/>
            </a:endParaRPr>
          </a:p>
        </p:txBody>
      </p:sp>
      <p:sp>
        <p:nvSpPr>
          <p:cNvPr id="8" name="Rectangle 7"/>
          <p:cNvSpPr/>
          <p:nvPr/>
        </p:nvSpPr>
        <p:spPr>
          <a:xfrm>
            <a:off x="8544698" y="3003637"/>
            <a:ext cx="140455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project2</a:t>
            </a:r>
            <a:endParaRPr lang="en-US" sz="1200" dirty="0">
              <a:latin typeface="Courier" charset="0"/>
              <a:ea typeface="Courier" charset="0"/>
              <a:cs typeface="Courier" charset="0"/>
            </a:endParaRPr>
          </a:p>
        </p:txBody>
      </p:sp>
      <p:sp>
        <p:nvSpPr>
          <p:cNvPr id="9" name="Rectangle 8"/>
          <p:cNvSpPr/>
          <p:nvPr/>
        </p:nvSpPr>
        <p:spPr>
          <a:xfrm>
            <a:off x="7140147" y="4030316"/>
            <a:ext cx="140455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data</a:t>
            </a:r>
            <a:endParaRPr lang="en-US" sz="1200" dirty="0">
              <a:latin typeface="Courier" charset="0"/>
              <a:ea typeface="Courier" charset="0"/>
              <a:cs typeface="Courier" charset="0"/>
            </a:endParaRPr>
          </a:p>
        </p:txBody>
      </p:sp>
      <p:sp>
        <p:nvSpPr>
          <p:cNvPr id="10" name="Rectangle 9"/>
          <p:cNvSpPr/>
          <p:nvPr/>
        </p:nvSpPr>
        <p:spPr>
          <a:xfrm>
            <a:off x="9949249" y="4030316"/>
            <a:ext cx="140455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code</a:t>
            </a:r>
            <a:endParaRPr lang="en-US" sz="1200" dirty="0">
              <a:latin typeface="Courier" charset="0"/>
              <a:ea typeface="Courier" charset="0"/>
              <a:cs typeface="Courier" charset="0"/>
            </a:endParaRPr>
          </a:p>
        </p:txBody>
      </p:sp>
      <p:sp>
        <p:nvSpPr>
          <p:cNvPr id="11" name="Snip Single Corner Rectangle 10"/>
          <p:cNvSpPr/>
          <p:nvPr/>
        </p:nvSpPr>
        <p:spPr>
          <a:xfrm>
            <a:off x="6435811" y="5121828"/>
            <a:ext cx="1110048" cy="631184"/>
          </a:xfrm>
          <a:prstGeom prst="snip1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file1.csv</a:t>
            </a:r>
            <a:endParaRPr lang="en-US" sz="1200" dirty="0">
              <a:latin typeface="Courier" charset="0"/>
              <a:ea typeface="Courier" charset="0"/>
              <a:cs typeface="Courier" charset="0"/>
            </a:endParaRPr>
          </a:p>
        </p:txBody>
      </p:sp>
      <p:sp>
        <p:nvSpPr>
          <p:cNvPr id="12" name="Snip Single Corner Rectangle 11"/>
          <p:cNvSpPr/>
          <p:nvPr/>
        </p:nvSpPr>
        <p:spPr>
          <a:xfrm>
            <a:off x="7989674" y="5121828"/>
            <a:ext cx="1110048" cy="631184"/>
          </a:xfrm>
          <a:prstGeom prst="snip1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file2.csv</a:t>
            </a:r>
            <a:endParaRPr lang="en-US" sz="1200" dirty="0">
              <a:latin typeface="Courier" charset="0"/>
              <a:ea typeface="Courier" charset="0"/>
              <a:cs typeface="Courier" charset="0"/>
            </a:endParaRPr>
          </a:p>
        </p:txBody>
      </p:sp>
      <p:sp>
        <p:nvSpPr>
          <p:cNvPr id="13" name="Rectangle 12"/>
          <p:cNvSpPr/>
          <p:nvPr/>
        </p:nvSpPr>
        <p:spPr>
          <a:xfrm>
            <a:off x="496333" y="4030317"/>
            <a:ext cx="140455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data</a:t>
            </a:r>
            <a:endParaRPr lang="en-US" sz="1200" dirty="0">
              <a:latin typeface="Courier" charset="0"/>
              <a:ea typeface="Courier" charset="0"/>
              <a:cs typeface="Courier" charset="0"/>
            </a:endParaRPr>
          </a:p>
        </p:txBody>
      </p:sp>
      <p:sp>
        <p:nvSpPr>
          <p:cNvPr id="14" name="Rectangle 13"/>
          <p:cNvSpPr/>
          <p:nvPr/>
        </p:nvSpPr>
        <p:spPr>
          <a:xfrm>
            <a:off x="3305435" y="4030317"/>
            <a:ext cx="140455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code</a:t>
            </a:r>
            <a:endParaRPr lang="en-US" sz="1200" dirty="0">
              <a:latin typeface="Courier" charset="0"/>
              <a:ea typeface="Courier" charset="0"/>
              <a:cs typeface="Courier" charset="0"/>
            </a:endParaRPr>
          </a:p>
        </p:txBody>
      </p:sp>
      <p:sp>
        <p:nvSpPr>
          <p:cNvPr id="15" name="Snip Single Corner Rectangle 14"/>
          <p:cNvSpPr/>
          <p:nvPr/>
        </p:nvSpPr>
        <p:spPr>
          <a:xfrm>
            <a:off x="10022874" y="5121828"/>
            <a:ext cx="1257300" cy="631184"/>
          </a:xfrm>
          <a:prstGeom prst="snip1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latin typeface="Courier" charset="0"/>
                <a:ea typeface="Courier" charset="0"/>
                <a:cs typeface="Courier" charset="0"/>
              </a:rPr>
              <a:t>a</a:t>
            </a:r>
            <a:r>
              <a:rPr lang="en-US" sz="1200" dirty="0" err="1" smtClean="0">
                <a:latin typeface="Courier" charset="0"/>
                <a:ea typeface="Courier" charset="0"/>
                <a:cs typeface="Courier" charset="0"/>
              </a:rPr>
              <a:t>nalysis.R</a:t>
            </a:r>
            <a:endParaRPr lang="en-US" sz="1200" dirty="0">
              <a:latin typeface="Courier" charset="0"/>
              <a:ea typeface="Courier" charset="0"/>
              <a:cs typeface="Courier" charset="0"/>
            </a:endParaRPr>
          </a:p>
        </p:txBody>
      </p:sp>
      <p:cxnSp>
        <p:nvCxnSpPr>
          <p:cNvPr id="20" name="Elbow Connector 19"/>
          <p:cNvCxnSpPr>
            <a:stCxn id="4" idx="1"/>
            <a:endCxn id="6" idx="0"/>
          </p:cNvCxnSpPr>
          <p:nvPr/>
        </p:nvCxnSpPr>
        <p:spPr>
          <a:xfrm rot="10800000" flipV="1">
            <a:off x="2603161" y="1960349"/>
            <a:ext cx="2827637" cy="1043287"/>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1" name="Elbow Connector 20"/>
          <p:cNvCxnSpPr>
            <a:stCxn id="4" idx="3"/>
            <a:endCxn id="8" idx="0"/>
          </p:cNvCxnSpPr>
          <p:nvPr/>
        </p:nvCxnSpPr>
        <p:spPr>
          <a:xfrm>
            <a:off x="6419338" y="1960350"/>
            <a:ext cx="2827636" cy="1043287"/>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4" name="Elbow Connector 23"/>
          <p:cNvCxnSpPr>
            <a:stCxn id="8" idx="2"/>
            <a:endCxn id="10" idx="0"/>
          </p:cNvCxnSpPr>
          <p:nvPr/>
        </p:nvCxnSpPr>
        <p:spPr>
          <a:xfrm rot="16200000" flipH="1">
            <a:off x="9695402" y="3074193"/>
            <a:ext cx="507694" cy="1404551"/>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 name="Elbow Connector 26"/>
          <p:cNvCxnSpPr>
            <a:stCxn id="8" idx="2"/>
            <a:endCxn id="9" idx="0"/>
          </p:cNvCxnSpPr>
          <p:nvPr/>
        </p:nvCxnSpPr>
        <p:spPr>
          <a:xfrm rot="5400000">
            <a:off x="8290852" y="3074194"/>
            <a:ext cx="507694" cy="1404551"/>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0" name="Elbow Connector 29"/>
          <p:cNvCxnSpPr>
            <a:stCxn id="10" idx="2"/>
            <a:endCxn id="15" idx="3"/>
          </p:cNvCxnSpPr>
          <p:nvPr/>
        </p:nvCxnSpPr>
        <p:spPr>
          <a:xfrm rot="5400000">
            <a:off x="10365262" y="4835564"/>
            <a:ext cx="572527" cy="1"/>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3" name="Elbow Connector 32"/>
          <p:cNvCxnSpPr>
            <a:stCxn id="9" idx="2"/>
            <a:endCxn id="12" idx="3"/>
          </p:cNvCxnSpPr>
          <p:nvPr/>
        </p:nvCxnSpPr>
        <p:spPr>
          <a:xfrm rot="16200000" flipH="1">
            <a:off x="7907297" y="4484426"/>
            <a:ext cx="572527" cy="702275"/>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6" name="Elbow Connector 35"/>
          <p:cNvCxnSpPr>
            <a:stCxn id="9" idx="2"/>
            <a:endCxn id="11" idx="3"/>
          </p:cNvCxnSpPr>
          <p:nvPr/>
        </p:nvCxnSpPr>
        <p:spPr>
          <a:xfrm rot="5400000">
            <a:off x="7130366" y="4409770"/>
            <a:ext cx="572527" cy="851588"/>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9" name="Elbow Connector 38"/>
          <p:cNvCxnSpPr>
            <a:stCxn id="6" idx="2"/>
            <a:endCxn id="14" idx="0"/>
          </p:cNvCxnSpPr>
          <p:nvPr/>
        </p:nvCxnSpPr>
        <p:spPr>
          <a:xfrm rot="16200000" flipH="1">
            <a:off x="3051588" y="3074193"/>
            <a:ext cx="507695" cy="1404551"/>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2" name="Elbow Connector 41"/>
          <p:cNvCxnSpPr>
            <a:stCxn id="6" idx="2"/>
            <a:endCxn id="13" idx="0"/>
          </p:cNvCxnSpPr>
          <p:nvPr/>
        </p:nvCxnSpPr>
        <p:spPr>
          <a:xfrm rot="5400000">
            <a:off x="1647038" y="3074194"/>
            <a:ext cx="507695" cy="1404551"/>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47" name="Snip Single Corner Rectangle 46"/>
          <p:cNvSpPr/>
          <p:nvPr/>
        </p:nvSpPr>
        <p:spPr>
          <a:xfrm>
            <a:off x="643586" y="5121827"/>
            <a:ext cx="1110048" cy="631184"/>
          </a:xfrm>
          <a:prstGeom prst="snip1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file1.csv</a:t>
            </a:r>
            <a:endParaRPr lang="en-US" sz="1200" dirty="0">
              <a:latin typeface="Courier" charset="0"/>
              <a:ea typeface="Courier" charset="0"/>
              <a:cs typeface="Courier" charset="0"/>
            </a:endParaRPr>
          </a:p>
        </p:txBody>
      </p:sp>
      <p:sp>
        <p:nvSpPr>
          <p:cNvPr id="49" name="Snip Single Corner Rectangle 48"/>
          <p:cNvSpPr/>
          <p:nvPr/>
        </p:nvSpPr>
        <p:spPr>
          <a:xfrm>
            <a:off x="2529534" y="5100196"/>
            <a:ext cx="1257300" cy="631184"/>
          </a:xfrm>
          <a:prstGeom prst="snip1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latin typeface="Courier" charset="0"/>
                <a:ea typeface="Courier" charset="0"/>
                <a:cs typeface="Courier" charset="0"/>
              </a:rPr>
              <a:t>a</a:t>
            </a:r>
            <a:r>
              <a:rPr lang="en-US" sz="1200" dirty="0" err="1" smtClean="0">
                <a:latin typeface="Courier" charset="0"/>
                <a:ea typeface="Courier" charset="0"/>
                <a:cs typeface="Courier" charset="0"/>
              </a:rPr>
              <a:t>nalysis.R</a:t>
            </a:r>
            <a:endParaRPr lang="en-US" sz="1200" dirty="0">
              <a:latin typeface="Courier" charset="0"/>
              <a:ea typeface="Courier" charset="0"/>
              <a:cs typeface="Courier" charset="0"/>
            </a:endParaRPr>
          </a:p>
        </p:txBody>
      </p:sp>
      <p:sp>
        <p:nvSpPr>
          <p:cNvPr id="50" name="Snip Single Corner Rectangle 49"/>
          <p:cNvSpPr/>
          <p:nvPr/>
        </p:nvSpPr>
        <p:spPr>
          <a:xfrm>
            <a:off x="4230649" y="5100196"/>
            <a:ext cx="1257300" cy="631184"/>
          </a:xfrm>
          <a:prstGeom prst="snip1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latin typeface="Courier" charset="0"/>
                <a:ea typeface="Courier" charset="0"/>
                <a:cs typeface="Courier" charset="0"/>
              </a:rPr>
              <a:t>p</a:t>
            </a:r>
            <a:r>
              <a:rPr lang="en-US" sz="1200" dirty="0" err="1" smtClean="0">
                <a:latin typeface="Courier" charset="0"/>
                <a:ea typeface="Courier" charset="0"/>
                <a:cs typeface="Courier" charset="0"/>
              </a:rPr>
              <a:t>lots.R</a:t>
            </a:r>
            <a:endParaRPr lang="en-US" sz="1200" dirty="0">
              <a:latin typeface="Courier" charset="0"/>
              <a:ea typeface="Courier" charset="0"/>
              <a:cs typeface="Courier" charset="0"/>
            </a:endParaRPr>
          </a:p>
        </p:txBody>
      </p:sp>
      <p:cxnSp>
        <p:nvCxnSpPr>
          <p:cNvPr id="51" name="Elbow Connector 50"/>
          <p:cNvCxnSpPr>
            <a:stCxn id="14" idx="2"/>
            <a:endCxn id="50" idx="3"/>
          </p:cNvCxnSpPr>
          <p:nvPr/>
        </p:nvCxnSpPr>
        <p:spPr>
          <a:xfrm rot="16200000" flipH="1">
            <a:off x="4158058" y="4398955"/>
            <a:ext cx="550894" cy="851588"/>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54" name="Elbow Connector 53"/>
          <p:cNvCxnSpPr>
            <a:stCxn id="14" idx="2"/>
            <a:endCxn id="49" idx="3"/>
          </p:cNvCxnSpPr>
          <p:nvPr/>
        </p:nvCxnSpPr>
        <p:spPr>
          <a:xfrm rot="5400000">
            <a:off x="3307501" y="4399986"/>
            <a:ext cx="550894" cy="849527"/>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57" name="Elbow Connector 56"/>
          <p:cNvCxnSpPr>
            <a:stCxn id="13" idx="2"/>
            <a:endCxn id="47" idx="3"/>
          </p:cNvCxnSpPr>
          <p:nvPr/>
        </p:nvCxnSpPr>
        <p:spPr>
          <a:xfrm rot="16200000" flipH="1">
            <a:off x="912347" y="4835563"/>
            <a:ext cx="572525" cy="1"/>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65" name="Snip Single Corner Rectangle 64"/>
          <p:cNvSpPr/>
          <p:nvPr/>
        </p:nvSpPr>
        <p:spPr>
          <a:xfrm>
            <a:off x="422707" y="6085017"/>
            <a:ext cx="3364127" cy="631184"/>
          </a:xfrm>
          <a:prstGeom prst="snip1Rect">
            <a:avLst/>
          </a:prstGeom>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Courier" charset="0"/>
                <a:ea typeface="Courier" charset="0"/>
                <a:cs typeface="Courier" charset="0"/>
              </a:rPr>
              <a:t>/</a:t>
            </a:r>
            <a:r>
              <a:rPr lang="en-US" sz="1200" b="1" dirty="0" err="1" smtClean="0">
                <a:latin typeface="Courier" charset="0"/>
                <a:ea typeface="Courier" charset="0"/>
                <a:cs typeface="Courier" charset="0"/>
              </a:rPr>
              <a:t>patrick</a:t>
            </a:r>
            <a:r>
              <a:rPr lang="en-US" sz="1200" b="1" dirty="0" smtClean="0">
                <a:latin typeface="Courier" charset="0"/>
                <a:ea typeface="Courier" charset="0"/>
                <a:cs typeface="Courier" charset="0"/>
              </a:rPr>
              <a:t>/project1/code/</a:t>
            </a:r>
            <a:r>
              <a:rPr lang="en-US" sz="1200" b="1" dirty="0" err="1" smtClean="0">
                <a:latin typeface="Courier" charset="0"/>
                <a:ea typeface="Courier" charset="0"/>
                <a:cs typeface="Courier" charset="0"/>
              </a:rPr>
              <a:t>analysis.R</a:t>
            </a:r>
            <a:endParaRPr lang="en-US" sz="1200" b="1" dirty="0">
              <a:latin typeface="Courier" charset="0"/>
              <a:ea typeface="Courier" charset="0"/>
              <a:cs typeface="Courier" charset="0"/>
            </a:endParaRPr>
          </a:p>
        </p:txBody>
      </p:sp>
      <p:sp>
        <p:nvSpPr>
          <p:cNvPr id="67" name="Rectangle 66"/>
          <p:cNvSpPr/>
          <p:nvPr/>
        </p:nvSpPr>
        <p:spPr>
          <a:xfrm>
            <a:off x="4187914" y="6185279"/>
            <a:ext cx="3478978" cy="369332"/>
          </a:xfrm>
          <a:prstGeom prst="rect">
            <a:avLst/>
          </a:prstGeom>
        </p:spPr>
        <p:txBody>
          <a:bodyPr wrap="square">
            <a:spAutoFit/>
          </a:bodyPr>
          <a:lstStyle/>
          <a:p>
            <a:r>
              <a:rPr lang="en-US" b="1" dirty="0" smtClean="0"/>
              <a:t>Same </a:t>
            </a:r>
            <a:r>
              <a:rPr lang="en-US" b="1" smtClean="0"/>
              <a:t>filename – different path! </a:t>
            </a:r>
            <a:endParaRPr lang="en-US" b="1" dirty="0"/>
          </a:p>
        </p:txBody>
      </p:sp>
      <p:sp>
        <p:nvSpPr>
          <p:cNvPr id="68" name="Rectangle 67"/>
          <p:cNvSpPr/>
          <p:nvPr/>
        </p:nvSpPr>
        <p:spPr>
          <a:xfrm>
            <a:off x="5430796" y="508921"/>
            <a:ext cx="98854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a:t>
            </a:r>
            <a:endParaRPr lang="en-US" sz="1200" dirty="0">
              <a:latin typeface="Courier" charset="0"/>
              <a:ea typeface="Courier" charset="0"/>
              <a:cs typeface="Courier" charset="0"/>
            </a:endParaRPr>
          </a:p>
        </p:txBody>
      </p:sp>
      <p:sp>
        <p:nvSpPr>
          <p:cNvPr id="69" name="Rectangle 68"/>
          <p:cNvSpPr/>
          <p:nvPr/>
        </p:nvSpPr>
        <p:spPr>
          <a:xfrm>
            <a:off x="10365259" y="1758076"/>
            <a:ext cx="98854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guest</a:t>
            </a:r>
            <a:endParaRPr lang="en-US" sz="1200" dirty="0">
              <a:latin typeface="Courier" charset="0"/>
              <a:ea typeface="Courier" charset="0"/>
              <a:cs typeface="Courier" charset="0"/>
            </a:endParaRPr>
          </a:p>
        </p:txBody>
      </p:sp>
      <p:cxnSp>
        <p:nvCxnSpPr>
          <p:cNvPr id="70" name="Elbow Connector 69"/>
          <p:cNvCxnSpPr/>
          <p:nvPr/>
        </p:nvCxnSpPr>
        <p:spPr>
          <a:xfrm>
            <a:off x="6419337" y="790770"/>
            <a:ext cx="4440193" cy="989662"/>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3" name="Elbow Connector 72"/>
          <p:cNvCxnSpPr>
            <a:stCxn id="68" idx="2"/>
            <a:endCxn id="4" idx="0"/>
          </p:cNvCxnSpPr>
          <p:nvPr/>
        </p:nvCxnSpPr>
        <p:spPr>
          <a:xfrm rot="16200000" flipH="1">
            <a:off x="5588592" y="1364380"/>
            <a:ext cx="672951" cy="1"/>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 name="Rectangle 2"/>
          <p:cNvSpPr/>
          <p:nvPr/>
        </p:nvSpPr>
        <p:spPr>
          <a:xfrm>
            <a:off x="6059448" y="2722880"/>
            <a:ext cx="5888712" cy="33314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p:cNvSpPr/>
          <p:nvPr/>
        </p:nvSpPr>
        <p:spPr>
          <a:xfrm>
            <a:off x="7666892" y="6094964"/>
            <a:ext cx="3364127" cy="631184"/>
          </a:xfrm>
          <a:prstGeom prst="snip1Rect">
            <a:avLst/>
          </a:prstGeom>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Courier" charset="0"/>
                <a:ea typeface="Courier" charset="0"/>
                <a:cs typeface="Courier" charset="0"/>
              </a:rPr>
              <a:t>/</a:t>
            </a:r>
            <a:r>
              <a:rPr lang="en-US" sz="1200" b="1" dirty="0" err="1" smtClean="0">
                <a:latin typeface="Courier" charset="0"/>
                <a:ea typeface="Courier" charset="0"/>
                <a:cs typeface="Courier" charset="0"/>
              </a:rPr>
              <a:t>patrick</a:t>
            </a:r>
            <a:r>
              <a:rPr lang="en-US" sz="1200" b="1" dirty="0" smtClean="0">
                <a:latin typeface="Courier" charset="0"/>
                <a:ea typeface="Courier" charset="0"/>
                <a:cs typeface="Courier" charset="0"/>
              </a:rPr>
              <a:t>/project2/code/</a:t>
            </a:r>
            <a:r>
              <a:rPr lang="en-US" sz="1200" b="1" dirty="0" err="1" smtClean="0">
                <a:latin typeface="Courier" charset="0"/>
                <a:ea typeface="Courier" charset="0"/>
                <a:cs typeface="Courier" charset="0"/>
              </a:rPr>
              <a:t>analysis.R</a:t>
            </a:r>
            <a:endParaRPr lang="en-US" sz="1200" b="1" dirty="0">
              <a:latin typeface="Courier" charset="0"/>
              <a:ea typeface="Courier" charset="0"/>
              <a:cs typeface="Courier" charset="0"/>
            </a:endParaRPr>
          </a:p>
        </p:txBody>
      </p:sp>
    </p:spTree>
    <p:extLst>
      <p:ext uri="{BB962C8B-B14F-4D97-AF65-F5344CB8AC3E}">
        <p14:creationId xmlns:p14="http://schemas.microsoft.com/office/powerpoint/2010/main" val="15951515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Directory</a:t>
            </a:r>
            <a:endParaRPr lang="en-US" dirty="0"/>
          </a:p>
        </p:txBody>
      </p:sp>
      <p:sp>
        <p:nvSpPr>
          <p:cNvPr id="8" name="Rectangle 7"/>
          <p:cNvSpPr/>
          <p:nvPr/>
        </p:nvSpPr>
        <p:spPr>
          <a:xfrm>
            <a:off x="7426497" y="1990571"/>
            <a:ext cx="140455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project2</a:t>
            </a:r>
            <a:endParaRPr lang="en-US" sz="1200" dirty="0">
              <a:latin typeface="Courier" charset="0"/>
              <a:ea typeface="Courier" charset="0"/>
              <a:cs typeface="Courier" charset="0"/>
            </a:endParaRPr>
          </a:p>
        </p:txBody>
      </p:sp>
      <p:sp>
        <p:nvSpPr>
          <p:cNvPr id="9" name="Rectangle 8"/>
          <p:cNvSpPr/>
          <p:nvPr/>
        </p:nvSpPr>
        <p:spPr>
          <a:xfrm>
            <a:off x="6021946" y="3017250"/>
            <a:ext cx="140455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data</a:t>
            </a:r>
            <a:endParaRPr lang="en-US" sz="1200" dirty="0">
              <a:latin typeface="Courier" charset="0"/>
              <a:ea typeface="Courier" charset="0"/>
              <a:cs typeface="Courier" charset="0"/>
            </a:endParaRPr>
          </a:p>
        </p:txBody>
      </p:sp>
      <p:sp>
        <p:nvSpPr>
          <p:cNvPr id="10" name="Rectangle 9"/>
          <p:cNvSpPr/>
          <p:nvPr/>
        </p:nvSpPr>
        <p:spPr>
          <a:xfrm>
            <a:off x="8831048" y="3017250"/>
            <a:ext cx="1404551" cy="51898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code</a:t>
            </a:r>
            <a:endParaRPr lang="en-US" sz="1200" dirty="0">
              <a:latin typeface="Courier" charset="0"/>
              <a:ea typeface="Courier" charset="0"/>
              <a:cs typeface="Courier" charset="0"/>
            </a:endParaRPr>
          </a:p>
        </p:txBody>
      </p:sp>
      <p:sp>
        <p:nvSpPr>
          <p:cNvPr id="11" name="Snip Single Corner Rectangle 10"/>
          <p:cNvSpPr/>
          <p:nvPr/>
        </p:nvSpPr>
        <p:spPr>
          <a:xfrm>
            <a:off x="5317610" y="4108762"/>
            <a:ext cx="1110048" cy="631184"/>
          </a:xfrm>
          <a:prstGeom prst="snip1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file1.csv</a:t>
            </a:r>
            <a:endParaRPr lang="en-US" sz="1200" dirty="0">
              <a:latin typeface="Courier" charset="0"/>
              <a:ea typeface="Courier" charset="0"/>
              <a:cs typeface="Courier" charset="0"/>
            </a:endParaRPr>
          </a:p>
        </p:txBody>
      </p:sp>
      <p:sp>
        <p:nvSpPr>
          <p:cNvPr id="12" name="Snip Single Corner Rectangle 11"/>
          <p:cNvSpPr/>
          <p:nvPr/>
        </p:nvSpPr>
        <p:spPr>
          <a:xfrm>
            <a:off x="6871473" y="4108762"/>
            <a:ext cx="1110048" cy="631184"/>
          </a:xfrm>
          <a:prstGeom prst="snip1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ourier" charset="0"/>
                <a:ea typeface="Courier" charset="0"/>
                <a:cs typeface="Courier" charset="0"/>
              </a:rPr>
              <a:t>file2.csv</a:t>
            </a:r>
            <a:endParaRPr lang="en-US" sz="1200" dirty="0">
              <a:latin typeface="Courier" charset="0"/>
              <a:ea typeface="Courier" charset="0"/>
              <a:cs typeface="Courier" charset="0"/>
            </a:endParaRPr>
          </a:p>
        </p:txBody>
      </p:sp>
      <p:sp>
        <p:nvSpPr>
          <p:cNvPr id="15" name="Snip Single Corner Rectangle 14"/>
          <p:cNvSpPr/>
          <p:nvPr/>
        </p:nvSpPr>
        <p:spPr>
          <a:xfrm>
            <a:off x="8904673" y="4108762"/>
            <a:ext cx="1257300" cy="631184"/>
          </a:xfrm>
          <a:prstGeom prst="snip1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latin typeface="Courier" charset="0"/>
                <a:ea typeface="Courier" charset="0"/>
                <a:cs typeface="Courier" charset="0"/>
              </a:rPr>
              <a:t>a</a:t>
            </a:r>
            <a:r>
              <a:rPr lang="en-US" sz="1200" dirty="0" err="1" smtClean="0">
                <a:latin typeface="Courier" charset="0"/>
                <a:ea typeface="Courier" charset="0"/>
                <a:cs typeface="Courier" charset="0"/>
              </a:rPr>
              <a:t>nalysis.R</a:t>
            </a:r>
            <a:endParaRPr lang="en-US" sz="1200" dirty="0">
              <a:latin typeface="Courier" charset="0"/>
              <a:ea typeface="Courier" charset="0"/>
              <a:cs typeface="Courier" charset="0"/>
            </a:endParaRPr>
          </a:p>
        </p:txBody>
      </p:sp>
      <p:cxnSp>
        <p:nvCxnSpPr>
          <p:cNvPr id="24" name="Elbow Connector 23"/>
          <p:cNvCxnSpPr>
            <a:stCxn id="8" idx="2"/>
            <a:endCxn id="10" idx="0"/>
          </p:cNvCxnSpPr>
          <p:nvPr/>
        </p:nvCxnSpPr>
        <p:spPr>
          <a:xfrm rot="16200000" flipH="1">
            <a:off x="8577201" y="2061127"/>
            <a:ext cx="507694" cy="1404551"/>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 name="Elbow Connector 26"/>
          <p:cNvCxnSpPr>
            <a:stCxn id="8" idx="2"/>
            <a:endCxn id="9" idx="0"/>
          </p:cNvCxnSpPr>
          <p:nvPr/>
        </p:nvCxnSpPr>
        <p:spPr>
          <a:xfrm rot="5400000">
            <a:off x="7172651" y="2061128"/>
            <a:ext cx="507694" cy="1404551"/>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0" name="Elbow Connector 29"/>
          <p:cNvCxnSpPr>
            <a:stCxn id="10" idx="2"/>
            <a:endCxn id="15" idx="3"/>
          </p:cNvCxnSpPr>
          <p:nvPr/>
        </p:nvCxnSpPr>
        <p:spPr>
          <a:xfrm rot="5400000">
            <a:off x="9247061" y="3822498"/>
            <a:ext cx="572527" cy="1"/>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3" name="Elbow Connector 32"/>
          <p:cNvCxnSpPr>
            <a:stCxn id="9" idx="2"/>
            <a:endCxn id="12" idx="3"/>
          </p:cNvCxnSpPr>
          <p:nvPr/>
        </p:nvCxnSpPr>
        <p:spPr>
          <a:xfrm rot="16200000" flipH="1">
            <a:off x="6789096" y="3471360"/>
            <a:ext cx="572527" cy="702275"/>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6" name="Elbow Connector 35"/>
          <p:cNvCxnSpPr>
            <a:stCxn id="9" idx="2"/>
            <a:endCxn id="11" idx="3"/>
          </p:cNvCxnSpPr>
          <p:nvPr/>
        </p:nvCxnSpPr>
        <p:spPr>
          <a:xfrm rot="5400000">
            <a:off x="6012165" y="3396704"/>
            <a:ext cx="572527" cy="851588"/>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 name="TextBox 2"/>
          <p:cNvSpPr txBox="1"/>
          <p:nvPr/>
        </p:nvSpPr>
        <p:spPr>
          <a:xfrm>
            <a:off x="9117397" y="1798392"/>
            <a:ext cx="2236403" cy="646331"/>
          </a:xfrm>
          <a:prstGeom prst="rect">
            <a:avLst/>
          </a:prstGeom>
          <a:noFill/>
        </p:spPr>
        <p:txBody>
          <a:bodyPr wrap="square" rtlCol="0">
            <a:spAutoFit/>
          </a:bodyPr>
          <a:lstStyle/>
          <a:p>
            <a:r>
              <a:rPr lang="en-US" dirty="0" smtClean="0"/>
              <a:t>Suppose project2 is my working directory</a:t>
            </a:r>
            <a:endParaRPr lang="en-US" dirty="0"/>
          </a:p>
        </p:txBody>
      </p:sp>
      <p:sp>
        <p:nvSpPr>
          <p:cNvPr id="34" name="Content Placeholder 2"/>
          <p:cNvSpPr>
            <a:spLocks noGrp="1"/>
          </p:cNvSpPr>
          <p:nvPr>
            <p:ph idx="1"/>
          </p:nvPr>
        </p:nvSpPr>
        <p:spPr>
          <a:xfrm>
            <a:off x="540772" y="1913849"/>
            <a:ext cx="4111281" cy="4389824"/>
          </a:xfrm>
        </p:spPr>
        <p:txBody>
          <a:bodyPr>
            <a:normAutofit fontScale="92500" lnSpcReduction="10000"/>
          </a:bodyPr>
          <a:lstStyle/>
          <a:p>
            <a:r>
              <a:rPr lang="en-US" dirty="0" smtClean="0"/>
              <a:t>Setting a working directory makes locating files easier and more concise</a:t>
            </a:r>
          </a:p>
          <a:p>
            <a:r>
              <a:rPr lang="en-US" dirty="0" smtClean="0"/>
              <a:t>We can reference files with </a:t>
            </a:r>
            <a:r>
              <a:rPr lang="en-US" b="1" dirty="0" smtClean="0"/>
              <a:t>relative </a:t>
            </a:r>
            <a:r>
              <a:rPr lang="en-US" b="1" dirty="0" smtClean="0"/>
              <a:t>paths</a:t>
            </a:r>
          </a:p>
          <a:p>
            <a:r>
              <a:rPr lang="en-US" dirty="0" smtClean="0"/>
              <a:t>Keeping a project in a neat sub-directory makes it more transferrable</a:t>
            </a:r>
            <a:endParaRPr lang="en-US" dirty="0" smtClean="0"/>
          </a:p>
          <a:p>
            <a:r>
              <a:rPr lang="en-US" dirty="0" smtClean="0"/>
              <a:t>Be aware of your working directory – it is a common cause of bugs! </a:t>
            </a:r>
            <a:endParaRPr lang="en-US" dirty="0" smtClean="0"/>
          </a:p>
        </p:txBody>
      </p:sp>
      <p:sp>
        <p:nvSpPr>
          <p:cNvPr id="5" name="TextBox 4"/>
          <p:cNvSpPr txBox="1"/>
          <p:nvPr/>
        </p:nvSpPr>
        <p:spPr>
          <a:xfrm>
            <a:off x="4814774" y="4862795"/>
            <a:ext cx="1896906" cy="307777"/>
          </a:xfrm>
          <a:prstGeom prst="rect">
            <a:avLst/>
          </a:prstGeom>
          <a:noFill/>
        </p:spPr>
        <p:txBody>
          <a:bodyPr wrap="square" rtlCol="0">
            <a:spAutoFit/>
          </a:bodyPr>
          <a:lstStyle/>
          <a:p>
            <a:r>
              <a:rPr lang="en-US" sz="1400" b="1" dirty="0" smtClean="0">
                <a:latin typeface="Courier" charset="0"/>
                <a:ea typeface="Courier" charset="0"/>
                <a:cs typeface="Courier" charset="0"/>
              </a:rPr>
              <a:t>data/file1.csv</a:t>
            </a:r>
          </a:p>
        </p:txBody>
      </p:sp>
      <p:sp>
        <p:nvSpPr>
          <p:cNvPr id="37" name="TextBox 36"/>
          <p:cNvSpPr txBox="1"/>
          <p:nvPr/>
        </p:nvSpPr>
        <p:spPr>
          <a:xfrm>
            <a:off x="6593325" y="4876328"/>
            <a:ext cx="1896906" cy="307777"/>
          </a:xfrm>
          <a:prstGeom prst="rect">
            <a:avLst/>
          </a:prstGeom>
          <a:noFill/>
        </p:spPr>
        <p:txBody>
          <a:bodyPr wrap="square" rtlCol="0">
            <a:spAutoFit/>
          </a:bodyPr>
          <a:lstStyle/>
          <a:p>
            <a:r>
              <a:rPr lang="en-US" sz="1400" b="1" dirty="0" smtClean="0">
                <a:latin typeface="Courier" charset="0"/>
                <a:ea typeface="Courier" charset="0"/>
                <a:cs typeface="Courier" charset="0"/>
              </a:rPr>
              <a:t>data/file2.csv</a:t>
            </a:r>
          </a:p>
        </p:txBody>
      </p:sp>
      <p:sp>
        <p:nvSpPr>
          <p:cNvPr id="38" name="TextBox 37"/>
          <p:cNvSpPr txBox="1"/>
          <p:nvPr/>
        </p:nvSpPr>
        <p:spPr>
          <a:xfrm>
            <a:off x="8584870" y="4876327"/>
            <a:ext cx="1896906" cy="307777"/>
          </a:xfrm>
          <a:prstGeom prst="rect">
            <a:avLst/>
          </a:prstGeom>
          <a:noFill/>
        </p:spPr>
        <p:txBody>
          <a:bodyPr wrap="square" rtlCol="0">
            <a:spAutoFit/>
          </a:bodyPr>
          <a:lstStyle/>
          <a:p>
            <a:r>
              <a:rPr lang="en-US" sz="1400" b="1" dirty="0" smtClean="0">
                <a:latin typeface="Courier" charset="0"/>
                <a:ea typeface="Courier" charset="0"/>
                <a:cs typeface="Courier" charset="0"/>
              </a:rPr>
              <a:t>code/</a:t>
            </a:r>
            <a:r>
              <a:rPr lang="en-US" sz="1400" b="1" dirty="0" err="1" smtClean="0">
                <a:latin typeface="Courier" charset="0"/>
                <a:ea typeface="Courier" charset="0"/>
                <a:cs typeface="Courier" charset="0"/>
              </a:rPr>
              <a:t>analysis.R</a:t>
            </a:r>
            <a:endParaRPr lang="en-US" sz="1400" b="1" dirty="0" smtClean="0">
              <a:latin typeface="Courier" charset="0"/>
              <a:ea typeface="Courier" charset="0"/>
              <a:cs typeface="Courier" charset="0"/>
            </a:endParaRPr>
          </a:p>
        </p:txBody>
      </p:sp>
    </p:spTree>
    <p:extLst>
      <p:ext uri="{BB962C8B-B14F-4D97-AF65-F5344CB8AC3E}">
        <p14:creationId xmlns:p14="http://schemas.microsoft.com/office/powerpoint/2010/main" val="528336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with your Computer</a:t>
            </a:r>
            <a:endParaRPr lang="en-US" dirty="0"/>
          </a:p>
        </p:txBody>
      </p:sp>
      <p:sp>
        <p:nvSpPr>
          <p:cNvPr id="3" name="Content Placeholder 2"/>
          <p:cNvSpPr>
            <a:spLocks noGrp="1"/>
          </p:cNvSpPr>
          <p:nvPr>
            <p:ph sz="half" idx="1"/>
          </p:nvPr>
        </p:nvSpPr>
        <p:spPr>
          <a:xfrm>
            <a:off x="838200" y="4720281"/>
            <a:ext cx="5181600" cy="1048909"/>
          </a:xfrm>
        </p:spPr>
        <p:txBody>
          <a:bodyPr/>
          <a:lstStyle/>
          <a:p>
            <a:r>
              <a:rPr lang="en-US" dirty="0" smtClean="0"/>
              <a:t>Intuitive, easy to pickup</a:t>
            </a:r>
          </a:p>
          <a:p>
            <a:r>
              <a:rPr lang="en-US" dirty="0" smtClean="0"/>
              <a:t>Difficult to automate tasks</a:t>
            </a:r>
            <a:endParaRPr lang="en-US" dirty="0"/>
          </a:p>
        </p:txBody>
      </p:sp>
      <p:sp>
        <p:nvSpPr>
          <p:cNvPr id="4" name="Content Placeholder 3"/>
          <p:cNvSpPr>
            <a:spLocks noGrp="1"/>
          </p:cNvSpPr>
          <p:nvPr>
            <p:ph sz="half" idx="2"/>
          </p:nvPr>
        </p:nvSpPr>
        <p:spPr>
          <a:xfrm>
            <a:off x="6172200" y="4720281"/>
            <a:ext cx="5181600" cy="2012736"/>
          </a:xfrm>
        </p:spPr>
        <p:txBody>
          <a:bodyPr/>
          <a:lstStyle/>
          <a:p>
            <a:r>
              <a:rPr lang="en-US" dirty="0" smtClean="0"/>
              <a:t>Steeper learning curve</a:t>
            </a:r>
          </a:p>
          <a:p>
            <a:r>
              <a:rPr lang="en-US" dirty="0" smtClean="0"/>
              <a:t>Usually more lightweight</a:t>
            </a:r>
            <a:endParaRPr lang="en-US" dirty="0" smtClean="0"/>
          </a:p>
          <a:p>
            <a:r>
              <a:rPr lang="en-US" dirty="0" smtClean="0"/>
              <a:t>Ability to automate tasks</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841" y="2120342"/>
            <a:ext cx="3403707" cy="2269138"/>
          </a:xfrm>
          <a:prstGeom prst="rect">
            <a:avLst/>
          </a:prstGeom>
        </p:spPr>
      </p:pic>
      <p:pic>
        <p:nvPicPr>
          <p:cNvPr id="6" name="Picture 14" descr="oving arou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991" y="2120342"/>
            <a:ext cx="3525120" cy="23523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38200" y="1566581"/>
            <a:ext cx="4339478" cy="55376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dirty="0" smtClean="0"/>
              <a:t>Graphical User </a:t>
            </a:r>
            <a:r>
              <a:rPr lang="en-US" sz="3600" i="1" dirty="0" smtClean="0"/>
              <a:t>Interface (GUI)</a:t>
            </a:r>
            <a:endParaRPr lang="en-US" sz="3600" i="1" dirty="0"/>
          </a:p>
        </p:txBody>
      </p:sp>
      <p:sp>
        <p:nvSpPr>
          <p:cNvPr id="8" name="Title 1"/>
          <p:cNvSpPr txBox="1">
            <a:spLocks/>
          </p:cNvSpPr>
          <p:nvPr/>
        </p:nvSpPr>
        <p:spPr>
          <a:xfrm>
            <a:off x="6320254" y="1566580"/>
            <a:ext cx="4339478" cy="55376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dirty="0" smtClean="0"/>
              <a:t>Command Line </a:t>
            </a:r>
            <a:r>
              <a:rPr lang="en-US" sz="3600" i="1" dirty="0" smtClean="0"/>
              <a:t>Interface (CLI)</a:t>
            </a:r>
            <a:endParaRPr lang="en-US" sz="3600" i="1" dirty="0"/>
          </a:p>
        </p:txBody>
      </p:sp>
    </p:spTree>
    <p:extLst>
      <p:ext uri="{BB962C8B-B14F-4D97-AF65-F5344CB8AC3E}">
        <p14:creationId xmlns:p14="http://schemas.microsoft.com/office/powerpoint/2010/main" val="2034528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Command Line!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5963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4611</TotalTime>
  <Words>1275</Words>
  <Application>Microsoft Macintosh PowerPoint</Application>
  <PresentationFormat>Widescreen</PresentationFormat>
  <Paragraphs>88</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Andale Mono</vt:lpstr>
      <vt:lpstr>Calibri</vt:lpstr>
      <vt:lpstr>Courier</vt:lpstr>
      <vt:lpstr>Arial</vt:lpstr>
      <vt:lpstr>Office Theme</vt:lpstr>
      <vt:lpstr>BENV0091 Lecture 0: Computer Orienteering</vt:lpstr>
      <vt:lpstr>Computer Hardware</vt:lpstr>
      <vt:lpstr>File Formats</vt:lpstr>
      <vt:lpstr>Files and Directories</vt:lpstr>
      <vt:lpstr>Managing Directories</vt:lpstr>
      <vt:lpstr>Working Directory</vt:lpstr>
      <vt:lpstr>Interfacing with your Computer</vt:lpstr>
      <vt:lpstr>To the Command Line!</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BENV0091 Lecture 0: Introduction to Your Computer</dc:title>
  <dc:creator>De Mars, Patrick</dc:creator>
  <cp:lastModifiedBy>De Mars, Patrick</cp:lastModifiedBy>
  <cp:revision>47</cp:revision>
  <dcterms:created xsi:type="dcterms:W3CDTF">2021-09-22T13:04:57Z</dcterms:created>
  <dcterms:modified xsi:type="dcterms:W3CDTF">2021-09-28T09:53:29Z</dcterms:modified>
</cp:coreProperties>
</file>