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59" r:id="rId4"/>
    <p:sldId id="257" r:id="rId5"/>
    <p:sldId id="258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74" r:id="rId14"/>
    <p:sldId id="280" r:id="rId15"/>
    <p:sldId id="269" r:id="rId16"/>
    <p:sldId id="268" r:id="rId17"/>
    <p:sldId id="279" r:id="rId18"/>
    <p:sldId id="271" r:id="rId19"/>
    <p:sldId id="273" r:id="rId20"/>
    <p:sldId id="272" r:id="rId21"/>
    <p:sldId id="276" r:id="rId22"/>
    <p:sldId id="285" r:id="rId23"/>
    <p:sldId id="275" r:id="rId24"/>
    <p:sldId id="277" r:id="rId25"/>
    <p:sldId id="278" r:id="rId26"/>
    <p:sldId id="28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40"/>
  </p:normalViewPr>
  <p:slideViewPr>
    <p:cSldViewPr snapToGrid="0" snapToObjects="1">
      <p:cViewPr>
        <p:scale>
          <a:sx n="126" d="100"/>
          <a:sy n="126" d="100"/>
        </p:scale>
        <p:origin x="7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F9B-2B26-774D-BBDA-BF22A00C632B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0738-3964-4047-9DAC-56E848D93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2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Rio Ferdinand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Pursuing an end-to-end machine learning project can often be costly and time consuming. This means that validating the ideas before fully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investing in engineering and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is a high leverage activity. One of the ways in which data scientists would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 whether a modeling based solution would work is to build a prototype. R turns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to be an extremely powerful tool for this purpose because we can easily perform data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wrangling and feature engineering once training data is loaded into an R session. Furthermore, with the training data prepared, data scientists can try out a wide variety of models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how much gain we would get versus a naive, non-modeling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print. What is a function? What is a string? What is an argument? Documentation for print: look at `digits` argument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 appear in your</a:t>
            </a:r>
            <a:r>
              <a:rPr lang="en-US" baseline="0" dirty="0" smtClean="0"/>
              <a:t> environment. Demonstrate </a:t>
            </a:r>
            <a:r>
              <a:rPr lang="en-US" baseline="0" dirty="0" err="1" smtClean="0"/>
              <a:t>as.character</a:t>
            </a:r>
            <a:r>
              <a:rPr lang="en-US" baseline="0" dirty="0" smtClean="0"/>
              <a:t>(x). x doesn’t update until I assign it! </a:t>
            </a:r>
            <a:r>
              <a:rPr lang="en-US" dirty="0" smtClean="0"/>
              <a:t>Can’t add strings. Demonstrate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as.logical</a:t>
            </a:r>
            <a:r>
              <a:rPr lang="en-US" baseline="0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0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</a:t>
            </a:r>
            <a:r>
              <a:rPr lang="en-US" baseline="0" dirty="0" smtClean="0"/>
              <a:t> use spaces in filenames or folders!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9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with dependencies</a:t>
            </a:r>
            <a:r>
              <a:rPr lang="en-US" baseline="0" dirty="0" smtClean="0"/>
              <a:t>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2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Cant</a:t>
            </a:r>
            <a:r>
              <a:rPr lang="en-US" baseline="0" dirty="0" smtClean="0"/>
              <a:t> change values to different 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67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67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4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3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96D2-B0A7-A645-81FE-0B4BDE8D0AB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resources/cheatsheet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r4ds.had.co.nz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project.org/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BENV0091 Lecture 1: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de Mars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4289796"/>
            <a:ext cx="6559550" cy="2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270171" cy="150721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RStudio</a:t>
            </a:r>
            <a:r>
              <a:rPr lang="en-US" dirty="0" smtClean="0"/>
              <a:t>: Integrated Development Environment (IDE)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70" y="177135"/>
            <a:ext cx="4430485" cy="358793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971105"/>
            <a:ext cx="6270171" cy="4578577"/>
          </a:xfrm>
        </p:spPr>
        <p:txBody>
          <a:bodyPr>
            <a:normAutofit/>
          </a:bodyPr>
          <a:lstStyle/>
          <a:p>
            <a:r>
              <a:rPr lang="en-US" dirty="0" smtClean="0"/>
              <a:t>Lets you view/write code, files, plots, notebooks (more on this later) all in one place</a:t>
            </a:r>
          </a:p>
          <a:p>
            <a:r>
              <a:rPr lang="en-US" dirty="0" smtClean="0"/>
              <a:t>Task: do some calculations in the console </a:t>
            </a:r>
          </a:p>
          <a:p>
            <a:r>
              <a:rPr lang="en-US" dirty="0" smtClean="0"/>
              <a:t>`print(x)` is a </a:t>
            </a:r>
            <a:r>
              <a:rPr lang="en-US" b="1" dirty="0" smtClean="0"/>
              <a:t>function</a:t>
            </a:r>
            <a:r>
              <a:rPr lang="en-US" dirty="0" smtClean="0"/>
              <a:t> that displays `x` on your screen</a:t>
            </a:r>
          </a:p>
          <a:p>
            <a:r>
              <a:rPr lang="en-US" dirty="0" smtClean="0"/>
              <a:t>Inputs to a function are called </a:t>
            </a:r>
            <a:r>
              <a:rPr lang="en-US" b="1" dirty="0" smtClean="0"/>
              <a:t>arguments</a:t>
            </a:r>
          </a:p>
          <a:p>
            <a:r>
              <a:rPr lang="en-US" dirty="0" smtClean="0"/>
              <a:t>Task: print hello world! 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424057" y="3957048"/>
            <a:ext cx="4125685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Function: a reusable piece of code to perform a particular task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424057" y="5455583"/>
            <a:ext cx="4125685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Type `?print` to read the documentation for print()</a:t>
            </a:r>
          </a:p>
        </p:txBody>
      </p:sp>
    </p:spTree>
    <p:extLst>
      <p:ext uri="{BB962C8B-B14F-4D97-AF65-F5344CB8AC3E}">
        <p14:creationId xmlns:p14="http://schemas.microsoft.com/office/powerpoint/2010/main" val="17724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1444624"/>
            <a:ext cx="6291943" cy="46731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name we give to some value</a:t>
            </a:r>
          </a:p>
          <a:p>
            <a:r>
              <a:rPr lang="en-US" dirty="0" smtClean="0"/>
              <a:t>R uses &lt;- to assign variables</a:t>
            </a:r>
            <a:endParaRPr lang="en-AU" dirty="0" smtClean="0"/>
          </a:p>
          <a:p>
            <a:r>
              <a:rPr lang="en-AU" dirty="0" smtClean="0"/>
              <a:t>We can manipulate and update variables</a:t>
            </a:r>
          </a:p>
          <a:p>
            <a:r>
              <a:rPr lang="en-AU" dirty="0"/>
              <a:t>Variables have </a:t>
            </a:r>
            <a:r>
              <a:rPr lang="en-AU" b="1" dirty="0"/>
              <a:t>types</a:t>
            </a:r>
            <a:r>
              <a:rPr lang="en-AU" dirty="0"/>
              <a:t> – these determine how we can operate on </a:t>
            </a:r>
            <a:r>
              <a:rPr lang="en-AU" dirty="0" smtClean="0"/>
              <a:t>them</a:t>
            </a:r>
          </a:p>
          <a:p>
            <a:r>
              <a:rPr lang="en-AU" dirty="0" smtClean="0"/>
              <a:t>We can convert between types using `</a:t>
            </a:r>
            <a:r>
              <a:rPr lang="en-AU" dirty="0" err="1" smtClean="0"/>
              <a:t>as.character</a:t>
            </a:r>
            <a:r>
              <a:rPr lang="en-AU" dirty="0" smtClean="0"/>
              <a:t>()`, `</a:t>
            </a:r>
            <a:r>
              <a:rPr lang="en-AU" dirty="0" err="1" smtClean="0"/>
              <a:t>as.numeric</a:t>
            </a:r>
            <a:r>
              <a:rPr lang="en-AU" dirty="0" smtClean="0"/>
              <a:t>()` etc.</a:t>
            </a:r>
          </a:p>
          <a:p>
            <a:r>
              <a:rPr lang="en-US" dirty="0" smtClean="0"/>
              <a:t>Logical variables can take two values: TRUE or FALSE which are </a:t>
            </a:r>
            <a:r>
              <a:rPr lang="en-US" b="1" dirty="0" smtClean="0"/>
              <a:t>not </a:t>
            </a:r>
            <a:r>
              <a:rPr lang="en-US" dirty="0" smtClean="0"/>
              <a:t>characters!</a:t>
            </a:r>
          </a:p>
          <a:p>
            <a:r>
              <a:rPr lang="en-US" dirty="0" smtClean="0"/>
              <a:t>Task: get familiar with creating variables; changing type; using mode(x)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43912"/>
              </p:ext>
            </p:extLst>
          </p:nvPr>
        </p:nvGraphicFramePr>
        <p:xfrm>
          <a:off x="7543798" y="652144"/>
          <a:ext cx="377734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/>
                <a:gridCol w="2340429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Examples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numeric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r>
                        <a:rPr lang="en-US" sz="2000" baseline="0" dirty="0" smtClean="0"/>
                        <a:t>, 12.9, 5e-7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character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“hello world”, “3.3”</a:t>
                      </a:r>
                      <a:endParaRPr lang="en-US" sz="2000" dirty="0"/>
                    </a:p>
                  </a:txBody>
                  <a:tcPr/>
                </a:tc>
              </a:tr>
              <a:tr h="3642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logical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TRUE, FALSE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69626" y="3707772"/>
            <a:ext cx="4125685" cy="4616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Use mode(x) to get type of x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69626" y="2524123"/>
            <a:ext cx="4125685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i="1" dirty="0" smtClean="0"/>
              <a:t> &lt;- 2 assigns variable x to value 2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369625" y="4471289"/>
            <a:ext cx="4125685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Convert between types using </a:t>
            </a:r>
            <a:r>
              <a:rPr lang="en-US" sz="2400" i="1" dirty="0" err="1" smtClean="0"/>
              <a:t>as.character</a:t>
            </a:r>
            <a:r>
              <a:rPr lang="en-US" sz="2400" i="1" dirty="0" smtClean="0"/>
              <a:t>(), </a:t>
            </a:r>
            <a:r>
              <a:rPr lang="en-US" sz="2400" i="1" dirty="0" err="1" smtClean="0"/>
              <a:t>as.numeric</a:t>
            </a:r>
            <a:r>
              <a:rPr lang="en-US" sz="2400" i="1" dirty="0" smtClean="0"/>
              <a:t>()</a:t>
            </a:r>
            <a:r>
              <a:rPr lang="mr-IN" sz="2400" i="1" dirty="0" smtClean="0"/>
              <a:t>…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369624" y="5629538"/>
            <a:ext cx="4125685" cy="4616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== think “is exactly equal to"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343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827"/>
            <a:ext cx="6379029" cy="51521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new directory called BENV0091 somewhere sensible on your machine</a:t>
            </a:r>
          </a:p>
          <a:p>
            <a:r>
              <a:rPr lang="en-US" dirty="0" smtClean="0"/>
              <a:t>Go to File &gt; New Project &gt; New Directory and call it lecture1, and make it a subdirectory of BENV0091</a:t>
            </a:r>
          </a:p>
          <a:p>
            <a:r>
              <a:rPr lang="en-US" dirty="0" smtClean="0"/>
              <a:t>Projects load your settings including </a:t>
            </a:r>
            <a:r>
              <a:rPr lang="en-US" b="1" dirty="0" smtClean="0"/>
              <a:t>working directory </a:t>
            </a:r>
            <a:r>
              <a:rPr lang="en-US" dirty="0" smtClean="0"/>
              <a:t>when you open it </a:t>
            </a:r>
          </a:p>
          <a:p>
            <a:r>
              <a:rPr lang="en-US" dirty="0" smtClean="0"/>
              <a:t>Working directory determines where R will look for files: it is often the cause of bugs!</a:t>
            </a:r>
          </a:p>
          <a:p>
            <a:r>
              <a:rPr lang="en-US" dirty="0" smtClean="0"/>
              <a:t>Task: make sure your working directory is set to ‘</a:t>
            </a:r>
            <a:r>
              <a:rPr lang="mr-IN" dirty="0" smtClean="0"/>
              <a:t>…</a:t>
            </a:r>
            <a:r>
              <a:rPr lang="en-AU" dirty="0" smtClean="0"/>
              <a:t>/BENV0091/lecture1’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12413" y="4339710"/>
            <a:ext cx="4487487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Use </a:t>
            </a:r>
            <a:r>
              <a:rPr lang="en-US" sz="2400" i="1" dirty="0" err="1" smtClean="0"/>
              <a:t>getwd</a:t>
            </a:r>
            <a:r>
              <a:rPr lang="en-US" sz="2400" i="1" dirty="0" smtClean="0"/>
              <a:t>() to print your working directory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412413" y="5265259"/>
            <a:ext cx="4487487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Use </a:t>
            </a:r>
            <a:r>
              <a:rPr lang="en-US" sz="2400" i="1" dirty="0" err="1" smtClean="0"/>
              <a:t>setwd</a:t>
            </a:r>
            <a:r>
              <a:rPr lang="en-US" sz="2400" i="1" dirty="0" smtClean="0"/>
              <a:t>(x) to manually change your working directory to x</a:t>
            </a:r>
            <a:endParaRPr lang="en-US" sz="2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413" y="880269"/>
            <a:ext cx="4324350" cy="304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 far we have only worked in the </a:t>
            </a:r>
            <a:r>
              <a:rPr lang="en-US" b="1" dirty="0" smtClean="0"/>
              <a:t>console</a:t>
            </a:r>
          </a:p>
          <a:p>
            <a:r>
              <a:rPr lang="en-US" dirty="0" smtClean="0"/>
              <a:t>Once we have run those commands, they are lost forever </a:t>
            </a:r>
            <a:r>
              <a:rPr lang="en-US" dirty="0" smtClean="0">
                <a:sym typeface="Wingdings"/>
              </a:rPr>
              <a:t>:(</a:t>
            </a:r>
            <a:endParaRPr lang="en-US" dirty="0" smtClean="0"/>
          </a:p>
          <a:p>
            <a:r>
              <a:rPr lang="en-US" dirty="0" smtClean="0"/>
              <a:t>Scripts are simply text (.R) files for storing code</a:t>
            </a:r>
          </a:p>
          <a:p>
            <a:r>
              <a:rPr lang="en-US" dirty="0"/>
              <a:t>A script should be </a:t>
            </a:r>
            <a:r>
              <a:rPr lang="en-US" b="1" dirty="0"/>
              <a:t>standalone</a:t>
            </a:r>
            <a:r>
              <a:rPr lang="en-US" dirty="0"/>
              <a:t> – performing a task from start to finish with no errors on a fresh startup</a:t>
            </a:r>
            <a:r>
              <a:rPr lang="en-US" dirty="0" smtClean="0"/>
              <a:t>!</a:t>
            </a:r>
          </a:p>
          <a:p>
            <a:r>
              <a:rPr lang="en-US" dirty="0"/>
              <a:t>Open a new script </a:t>
            </a:r>
            <a:r>
              <a:rPr lang="en-US" dirty="0" smtClean="0"/>
              <a:t>and save it as </a:t>
            </a:r>
            <a:r>
              <a:rPr lang="en-US" dirty="0" err="1" smtClean="0"/>
              <a:t>variables.R</a:t>
            </a:r>
            <a:r>
              <a:rPr lang="en-US" dirty="0" smtClean="0"/>
              <a:t> in your lecture1 directory</a:t>
            </a:r>
          </a:p>
          <a:p>
            <a:r>
              <a:rPr lang="en-US" dirty="0" smtClean="0"/>
              <a:t>Add </a:t>
            </a:r>
            <a:r>
              <a:rPr lang="en-US" b="1" dirty="0" smtClean="0"/>
              <a:t>comments</a:t>
            </a:r>
            <a:r>
              <a:rPr lang="en-US" dirty="0" smtClean="0"/>
              <a:t> by beginning a line with # </a:t>
            </a:r>
          </a:p>
          <a:p>
            <a:r>
              <a:rPr lang="en-US" dirty="0" smtClean="0"/>
              <a:t>Task: write some variable assignments in </a:t>
            </a:r>
            <a:r>
              <a:rPr lang="en-US" dirty="0" err="1" smtClean="0"/>
              <a:t>variables.R</a:t>
            </a:r>
            <a:r>
              <a:rPr lang="en-US" dirty="0" smtClean="0"/>
              <a:t> and click </a:t>
            </a:r>
            <a:r>
              <a:rPr lang="en-US" b="1" dirty="0" smtClean="0"/>
              <a:t>Source. </a:t>
            </a:r>
            <a:r>
              <a:rPr lang="en-US" dirty="0" smtClean="0"/>
              <a:t>Check there are no errors! </a:t>
            </a:r>
          </a:p>
          <a:p>
            <a:r>
              <a:rPr lang="en-US" dirty="0" smtClean="0"/>
              <a:t>To be 100% sure that a script runs standalone,</a:t>
            </a:r>
            <a:r>
              <a:rPr lang="en-US" b="1" dirty="0"/>
              <a:t> </a:t>
            </a:r>
            <a:r>
              <a:rPr lang="en-US" dirty="0"/>
              <a:t>r</a:t>
            </a:r>
            <a:r>
              <a:rPr lang="en-US" dirty="0" smtClean="0"/>
              <a:t>estart R (clears all saved variables) and then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760650"/>
            <a:ext cx="3187699" cy="517773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64827"/>
            <a:ext cx="6379029" cy="5152129"/>
          </a:xfrm>
        </p:spPr>
        <p:txBody>
          <a:bodyPr>
            <a:normAutofit/>
          </a:bodyPr>
          <a:lstStyle/>
          <a:p>
            <a:r>
              <a:rPr lang="en-US" dirty="0" smtClean="0"/>
              <a:t>I recommend using </a:t>
            </a:r>
            <a:r>
              <a:rPr lang="en-US" b="1" dirty="0" err="1" smtClean="0"/>
              <a:t>snake_case</a:t>
            </a:r>
            <a:r>
              <a:rPr lang="en-US" b="1" dirty="0" smtClean="0"/>
              <a:t> </a:t>
            </a:r>
            <a:r>
              <a:rPr lang="en-US" dirty="0" smtClean="0"/>
              <a:t>for naming files and variables.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may</a:t>
            </a:r>
            <a:r>
              <a:rPr lang="en-US" dirty="0" smtClean="0"/>
              <a:t> want to use a different case like </a:t>
            </a:r>
            <a:r>
              <a:rPr lang="en-US" b="1" dirty="0" err="1" smtClean="0"/>
              <a:t>PascalCase</a:t>
            </a:r>
            <a:r>
              <a:rPr lang="en-US" b="1" dirty="0" smtClean="0"/>
              <a:t> </a:t>
            </a:r>
            <a:r>
              <a:rPr lang="en-US" dirty="0" smtClean="0"/>
              <a:t>for directory names</a:t>
            </a:r>
          </a:p>
          <a:p>
            <a:r>
              <a:rPr lang="en-US" b="1" dirty="0" smtClean="0"/>
              <a:t>Whatever you do: AVOID SPACES!</a:t>
            </a:r>
          </a:p>
        </p:txBody>
      </p:sp>
    </p:spTree>
    <p:extLst>
      <p:ext uri="{BB962C8B-B14F-4D97-AF65-F5344CB8AC3E}">
        <p14:creationId xmlns:p14="http://schemas.microsoft.com/office/powerpoint/2010/main" val="9140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Tidyverse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6056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Package: a collection of functions</a:t>
            </a:r>
          </a:p>
          <a:p>
            <a:r>
              <a:rPr lang="en-US" dirty="0" err="1" smtClean="0"/>
              <a:t>Tidyverse</a:t>
            </a:r>
            <a:r>
              <a:rPr lang="en-US" dirty="0" smtClean="0"/>
              <a:t>: a collection of packages</a:t>
            </a:r>
          </a:p>
          <a:p>
            <a:r>
              <a:rPr lang="en-US" dirty="0" smtClean="0"/>
              <a:t>Most (but not all) of what you need for data wrangling and </a:t>
            </a:r>
            <a:r>
              <a:rPr lang="en-US" dirty="0" err="1" smtClean="0"/>
              <a:t>visualisation</a:t>
            </a:r>
            <a:r>
              <a:rPr lang="en-US" dirty="0" smtClean="0"/>
              <a:t> is provided by </a:t>
            </a:r>
            <a:r>
              <a:rPr lang="en-US" dirty="0" err="1" smtClean="0"/>
              <a:t>tidyverse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tidyverse</a:t>
            </a:r>
            <a:endParaRPr lang="en-US" dirty="0"/>
          </a:p>
          <a:p>
            <a:r>
              <a:rPr lang="en-US" dirty="0" smtClean="0"/>
              <a:t>Load up </a:t>
            </a:r>
            <a:r>
              <a:rPr lang="en-US" dirty="0" err="1" smtClean="0"/>
              <a:t>tidyverse</a:t>
            </a:r>
            <a:endParaRPr lang="en-US" dirty="0" smtClean="0"/>
          </a:p>
          <a:p>
            <a:r>
              <a:rPr lang="en-US" dirty="0" smtClean="0"/>
              <a:t>Cheat sheets: </a:t>
            </a:r>
            <a:r>
              <a:rPr lang="en-US" dirty="0" smtClean="0">
                <a:hlinkClick r:id="rId3"/>
              </a:rPr>
              <a:t>https://www.rstudio.com/resources/cheatsheets/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68" y="303847"/>
            <a:ext cx="1201004" cy="1386841"/>
          </a:xfrm>
          <a:prstGeom prst="rect">
            <a:avLst/>
          </a:prstGeom>
        </p:spPr>
      </p:pic>
      <p:pic>
        <p:nvPicPr>
          <p:cNvPr id="1026" name="Picture 2" descr="https://oliviergimenez.github.io/intro_tidyverse/assets/img/01_tidyverse_data_sci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8" y="690762"/>
            <a:ext cx="4660434" cy="341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98768" y="4692076"/>
            <a:ext cx="4844143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Use </a:t>
            </a:r>
            <a:r>
              <a:rPr lang="en-US" sz="2400" i="1" dirty="0" err="1" smtClean="0"/>
              <a:t>install.packages</a:t>
            </a:r>
            <a:r>
              <a:rPr lang="en-US" sz="2400" i="1" dirty="0" smtClean="0"/>
              <a:t>(x) to install package x (remember x is a string!)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998768" y="5761464"/>
            <a:ext cx="4844143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Use library(x) to load package x (this time x is NOT a string!)</a:t>
            </a:r>
            <a:endParaRPr lang="en-US" sz="2400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134600" cy="449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A Simple Data Science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World In Data,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6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will now begin a simple data science project that will teach you the basics of reading and wrangling data</a:t>
            </a:r>
          </a:p>
          <a:p>
            <a:r>
              <a:rPr lang="en-US" dirty="0" smtClean="0"/>
              <a:t>Create new folder ‘data’ inside BENV0091/lecture1</a:t>
            </a:r>
          </a:p>
          <a:p>
            <a:r>
              <a:rPr lang="en-US" dirty="0" smtClean="0"/>
              <a:t>Download owid_co2.csv from Moodle and put it in BENV0091/lecture1/data</a:t>
            </a:r>
          </a:p>
          <a:p>
            <a:r>
              <a:rPr lang="en-US" dirty="0" smtClean="0"/>
              <a:t>Create a new script </a:t>
            </a:r>
            <a:r>
              <a:rPr lang="en-US" dirty="0" err="1" smtClean="0"/>
              <a:t>analysis.R</a:t>
            </a:r>
            <a:r>
              <a:rPr lang="en-US" dirty="0" smtClean="0"/>
              <a:t> and save it in BENV0091/lecture1</a:t>
            </a:r>
          </a:p>
          <a:p>
            <a:r>
              <a:rPr lang="en-US" dirty="0" smtClean="0"/>
              <a:t>Load the </a:t>
            </a:r>
            <a:r>
              <a:rPr lang="en-US" dirty="0" err="1" smtClean="0"/>
              <a:t>tidyverse</a:t>
            </a:r>
            <a:r>
              <a:rPr lang="en-US" dirty="0" smtClean="0"/>
              <a:t> at the beginning of your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5920" y="5237907"/>
            <a:ext cx="4940300" cy="46153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Use library(</a:t>
            </a:r>
            <a:r>
              <a:rPr lang="en-US" sz="2400" i="1" dirty="0" err="1" smtClean="0"/>
              <a:t>tidyverse</a:t>
            </a:r>
            <a:r>
              <a:rPr lang="en-US" sz="2400" i="1" dirty="0" smtClean="0"/>
              <a:t>) to load </a:t>
            </a:r>
            <a:r>
              <a:rPr lang="en-US" sz="2400" i="1" dirty="0" err="1" smtClean="0"/>
              <a:t>tidyverse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33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896"/>
            <a:ext cx="10515600" cy="1325563"/>
          </a:xfrm>
        </p:spPr>
        <p:txBody>
          <a:bodyPr/>
          <a:lstStyle/>
          <a:p>
            <a:r>
              <a:rPr lang="en-US" dirty="0" smtClean="0"/>
              <a:t>Reading CSV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453743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can import data into a </a:t>
            </a:r>
            <a:r>
              <a:rPr lang="en-US" b="1" dirty="0" smtClean="0"/>
              <a:t>data frame </a:t>
            </a:r>
            <a:r>
              <a:rPr lang="en-US" dirty="0" smtClean="0"/>
              <a:t>(aka</a:t>
            </a:r>
            <a:r>
              <a:rPr lang="en-US" b="1" dirty="0" smtClean="0"/>
              <a:t> </a:t>
            </a:r>
            <a:r>
              <a:rPr lang="en-US" b="1" dirty="0" err="1" smtClean="0"/>
              <a:t>tibble</a:t>
            </a:r>
            <a:r>
              <a:rPr lang="en-US" dirty="0"/>
              <a:t>)</a:t>
            </a:r>
            <a:r>
              <a:rPr lang="en-US" dirty="0" smtClean="0"/>
              <a:t>, a special type of </a:t>
            </a:r>
            <a:r>
              <a:rPr lang="en-US" b="1" dirty="0" smtClean="0"/>
              <a:t>object </a:t>
            </a:r>
            <a:r>
              <a:rPr lang="en-US" dirty="0" smtClean="0"/>
              <a:t>used in R to store data</a:t>
            </a:r>
          </a:p>
          <a:p>
            <a:r>
              <a:rPr lang="en-US" dirty="0" smtClean="0"/>
              <a:t>Read the OWID CO2 data CSV file and store it in an object called `co2` using &lt;- </a:t>
            </a:r>
            <a:r>
              <a:rPr lang="en-US" b="1" dirty="0" smtClean="0"/>
              <a:t>(write in your script!)</a:t>
            </a:r>
          </a:p>
          <a:p>
            <a:r>
              <a:rPr lang="en-US" dirty="0" smtClean="0"/>
              <a:t>Show the first few rows of the data frame</a:t>
            </a:r>
          </a:p>
          <a:p>
            <a:r>
              <a:rPr lang="en-US" dirty="0" smtClean="0"/>
              <a:t>Each column is a </a:t>
            </a:r>
            <a:r>
              <a:rPr lang="en-US" b="1" dirty="0" smtClean="0"/>
              <a:t>variable</a:t>
            </a:r>
          </a:p>
          <a:p>
            <a:r>
              <a:rPr lang="en-US" dirty="0" smtClean="0"/>
              <a:t>Each row is an </a:t>
            </a:r>
            <a:r>
              <a:rPr lang="en-US" b="1" dirty="0" smtClean="0"/>
              <a:t>observation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9655" y="465963"/>
            <a:ext cx="4844143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Use </a:t>
            </a:r>
            <a:r>
              <a:rPr lang="en-US" sz="2400" i="1" dirty="0" err="1" smtClean="0"/>
              <a:t>read_csv</a:t>
            </a:r>
            <a:r>
              <a:rPr lang="en-US" sz="2400" i="1" dirty="0" smtClean="0"/>
              <a:t>(x) to load CSV with name x into a data frame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509655" y="1544241"/>
            <a:ext cx="4844143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Type head(</a:t>
            </a:r>
            <a:r>
              <a:rPr lang="en-US" sz="2400" i="1" dirty="0" err="1" smtClean="0"/>
              <a:t>df</a:t>
            </a:r>
            <a:r>
              <a:rPr lang="en-US" sz="2400" i="1" dirty="0" smtClean="0"/>
              <a:t>) or glimpse(</a:t>
            </a:r>
            <a:r>
              <a:rPr lang="en-US" sz="2400" i="1" dirty="0" err="1" smtClean="0"/>
              <a:t>df</a:t>
            </a:r>
            <a:r>
              <a:rPr lang="en-US" sz="2400" i="1" dirty="0" smtClean="0"/>
              <a:t>) to get a concise look at the data</a:t>
            </a:r>
            <a:endParaRPr lang="en-US" sz="2400" i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509656" y="3869015"/>
            <a:ext cx="5098144" cy="242111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Reading Files: Common Fixes!</a:t>
            </a:r>
            <a:endParaRPr lang="en-US" b="1" dirty="0"/>
          </a:p>
          <a:p>
            <a:r>
              <a:rPr lang="en-US" dirty="0" smtClean="0"/>
              <a:t>Make sure your working directory is set correctly</a:t>
            </a:r>
          </a:p>
          <a:p>
            <a:r>
              <a:rPr lang="en-US" dirty="0" smtClean="0"/>
              <a:t>Make sure the filename is a string (has quotes)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9655" y="2622519"/>
            <a:ext cx="4844143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s</a:t>
            </a:r>
            <a:r>
              <a:rPr lang="en-US" sz="2400" i="1" dirty="0" smtClean="0"/>
              <a:t>kim(</a:t>
            </a:r>
            <a:r>
              <a:rPr lang="en-US" sz="2400" i="1" dirty="0" err="1" smtClean="0"/>
              <a:t>df</a:t>
            </a:r>
            <a:r>
              <a:rPr lang="en-US" sz="2400" i="1" dirty="0" smtClean="0"/>
              <a:t>) is also a very useful function from the </a:t>
            </a:r>
            <a:r>
              <a:rPr lang="en-US" sz="2400" i="1" dirty="0" err="1" smtClean="0"/>
              <a:t>skimr</a:t>
            </a:r>
            <a:r>
              <a:rPr lang="en-US" sz="2400" i="1" dirty="0" smtClean="0"/>
              <a:t> package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826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F</a:t>
            </a:r>
            <a:r>
              <a:rPr lang="en-US" dirty="0" smtClean="0"/>
              <a:t>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68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retrieve a value at row </a:t>
            </a:r>
            <a:r>
              <a:rPr lang="en-US" dirty="0" err="1" smtClean="0"/>
              <a:t>i</a:t>
            </a:r>
            <a:r>
              <a:rPr lang="en-US" dirty="0" smtClean="0"/>
              <a:t> and column j and even change it</a:t>
            </a:r>
          </a:p>
          <a:p>
            <a:r>
              <a:rPr lang="en-US" dirty="0" smtClean="0"/>
              <a:t>Try changing the value of position [3,2] to 0. Try changing it to “hello”. </a:t>
            </a:r>
            <a:r>
              <a:rPr lang="en-US" i="1" dirty="0" smtClean="0"/>
              <a:t>Now change it back! </a:t>
            </a:r>
          </a:p>
          <a:p>
            <a:r>
              <a:rPr lang="en-US" dirty="0" smtClean="0"/>
              <a:t>Can also index by column name: e.g. co2[10, ‘country’]</a:t>
            </a:r>
          </a:p>
          <a:p>
            <a:r>
              <a:rPr lang="en-US" b="1" dirty="0" smtClean="0"/>
              <a:t>However avoid numeric indexing wherever possible!</a:t>
            </a:r>
          </a:p>
          <a:p>
            <a:r>
              <a:rPr lang="en-US" dirty="0" smtClean="0"/>
              <a:t>You can also retrieve an entire column by name with the $ sign (returns a 1D </a:t>
            </a:r>
            <a:r>
              <a:rPr lang="en-US" b="1" dirty="0" smtClean="0"/>
              <a:t>vector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2310" y="1690688"/>
            <a:ext cx="4844143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Return value at row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, column j with </a:t>
            </a:r>
            <a:r>
              <a:rPr lang="en-US" sz="2400" i="1" dirty="0" err="1" smtClean="0"/>
              <a:t>df</a:t>
            </a:r>
            <a:r>
              <a:rPr lang="en-US" sz="2400" i="1" dirty="0" smtClean="0"/>
              <a:t>[</a:t>
            </a:r>
            <a:r>
              <a:rPr lang="en-US" sz="2400" i="1" dirty="0" err="1" smtClean="0"/>
              <a:t>i,j</a:t>
            </a:r>
            <a:r>
              <a:rPr lang="en-US" sz="2400" i="1" dirty="0" smtClean="0"/>
              <a:t>] 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042310" y="4016574"/>
            <a:ext cx="4844143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Use </a:t>
            </a:r>
            <a:r>
              <a:rPr lang="en-US" sz="2400" i="1" dirty="0" err="1" smtClean="0"/>
              <a:t>df$var</a:t>
            </a:r>
            <a:r>
              <a:rPr lang="en-US" sz="2400" i="1" dirty="0" smtClean="0"/>
              <a:t> to get the entire column with name </a:t>
            </a:r>
            <a:r>
              <a:rPr lang="en-US" sz="2400" i="1" dirty="0" err="1" smtClean="0"/>
              <a:t>var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042310" y="2853631"/>
            <a:ext cx="4844143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Use </a:t>
            </a:r>
            <a:r>
              <a:rPr lang="en-US" sz="2400" i="1" dirty="0" err="1" smtClean="0"/>
              <a:t>df</a:t>
            </a:r>
            <a:r>
              <a:rPr lang="en-US" sz="2400" i="1" dirty="0" smtClean="0"/>
              <a:t>[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,] to return all of row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; use </a:t>
            </a:r>
            <a:r>
              <a:rPr lang="en-US" sz="2400" i="1" dirty="0" err="1" smtClean="0"/>
              <a:t>df</a:t>
            </a:r>
            <a:r>
              <a:rPr lang="en-US" sz="2400" i="1" dirty="0" smtClean="0"/>
              <a:t>[,j] to return all of column j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349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Part 1: Course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data: some </a:t>
            </a:r>
            <a:r>
              <a:rPr lang="en-US" dirty="0" err="1" smtClean="0"/>
              <a:t>dplyr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5399313" cy="46949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Too many to mention! But here are a few:</a:t>
            </a:r>
          </a:p>
          <a:p>
            <a:pPr lvl="1"/>
            <a:r>
              <a:rPr lang="en-US" dirty="0" smtClean="0"/>
              <a:t>rename(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new_name</a:t>
            </a:r>
            <a:r>
              <a:rPr lang="en-US" dirty="0" smtClean="0"/>
              <a:t> = </a:t>
            </a:r>
            <a:r>
              <a:rPr lang="en-US" dirty="0" err="1" smtClean="0"/>
              <a:t>old_name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select(</a:t>
            </a:r>
            <a:r>
              <a:rPr lang="en-US" dirty="0" err="1" smtClean="0"/>
              <a:t>df</a:t>
            </a:r>
            <a:r>
              <a:rPr lang="en-US" dirty="0" smtClean="0"/>
              <a:t>, column1, column2,</a:t>
            </a:r>
            <a:r>
              <a:rPr lang="mr-IN" dirty="0" smtClean="0"/>
              <a:t>…</a:t>
            </a:r>
            <a:r>
              <a:rPr lang="en-A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mutate(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new_variable</a:t>
            </a:r>
            <a:r>
              <a:rPr lang="en-US" dirty="0" smtClean="0"/>
              <a:t> = </a:t>
            </a:r>
            <a:r>
              <a:rPr lang="mr-IN" dirty="0" smtClean="0"/>
              <a:t>…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transmute(</a:t>
            </a:r>
            <a:r>
              <a:rPr lang="en-AU" dirty="0" err="1" smtClean="0"/>
              <a:t>df</a:t>
            </a:r>
            <a:r>
              <a:rPr lang="en-AU" dirty="0" smtClean="0"/>
              <a:t>, </a:t>
            </a:r>
            <a:r>
              <a:rPr lang="en-AU" dirty="0" err="1" smtClean="0"/>
              <a:t>new_variable</a:t>
            </a:r>
            <a:r>
              <a:rPr lang="en-AU" dirty="0" smtClean="0"/>
              <a:t> = </a:t>
            </a:r>
            <a:r>
              <a:rPr lang="mr-IN" dirty="0" smtClean="0"/>
              <a:t>…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filter(</a:t>
            </a:r>
            <a:r>
              <a:rPr lang="en-AU" dirty="0" err="1" smtClean="0"/>
              <a:t>df</a:t>
            </a:r>
            <a:r>
              <a:rPr lang="en-AU" dirty="0" smtClean="0"/>
              <a:t>, condition)</a:t>
            </a:r>
          </a:p>
          <a:p>
            <a:pPr lvl="1"/>
            <a:r>
              <a:rPr lang="en-AU" dirty="0" smtClean="0"/>
              <a:t>arrange(</a:t>
            </a:r>
            <a:r>
              <a:rPr lang="en-AU" dirty="0" err="1" smtClean="0"/>
              <a:t>df</a:t>
            </a:r>
            <a:r>
              <a:rPr lang="en-AU" dirty="0" smtClean="0"/>
              <a:t>, </a:t>
            </a:r>
            <a:r>
              <a:rPr lang="en-AU" dirty="0" err="1" smtClean="0"/>
              <a:t>var</a:t>
            </a:r>
            <a:r>
              <a:rPr lang="en-AU" dirty="0" smtClean="0"/>
              <a:t>)</a:t>
            </a:r>
          </a:p>
          <a:p>
            <a:pPr lvl="1"/>
            <a:r>
              <a:rPr lang="en-AU" dirty="0"/>
              <a:t>c</a:t>
            </a:r>
            <a:r>
              <a:rPr lang="en-AU" dirty="0" smtClean="0"/>
              <a:t>ount(</a:t>
            </a:r>
            <a:r>
              <a:rPr lang="en-AU" dirty="0" err="1" smtClean="0"/>
              <a:t>df</a:t>
            </a:r>
            <a:r>
              <a:rPr lang="en-AU" dirty="0" smtClean="0"/>
              <a:t>, </a:t>
            </a:r>
            <a:r>
              <a:rPr lang="en-AU" dirty="0" err="1" smtClean="0"/>
              <a:t>var</a:t>
            </a:r>
            <a:r>
              <a:rPr lang="en-AU" dirty="0" smtClean="0"/>
              <a:t>)</a:t>
            </a:r>
          </a:p>
          <a:p>
            <a:pPr lvl="1"/>
            <a:r>
              <a:rPr lang="en-AU" dirty="0" err="1"/>
              <a:t>sample_n</a:t>
            </a:r>
            <a:r>
              <a:rPr lang="en-AU" dirty="0"/>
              <a:t>(</a:t>
            </a:r>
            <a:r>
              <a:rPr lang="en-AU" dirty="0" err="1"/>
              <a:t>df</a:t>
            </a:r>
            <a:r>
              <a:rPr lang="en-AU" dirty="0"/>
              <a:t>, n</a:t>
            </a:r>
            <a:r>
              <a:rPr lang="en-AU" dirty="0" smtClean="0"/>
              <a:t>)</a:t>
            </a:r>
          </a:p>
          <a:p>
            <a:r>
              <a:rPr lang="en-AU" dirty="0" smtClean="0"/>
              <a:t>All these functions </a:t>
            </a:r>
            <a:r>
              <a:rPr lang="en-AU" b="1" dirty="0" smtClean="0"/>
              <a:t>return</a:t>
            </a:r>
            <a:r>
              <a:rPr lang="en-AU" dirty="0" smtClean="0"/>
              <a:t> a </a:t>
            </a:r>
            <a:r>
              <a:rPr lang="en-AU" dirty="0" err="1" smtClean="0"/>
              <a:t>dataframe</a:t>
            </a:r>
            <a:r>
              <a:rPr lang="en-AU" dirty="0" smtClean="0"/>
              <a:t> - you must assign it to something with &lt;- if you want to keep it</a:t>
            </a:r>
          </a:p>
          <a:p>
            <a:r>
              <a:rPr lang="en-AU" dirty="0" smtClean="0"/>
              <a:t>Try the exercises on the right</a:t>
            </a:r>
          </a:p>
          <a:p>
            <a:r>
              <a:rPr lang="en-AU" dirty="0" smtClean="0"/>
              <a:t>Reminder: </a:t>
            </a:r>
            <a:r>
              <a:rPr lang="en-US" dirty="0" smtClean="0">
                <a:hlinkClick r:id="rId2"/>
              </a:rPr>
              <a:t>https://www.rstudio.com/resources/cheatsheets/</a:t>
            </a:r>
            <a:endParaRPr lang="en-US" dirty="0" smtClean="0"/>
          </a:p>
          <a:p>
            <a:endParaRPr lang="en-AU" dirty="0" smtClean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509658" y="2097768"/>
            <a:ext cx="5246914" cy="421413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EXERCISES 01</a:t>
            </a:r>
            <a:endParaRPr lang="en-AU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dirty="0" smtClean="0"/>
              <a:t>Rename co2 to Mtco2 (</a:t>
            </a:r>
            <a:r>
              <a:rPr lang="en-AU" dirty="0" err="1" smtClean="0"/>
              <a:t>megatonnes</a:t>
            </a:r>
            <a:r>
              <a:rPr lang="en-AU" dirty="0" smtClean="0"/>
              <a:t> of CO2)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dirty="0" smtClean="0"/>
              <a:t>Create a new column: Gtco2 (</a:t>
            </a:r>
            <a:r>
              <a:rPr lang="en-AU" dirty="0" err="1" smtClean="0"/>
              <a:t>gigatonnes</a:t>
            </a:r>
            <a:r>
              <a:rPr lang="en-AU" dirty="0" smtClean="0"/>
              <a:t> of CO2)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dirty="0" smtClean="0"/>
              <a:t>Arrange the </a:t>
            </a:r>
            <a:r>
              <a:rPr lang="en-AU" dirty="0" err="1" smtClean="0"/>
              <a:t>df</a:t>
            </a:r>
            <a:r>
              <a:rPr lang="en-AU" dirty="0" smtClean="0"/>
              <a:t> in </a:t>
            </a:r>
            <a:r>
              <a:rPr lang="en-AU" u="sng" dirty="0" smtClean="0"/>
              <a:t>descending</a:t>
            </a:r>
            <a:r>
              <a:rPr lang="en-AU" dirty="0" smtClean="0"/>
              <a:t> order by Gtco2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dirty="0" smtClean="0"/>
              <a:t>Remove the “World” data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dirty="0" smtClean="0"/>
              <a:t>Filter to 2019 only and only countries with &gt; 1 GtCO2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dirty="0" smtClean="0"/>
              <a:t>How many observations are left?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51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often need to combine multiple datasets </a:t>
            </a:r>
          </a:p>
          <a:p>
            <a:r>
              <a:rPr lang="en-US" dirty="0" smtClean="0"/>
              <a:t>To do this, we need at least one variable to match across the two datasets</a:t>
            </a:r>
          </a:p>
          <a:p>
            <a:r>
              <a:rPr lang="en-US" dirty="0" smtClean="0"/>
              <a:t>In general you should specify what variable(s) you want to join on with `by = ` </a:t>
            </a:r>
            <a:endParaRPr lang="en-US" u="sn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15" y="1027906"/>
            <a:ext cx="4957885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CO2 and Energy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420360" cy="48291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Open a fresh script and save it as </a:t>
            </a:r>
            <a:r>
              <a:rPr lang="en-US" dirty="0" err="1" smtClean="0"/>
              <a:t>join.R</a:t>
            </a:r>
            <a:endParaRPr lang="en-US" dirty="0" smtClean="0"/>
          </a:p>
          <a:p>
            <a:r>
              <a:rPr lang="en-US" dirty="0" smtClean="0"/>
              <a:t>Download the </a:t>
            </a:r>
            <a:r>
              <a:rPr lang="en-US" dirty="0" err="1" smtClean="0"/>
              <a:t>owid_energy.csv</a:t>
            </a:r>
            <a:r>
              <a:rPr lang="en-US" dirty="0" smtClean="0"/>
              <a:t> file and put it in your data directory</a:t>
            </a:r>
          </a:p>
          <a:p>
            <a:r>
              <a:rPr lang="en-US" b="1" dirty="0" smtClean="0"/>
              <a:t>Writing in your script: </a:t>
            </a:r>
            <a:r>
              <a:rPr lang="en-US" dirty="0" smtClean="0"/>
              <a:t>load the energy data to a new data frame called `energy` </a:t>
            </a:r>
          </a:p>
          <a:p>
            <a:r>
              <a:rPr lang="en-US" b="1" dirty="0" smtClean="0"/>
              <a:t>Writing in your script: </a:t>
            </a:r>
            <a:r>
              <a:rPr lang="en-US" dirty="0" smtClean="0"/>
              <a:t>load the CO2 data as before, in a data frame called `co2`</a:t>
            </a:r>
          </a:p>
          <a:p>
            <a:r>
              <a:rPr lang="en-US" dirty="0" smtClean="0"/>
              <a:t>Try combining energy and co2 with:</a:t>
            </a:r>
          </a:p>
          <a:p>
            <a:pPr lvl="1"/>
            <a:r>
              <a:rPr lang="en-US" dirty="0" err="1" smtClean="0"/>
              <a:t>left_join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ight_join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nner_join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full_join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Try varying the order of co2 and energy</a:t>
            </a:r>
          </a:p>
          <a:p>
            <a:r>
              <a:rPr lang="en-US" dirty="0" smtClean="0"/>
              <a:t>Notice how many rows your joined </a:t>
            </a:r>
            <a:r>
              <a:rPr lang="en-US" dirty="0" err="1" smtClean="0"/>
              <a:t>dataframe</a:t>
            </a:r>
            <a:r>
              <a:rPr lang="en-US" dirty="0" smtClean="0"/>
              <a:t> has in each case</a:t>
            </a:r>
          </a:p>
          <a:p>
            <a:r>
              <a:rPr lang="en-US" b="1" dirty="0" smtClean="0"/>
              <a:t>Writing in your script: </a:t>
            </a:r>
            <a:r>
              <a:rPr lang="en-US" dirty="0" smtClean="0"/>
              <a:t>combine co2 and energy with </a:t>
            </a:r>
            <a:r>
              <a:rPr lang="en-US" dirty="0" err="1" smtClean="0"/>
              <a:t>left_join</a:t>
            </a:r>
            <a:r>
              <a:rPr lang="en-US" dirty="0" smtClean="0"/>
              <a:t>(co2, energy) and assign it to `</a:t>
            </a:r>
            <a:r>
              <a:rPr lang="en-US" dirty="0" err="1" smtClean="0"/>
              <a:t>df</a:t>
            </a:r>
            <a:r>
              <a:rPr lang="en-US" dirty="0" smtClean="0"/>
              <a:t>`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1350" y="3813374"/>
            <a:ext cx="4844143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err="1" smtClean="0"/>
              <a:t>left_join</a:t>
            </a:r>
            <a:r>
              <a:rPr lang="en-US" sz="2400" i="1" dirty="0" smtClean="0"/>
              <a:t>(df1, df2, by = c(var1, var2)) joins together df1 and df2 by matching columns var1 and var2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981349" y="2336532"/>
            <a:ext cx="4844143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We can specify a list by using: </a:t>
            </a:r>
          </a:p>
          <a:p>
            <a:r>
              <a:rPr lang="en-US" sz="2400" i="1" dirty="0" smtClean="0"/>
              <a:t>c(1, TRUE, 2, ‘hello)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539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6514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NAs represent missing data points</a:t>
            </a:r>
          </a:p>
          <a:p>
            <a:r>
              <a:rPr lang="en-US" dirty="0" smtClean="0"/>
              <a:t>How you deal with NAs is often a very important decision (more later in the course)</a:t>
            </a:r>
          </a:p>
          <a:p>
            <a:r>
              <a:rPr lang="en-US" dirty="0" smtClean="0"/>
              <a:t>For now, it’s good to know how to identify where NAs are and how to remove them</a:t>
            </a:r>
          </a:p>
          <a:p>
            <a:r>
              <a:rPr lang="en-US" dirty="0" smtClean="0"/>
              <a:t>Count how many NAs there are in each column of your combined data frame</a:t>
            </a:r>
          </a:p>
          <a:p>
            <a:r>
              <a:rPr lang="en-US" dirty="0" smtClean="0"/>
              <a:t>Now remove all rows with NAs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52096" y="365125"/>
            <a:ext cx="4844143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err="1" smtClean="0"/>
              <a:t>is.na</a:t>
            </a:r>
            <a:r>
              <a:rPr lang="en-US" sz="2400" i="1" dirty="0" smtClean="0"/>
              <a:t>(x) checks whether x (or the values in x) are NA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052097" y="2485658"/>
            <a:ext cx="4844143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Use </a:t>
            </a:r>
            <a:r>
              <a:rPr lang="en-US" sz="2400" i="1" dirty="0" err="1" smtClean="0"/>
              <a:t>drop_na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df</a:t>
            </a:r>
            <a:r>
              <a:rPr lang="en-US" sz="2400" i="1" dirty="0" smtClean="0"/>
              <a:t>) to remove all rows with NA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052096" y="3696126"/>
            <a:ext cx="4844143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Use </a:t>
            </a:r>
            <a:r>
              <a:rPr lang="en-US" sz="2400" i="1" dirty="0" err="1" smtClean="0"/>
              <a:t>drop_na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df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var</a:t>
            </a:r>
            <a:r>
              <a:rPr lang="en-US" sz="2400" i="1" dirty="0" smtClean="0"/>
              <a:t>) to remove all rows with NA in column </a:t>
            </a:r>
            <a:r>
              <a:rPr lang="en-US" sz="2400" i="1" dirty="0" err="1" smtClean="0"/>
              <a:t>var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052096" y="4906594"/>
            <a:ext cx="4844143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The </a:t>
            </a:r>
            <a:r>
              <a:rPr lang="en-US" sz="2400" i="1" dirty="0" err="1" smtClean="0"/>
              <a:t>skimr</a:t>
            </a:r>
            <a:r>
              <a:rPr lang="en-US" sz="2400" i="1" dirty="0" smtClean="0"/>
              <a:t> package has skim() for counting NAs (and some other useful functions)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052095" y="1410126"/>
            <a:ext cx="4844143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err="1" smtClean="0"/>
              <a:t>is.na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df</a:t>
            </a:r>
            <a:r>
              <a:rPr lang="en-US" sz="2400" i="1" dirty="0" smtClean="0"/>
              <a:t>) can be combined with </a:t>
            </a:r>
            <a:r>
              <a:rPr lang="en-US" sz="2400" i="1" dirty="0" err="1" smtClean="0"/>
              <a:t>colSums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df</a:t>
            </a:r>
            <a:r>
              <a:rPr lang="en-US" sz="2400" i="1" dirty="0" smtClean="0"/>
              <a:t>) to count NAs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788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141976" cy="45878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string together multiple functions with the pipe operator </a:t>
            </a:r>
          </a:p>
          <a:p>
            <a:r>
              <a:rPr lang="en-US" dirty="0" smtClean="0"/>
              <a:t>The output of the first function is passed as the </a:t>
            </a:r>
            <a:r>
              <a:rPr lang="en-US" b="1" dirty="0" smtClean="0"/>
              <a:t>first argument </a:t>
            </a:r>
            <a:r>
              <a:rPr lang="en-US" dirty="0" smtClean="0"/>
              <a:t>to the second function (and so on)</a:t>
            </a:r>
          </a:p>
          <a:p>
            <a:r>
              <a:rPr lang="en-US" dirty="0" smtClean="0"/>
              <a:t>Can make code much more concise and readable</a:t>
            </a:r>
          </a:p>
          <a:p>
            <a:r>
              <a:rPr lang="en-US" dirty="0" smtClean="0"/>
              <a:t>Try piping </a:t>
            </a:r>
            <a:r>
              <a:rPr lang="en-US" dirty="0" err="1" smtClean="0"/>
              <a:t>df</a:t>
            </a:r>
            <a:r>
              <a:rPr lang="en-US" dirty="0" smtClean="0"/>
              <a:t> into a sequence of any two functions, e.g.:</a:t>
            </a:r>
          </a:p>
          <a:p>
            <a:pPr lvl="1"/>
            <a:r>
              <a:rPr lang="en-US" dirty="0" err="1" smtClean="0"/>
              <a:t>left_join</a:t>
            </a:r>
            <a:r>
              <a:rPr lang="en-US" dirty="0" smtClean="0"/>
              <a:t>() and count()</a:t>
            </a:r>
          </a:p>
          <a:p>
            <a:pPr lvl="1"/>
            <a:r>
              <a:rPr lang="en-US" dirty="0" smtClean="0"/>
              <a:t>filter() and </a:t>
            </a:r>
            <a:r>
              <a:rPr lang="en-US" dirty="0" err="1" smtClean="0"/>
              <a:t>sample_n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drop_na</a:t>
            </a:r>
            <a:r>
              <a:rPr lang="en-US" dirty="0" smtClean="0"/>
              <a:t>() and mutate()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148" name="Picture 4" descr="https://debruine.github.io/images/pipe_sti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18" y="111125"/>
            <a:ext cx="3337181" cy="32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62984" y="3675062"/>
            <a:ext cx="4844143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f(x) %&gt;% g() passes the output of  f(x) as the first argument to g()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062983" y="4739669"/>
            <a:ext cx="4844143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x &lt;- f(x) %&gt;% g(y) </a:t>
            </a:r>
          </a:p>
          <a:p>
            <a:r>
              <a:rPr lang="en-US" sz="2400" dirty="0" smtClean="0"/>
              <a:t>is the same as:</a:t>
            </a:r>
          </a:p>
          <a:p>
            <a:r>
              <a:rPr lang="en-US" sz="2400" dirty="0" smtClean="0"/>
              <a:t>x </a:t>
            </a:r>
            <a:r>
              <a:rPr lang="en-US" sz="2400" dirty="0"/>
              <a:t>&lt;- g(f(x</a:t>
            </a:r>
            <a:r>
              <a:rPr lang="en-US" sz="2400" dirty="0" smtClean="0"/>
              <a:t>), 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9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818063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Drop World from the data and remove NAs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new variables for CO2/E, E/GDP, CO2/capita and GDP/capita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all country names to lower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your combined data frame to a new file in the data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country had the highest GDP/capita in 2000?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country had the largest per capita CO2 emissions in 1965?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proportion of countries had a GDP per capita of under $1000 in 1990?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was the percentage change in global CO2 emissions between 1965 and 2016?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7492" y="361950"/>
            <a:ext cx="3097016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Use </a:t>
            </a:r>
            <a:r>
              <a:rPr lang="en-US" sz="2400" i="1" dirty="0" err="1" smtClean="0"/>
              <a:t>tolower</a:t>
            </a:r>
            <a:r>
              <a:rPr lang="en-US" sz="2400" i="1" dirty="0" smtClean="0"/>
              <a:t>(x) to change x to lower case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950646" y="368300"/>
            <a:ext cx="3097016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Use </a:t>
            </a:r>
            <a:r>
              <a:rPr lang="en-US" sz="2400" i="1" dirty="0" err="1" smtClean="0"/>
              <a:t>write_csv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df</a:t>
            </a:r>
            <a:r>
              <a:rPr lang="en-US" sz="2400" i="1" dirty="0" smtClean="0"/>
              <a:t>, f) to save </a:t>
            </a:r>
            <a:r>
              <a:rPr lang="en-US" sz="2400" i="1" dirty="0" err="1" smtClean="0"/>
              <a:t>df</a:t>
            </a:r>
            <a:r>
              <a:rPr lang="en-US" sz="2400" i="1" dirty="0" smtClean="0"/>
              <a:t> to location f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289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 Markdown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86500" cy="4351338"/>
          </a:xfrm>
        </p:spPr>
        <p:txBody>
          <a:bodyPr/>
          <a:lstStyle/>
          <a:p>
            <a:r>
              <a:rPr lang="en-US" dirty="0" smtClean="0"/>
              <a:t>R Markdown files combine text and code</a:t>
            </a:r>
          </a:p>
          <a:p>
            <a:r>
              <a:rPr lang="en-US" dirty="0" smtClean="0"/>
              <a:t>You can </a:t>
            </a:r>
            <a:r>
              <a:rPr lang="en-US" b="1" dirty="0" smtClean="0"/>
              <a:t>knit</a:t>
            </a:r>
            <a:r>
              <a:rPr lang="en-US" dirty="0" smtClean="0"/>
              <a:t> (render) them in a number of neat formats including pdf and html</a:t>
            </a:r>
          </a:p>
          <a:p>
            <a:r>
              <a:rPr lang="en-US" dirty="0" smtClean="0"/>
              <a:t>Task: try opening a new </a:t>
            </a:r>
            <a:r>
              <a:rPr lang="en-US" dirty="0" err="1" smtClean="0"/>
              <a:t>RMarkdown</a:t>
            </a:r>
            <a:r>
              <a:rPr lang="en-US" dirty="0" smtClean="0"/>
              <a:t> file and make some changes </a:t>
            </a:r>
          </a:p>
          <a:p>
            <a:r>
              <a:rPr lang="en-US" dirty="0" smtClean="0"/>
              <a:t>A worksheet will be posted on Moodle as a .</a:t>
            </a:r>
            <a:r>
              <a:rPr lang="en-US" dirty="0" err="1" smtClean="0"/>
              <a:t>Rmd</a:t>
            </a:r>
            <a:r>
              <a:rPr lang="en-US" dirty="0" smtClean="0"/>
              <a:t> file for you to work through</a:t>
            </a:r>
          </a:p>
        </p:txBody>
      </p:sp>
    </p:spTree>
    <p:extLst>
      <p:ext uri="{BB962C8B-B14F-4D97-AF65-F5344CB8AC3E}">
        <p14:creationId xmlns:p14="http://schemas.microsoft.com/office/powerpoint/2010/main" val="1771255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Improving your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1900" cy="4351338"/>
          </a:xfrm>
        </p:spPr>
        <p:txBody>
          <a:bodyPr/>
          <a:lstStyle/>
          <a:p>
            <a:r>
              <a:rPr lang="en-US" dirty="0" smtClean="0"/>
              <a:t>Read R for Data Science!</a:t>
            </a:r>
          </a:p>
          <a:p>
            <a:r>
              <a:rPr lang="en-US" dirty="0" smtClean="0"/>
              <a:t>Ask your pals and read their code</a:t>
            </a:r>
          </a:p>
          <a:p>
            <a:r>
              <a:rPr lang="en-US" dirty="0" smtClean="0"/>
              <a:t>R4DS also posts data every Tuesday as part of the Tidy Tuesday project </a:t>
            </a:r>
          </a:p>
          <a:p>
            <a:r>
              <a:rPr lang="en-US" dirty="0" err="1" smtClean="0"/>
              <a:t>Practise</a:t>
            </a:r>
            <a:r>
              <a:rPr lang="en-US" dirty="0" smtClean="0"/>
              <a:t>!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49525"/>
            <a:ext cx="5286375" cy="21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0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2972" cy="4629604"/>
          </a:xfrm>
        </p:spPr>
        <p:txBody>
          <a:bodyPr>
            <a:normAutofit/>
          </a:bodyPr>
          <a:lstStyle/>
          <a:p>
            <a:r>
              <a:rPr lang="en-US" dirty="0" smtClean="0"/>
              <a:t>Build a toolbox for energy data science!</a:t>
            </a:r>
          </a:p>
          <a:p>
            <a:r>
              <a:rPr lang="en-US" dirty="0" smtClean="0"/>
              <a:t>Learn to use data effectively: </a:t>
            </a:r>
          </a:p>
          <a:p>
            <a:pPr lvl="1"/>
            <a:r>
              <a:rPr lang="en-US" dirty="0" smtClean="0"/>
              <a:t>Handle data </a:t>
            </a:r>
            <a:r>
              <a:rPr lang="en-US" b="1" dirty="0" smtClean="0"/>
              <a:t>confidently</a:t>
            </a:r>
            <a:r>
              <a:rPr lang="en-US" dirty="0" smtClean="0"/>
              <a:t> and </a:t>
            </a:r>
            <a:r>
              <a:rPr lang="en-US" b="1" dirty="0" smtClean="0"/>
              <a:t>carefully</a:t>
            </a:r>
          </a:p>
          <a:p>
            <a:pPr lvl="1"/>
            <a:r>
              <a:rPr lang="en-US" b="1" dirty="0" smtClean="0"/>
              <a:t>Draw insights </a:t>
            </a:r>
            <a:r>
              <a:rPr lang="en-US" dirty="0" smtClean="0"/>
              <a:t>from data</a:t>
            </a:r>
          </a:p>
          <a:p>
            <a:pPr lvl="1"/>
            <a:r>
              <a:rPr lang="en-US" b="1" dirty="0" smtClean="0"/>
              <a:t>Solve problems </a:t>
            </a:r>
            <a:r>
              <a:rPr lang="en-US" dirty="0" smtClean="0"/>
              <a:t>with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15" y="2038123"/>
            <a:ext cx="4924425" cy="1809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2799" y="3918309"/>
            <a:ext cx="4484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 for Data Science by Hadley Wickham and Garrett </a:t>
            </a:r>
            <a:r>
              <a:rPr lang="en-US" sz="1200" i="1" dirty="0" err="1" smtClean="0"/>
              <a:t>Grolemund</a:t>
            </a:r>
            <a:endParaRPr lang="en-US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9583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9900" cy="2416175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 smtClean="0"/>
              <a:t>Programming in R</a:t>
            </a:r>
          </a:p>
          <a:p>
            <a:r>
              <a:rPr lang="en-US" dirty="0" smtClean="0"/>
              <a:t>Data wrangling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endParaRPr lang="en-US" dirty="0" smtClean="0"/>
          </a:p>
          <a:p>
            <a:r>
              <a:rPr lang="en-US" dirty="0" smtClean="0"/>
              <a:t>Tools and best practices for data science</a:t>
            </a:r>
          </a:p>
          <a:p>
            <a:r>
              <a:rPr lang="en-US" dirty="0" smtClean="0"/>
              <a:t>Time series</a:t>
            </a:r>
          </a:p>
          <a:p>
            <a:r>
              <a:rPr lang="en-US" dirty="0" smtClean="0"/>
              <a:t>Data retrieval (APIs and web scraping)</a:t>
            </a:r>
          </a:p>
          <a:p>
            <a:r>
              <a:rPr lang="en-US" dirty="0" smtClean="0"/>
              <a:t>Supervised learning </a:t>
            </a:r>
          </a:p>
          <a:p>
            <a:r>
              <a:rPr lang="en-US" dirty="0" smtClean="0"/>
              <a:t>Unsupervised learning </a:t>
            </a:r>
          </a:p>
          <a:p>
            <a:r>
              <a:rPr lang="en-US" dirty="0" smtClean="0"/>
              <a:t>R Shiny</a:t>
            </a:r>
          </a:p>
          <a:p>
            <a:r>
              <a:rPr lang="en-US" dirty="0" smtClean="0"/>
              <a:t>Guest lecturer!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4289796"/>
            <a:ext cx="6559550" cy="2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project 😬</a:t>
            </a:r>
          </a:p>
          <a:p>
            <a:r>
              <a:rPr lang="en-US" dirty="0" smtClean="0"/>
              <a:t>One report of 5000 words</a:t>
            </a:r>
            <a:endParaRPr lang="en-US" dirty="0"/>
          </a:p>
          <a:p>
            <a:r>
              <a:rPr lang="en-US" dirty="0" smtClean="0"/>
              <a:t>Collaborative effort: one report, one grade</a:t>
            </a:r>
          </a:p>
          <a:p>
            <a:r>
              <a:rPr lang="en-US" dirty="0" smtClean="0"/>
              <a:t>Groups to be assigned before reading week!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908" y="1887409"/>
            <a:ext cx="2900892" cy="43513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7424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 for Data Science by Hadley Wickham and Garrett </a:t>
            </a:r>
            <a:r>
              <a:rPr lang="en-US" dirty="0" err="1" smtClean="0"/>
              <a:t>Grolemund</a:t>
            </a:r>
            <a:endParaRPr lang="en-US" dirty="0" smtClean="0"/>
          </a:p>
          <a:p>
            <a:r>
              <a:rPr lang="en-US" dirty="0" smtClean="0"/>
              <a:t>It is free! </a:t>
            </a:r>
            <a:r>
              <a:rPr lang="en-US" dirty="0" smtClean="0">
                <a:hlinkClick r:id="rId3"/>
              </a:rPr>
              <a:t>https://r4ds.had.co.nz/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But it won’t teach you everything</a:t>
            </a:r>
            <a:r>
              <a:rPr lang="mr-IN" dirty="0" smtClean="0"/>
              <a:t>…</a:t>
            </a:r>
            <a:r>
              <a:rPr lang="en-AU" dirty="0" smtClean="0"/>
              <a:t> get familiar with </a:t>
            </a:r>
            <a:r>
              <a:rPr lang="en-AU" b="1" dirty="0" smtClean="0"/>
              <a:t>Stack Overflow</a:t>
            </a: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smtClean="0"/>
              <a:t>Part 2: </a:t>
            </a:r>
            <a:r>
              <a:rPr lang="en-US" dirty="0" smtClean="0"/>
              <a:t>Introduction to 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Install R and </a:t>
            </a:r>
            <a:r>
              <a:rPr lang="en-US" dirty="0" err="1" smtClean="0"/>
              <a:t>RStudio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http://www.r-project.org</a:t>
            </a:r>
            <a:endParaRPr lang="en-US" dirty="0"/>
          </a:p>
          <a:p>
            <a:r>
              <a:rPr lang="en-US" dirty="0" smtClean="0"/>
              <a:t>Go to CRAN</a:t>
            </a:r>
          </a:p>
          <a:p>
            <a:r>
              <a:rPr lang="en-US" dirty="0" smtClean="0"/>
              <a:t>Choose a (local) mirror</a:t>
            </a:r>
          </a:p>
          <a:p>
            <a:r>
              <a:rPr lang="en-US" dirty="0" smtClean="0"/>
              <a:t>Download R for your operating system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RStudio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25" y="1915227"/>
            <a:ext cx="2602992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693229" cy="4771118"/>
          </a:xfrm>
        </p:spPr>
        <p:txBody>
          <a:bodyPr>
            <a:normAutofit/>
          </a:bodyPr>
          <a:lstStyle/>
          <a:p>
            <a:r>
              <a:rPr lang="en-US" dirty="0" smtClean="0"/>
              <a:t>Designed for data science</a:t>
            </a:r>
          </a:p>
          <a:p>
            <a:r>
              <a:rPr lang="en-US" dirty="0" smtClean="0"/>
              <a:t>Quick to pick up</a:t>
            </a:r>
          </a:p>
          <a:p>
            <a:r>
              <a:rPr lang="en-US" dirty="0" smtClean="0"/>
              <a:t>Powerful when you need it to be</a:t>
            </a:r>
          </a:p>
          <a:p>
            <a:r>
              <a:rPr lang="en-US" dirty="0" smtClean="0"/>
              <a:t>Encourages statistical </a:t>
            </a:r>
            <a:r>
              <a:rPr lang="en-US" dirty="0" err="1" smtClean="0"/>
              <a:t>rigour</a:t>
            </a:r>
            <a:endParaRPr lang="en-US" dirty="0" smtClean="0"/>
          </a:p>
          <a:p>
            <a:r>
              <a:rPr lang="en-US" dirty="0" smtClean="0"/>
              <a:t>Widely used by academics and professionals</a:t>
            </a:r>
          </a:p>
          <a:p>
            <a:r>
              <a:rPr lang="en-US" dirty="0" smtClean="0"/>
              <a:t>Enables you to work efficiently</a:t>
            </a:r>
          </a:p>
          <a:p>
            <a:r>
              <a:rPr lang="en-US" dirty="0" smtClean="0"/>
              <a:t>Recommended reading: </a:t>
            </a:r>
            <a:r>
              <a:rPr lang="en-US" i="1" dirty="0" smtClean="0"/>
              <a:t>How R Helps Airbnb Make the Most of Its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523" y="896828"/>
            <a:ext cx="4865037" cy="2480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59" y="3677956"/>
            <a:ext cx="4445401" cy="25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13732</TotalTime>
  <Words>2072</Words>
  <Application>Microsoft Macintosh PowerPoint</Application>
  <PresentationFormat>Widescreen</PresentationFormat>
  <Paragraphs>236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Mangal</vt:lpstr>
      <vt:lpstr>Wingdings</vt:lpstr>
      <vt:lpstr>Arial</vt:lpstr>
      <vt:lpstr>Office Theme</vt:lpstr>
      <vt:lpstr>BENV0091 Lecture 1: Introduction</vt:lpstr>
      <vt:lpstr>Lecture Part 1: Course Overview</vt:lpstr>
      <vt:lpstr>Course Aims</vt:lpstr>
      <vt:lpstr>Course Overview</vt:lpstr>
      <vt:lpstr>Assessment </vt:lpstr>
      <vt:lpstr>Textbook</vt:lpstr>
      <vt:lpstr>Lecture Part 2: Introduction to R </vt:lpstr>
      <vt:lpstr>Task: Install R and RStudio </vt:lpstr>
      <vt:lpstr>Why R?</vt:lpstr>
      <vt:lpstr>RStudio: Integrated Development Environment (IDE)</vt:lpstr>
      <vt:lpstr>Variables</vt:lpstr>
      <vt:lpstr>Create an R Project</vt:lpstr>
      <vt:lpstr>Scripts</vt:lpstr>
      <vt:lpstr>Cases</vt:lpstr>
      <vt:lpstr>The Tidyverse</vt:lpstr>
      <vt:lpstr>Part 3: A Simple Data Science Project</vt:lpstr>
      <vt:lpstr>Our World In Data, Data</vt:lpstr>
      <vt:lpstr>Reading CSV Data</vt:lpstr>
      <vt:lpstr>Indexing a Data Frame</vt:lpstr>
      <vt:lpstr>Manipulating data: some dplyr functions</vt:lpstr>
      <vt:lpstr>Joining Data</vt:lpstr>
      <vt:lpstr>Joining CO2 and Energy data</vt:lpstr>
      <vt:lpstr>NAs</vt:lpstr>
      <vt:lpstr>Pipes</vt:lpstr>
      <vt:lpstr>Exercises 02</vt:lpstr>
      <vt:lpstr>R Markdown </vt:lpstr>
      <vt:lpstr>Tips for Improving your coding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BENV0091 Lecture 1: Introduction</dc:title>
  <dc:creator>De Mars, Patrick</dc:creator>
  <cp:lastModifiedBy>De Mars, Patrick</cp:lastModifiedBy>
  <cp:revision>150</cp:revision>
  <cp:lastPrinted>2021-10-11T09:42:00Z</cp:lastPrinted>
  <dcterms:created xsi:type="dcterms:W3CDTF">2021-09-22T06:13:15Z</dcterms:created>
  <dcterms:modified xsi:type="dcterms:W3CDTF">2021-10-11T11:08:59Z</dcterms:modified>
</cp:coreProperties>
</file>