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301" r:id="rId4"/>
    <p:sldId id="289" r:id="rId5"/>
    <p:sldId id="299" r:id="rId6"/>
    <p:sldId id="300" r:id="rId7"/>
    <p:sldId id="294" r:id="rId8"/>
    <p:sldId id="290" r:id="rId9"/>
    <p:sldId id="298" r:id="rId10"/>
    <p:sldId id="297" r:id="rId11"/>
    <p:sldId id="293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40"/>
  </p:normalViewPr>
  <p:slideViewPr>
    <p:cSldViewPr snapToGrid="0" snapToObjects="1">
      <p:cViewPr>
        <p:scale>
          <a:sx n="110" d="100"/>
          <a:sy n="110" d="100"/>
        </p:scale>
        <p:origin x="9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F9B-2B26-774D-BBDA-BF22A00C632B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0738-3964-4047-9DAC-56E848D9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7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</a:t>
            </a:r>
            <a:r>
              <a:rPr lang="en-US" baseline="0" dirty="0" smtClean="0"/>
              <a:t> is that the space of possible models is very large!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3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96D2-B0A7-A645-81FE-0B4BDE8D0ABC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BENV0091 Lecture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de Mars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4289796"/>
            <a:ext cx="6559550" cy="2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</a:t>
            </a:r>
            <a:r>
              <a:rPr lang="en-US" smtClean="0"/>
              <a:t>and </a:t>
            </a:r>
            <a:r>
              <a:rPr lang="en-US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0734" y="2210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0051" y="2407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8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modelr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92" y="736600"/>
            <a:ext cx="7981008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OWID: CO2 Changes for Multiple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/>
          <a:lstStyle/>
          <a:p>
            <a:r>
              <a:rPr lang="en-US" dirty="0" smtClean="0"/>
              <a:t>Using a for loop and the function written previously, calculate the emissions changes for France, Spain and Germany between 2000 and 2010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4500" y="1825625"/>
            <a:ext cx="5029199" cy="4616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i="1" dirty="0" smtClean="0"/>
              <a:t>Create a custom vector using c(x, y, z)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794500" y="2600325"/>
            <a:ext cx="5029199" cy="15696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Include variables in strings using the glue package: library(glue)</a:t>
            </a:r>
          </a:p>
          <a:p>
            <a:endParaRPr lang="en-US" sz="2400" i="1" dirty="0"/>
          </a:p>
          <a:p>
            <a:r>
              <a:rPr lang="en-US" sz="2400" i="1" dirty="0" smtClean="0"/>
              <a:t>E.g. print(glue(“My name is {name}))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473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47795" cy="1325563"/>
          </a:xfrm>
        </p:spPr>
        <p:txBody>
          <a:bodyPr/>
          <a:lstStyle/>
          <a:p>
            <a:r>
              <a:rPr lang="en-US" dirty="0" smtClean="0"/>
              <a:t>Accuracy Metrics </a:t>
            </a:r>
            <a:r>
              <a:rPr lang="en-US" smtClean="0"/>
              <a:t>(Regression)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511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While final decisions in model selection can come down in part to the data scientist’s intuition or preference, it is also essential to compare models in terms of their </a:t>
            </a:r>
            <a:r>
              <a:rPr lang="en-US" b="1" dirty="0" smtClean="0"/>
              <a:t>error</a:t>
            </a:r>
          </a:p>
          <a:p>
            <a:r>
              <a:rPr lang="en-US" dirty="0" smtClean="0"/>
              <a:t>Common metrics for regression include:</a:t>
            </a:r>
          </a:p>
          <a:p>
            <a:pPr lvl="1"/>
            <a:r>
              <a:rPr lang="en-US" dirty="0" smtClean="0"/>
              <a:t>Mean absolute error (MAE)</a:t>
            </a:r>
          </a:p>
          <a:p>
            <a:pPr lvl="1"/>
            <a:r>
              <a:rPr lang="en-US" dirty="0" smtClean="0"/>
              <a:t>Mean squared error (MSE)</a:t>
            </a:r>
          </a:p>
          <a:p>
            <a:pPr lvl="1"/>
            <a:r>
              <a:rPr lang="en-US" dirty="0" smtClean="0"/>
              <a:t>Root mean squared error (RMSE)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7784951"/>
                  </p:ext>
                </p:extLst>
              </p:nvPr>
            </p:nvGraphicFramePr>
            <p:xfrm>
              <a:off x="6858642" y="1050867"/>
              <a:ext cx="4831788" cy="3682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5603"/>
                    <a:gridCol w="240618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Metric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Equation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 absolute error (MAE)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AU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AU" b="0" i="1" smtClean="0">
                                        <a:latin typeface="Cambria Math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AU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AU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AU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AU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AU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AU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AU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AU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r>
                            <a:rPr lang="en-US" baseline="0" dirty="0" smtClean="0"/>
                            <a:t> squared error (MSE)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AU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AU" b="0" i="1" smtClean="0">
                                        <a:latin typeface="Cambria Math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AU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i="1" smtClean="0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AU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AU" b="0" i="1" smtClean="0">
                                                        <a:latin typeface="Cambria Math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AU" b="0" i="1" smtClean="0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Root mean squared error (RMSE)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charset="0"/>
                                  </a:rPr>
                                  <m:t>√</m:t>
                                </m:r>
                                <m:f>
                                  <m:fPr>
                                    <m:ctrlPr>
                                      <a:rPr lang="en-AU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AU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AU" b="0" i="1" smtClean="0">
                                        <a:latin typeface="Cambria Math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AU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AU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AU" b="0" i="1" smtClean="0">
                                                        <a:latin typeface="Cambria Math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AU" b="0" i="1" smtClean="0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r>
                            <a:rPr lang="en-US" baseline="30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AU" i="1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AU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AU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AU" i="1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AU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AU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AU" i="1">
                                                        <a:latin typeface="Cambria Math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AU" i="1">
                                                        <a:latin typeface="Cambria Math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AU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AU" b="0" i="1" smtClean="0"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AU" b="0" i="1" smtClean="0">
                                                            <a:latin typeface="Cambria Math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AU" b="0" i="1" smtClean="0">
                                                        <a:latin typeface="Cambria Math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AU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AU" i="1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AU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AU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AU" i="1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AU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AU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AU" i="1">
                                                        <a:latin typeface="Cambria Math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AU" i="1">
                                                        <a:latin typeface="Cambria Math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AU" i="1"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AU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AU" b="0" i="1" smtClean="0">
                                                        <a:latin typeface="Cambria Math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AU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7784951"/>
                  </p:ext>
                </p:extLst>
              </p:nvPr>
            </p:nvGraphicFramePr>
            <p:xfrm>
              <a:off x="6858642" y="1050867"/>
              <a:ext cx="4831788" cy="3682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5603"/>
                    <a:gridCol w="240618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Metric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Equation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628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 absolute error (MAE)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3" t="-46479" r="-1013" b="-284507"/>
                          </a:stretch>
                        </a:blipFill>
                      </a:tcPr>
                    </a:tc>
                  </a:tr>
                  <a:tr h="8628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Mean</a:t>
                          </a:r>
                          <a:r>
                            <a:rPr lang="en-US" baseline="0" dirty="0" smtClean="0"/>
                            <a:t> squared error (MSE)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3" t="-147518" r="-1013" b="-186525"/>
                          </a:stretch>
                        </a:blipFill>
                      </a:tcPr>
                    </a:tc>
                  </a:tr>
                  <a:tr h="86283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Root mean squared error (RMSE)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3" t="-245775" r="-1013" b="-85211"/>
                          </a:stretch>
                        </a:blipFill>
                      </a:tcPr>
                    </a:tc>
                  </a:tr>
                  <a:tr h="72358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r>
                            <a:rPr lang="en-US" baseline="30000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3" t="-412605" r="-1013" b="-16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7688589" y="565043"/>
            <a:ext cx="317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Accuracy </a:t>
            </a:r>
            <a:r>
              <a:rPr lang="en-US" b="1" i="1" smtClean="0"/>
              <a:t>metrics for regression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04473" y="5116010"/>
                <a:ext cx="3757375" cy="95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:= predicted value for observation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𝑖</m:t>
                    </m:r>
                  </m:oMath>
                </a14:m>
                <a:endParaRPr lang="en-AU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:r>
                  <a:rPr lang="en-US" dirty="0" smtClean="0"/>
                  <a:t>actual value </a:t>
                </a:r>
                <a:r>
                  <a:rPr lang="en-US" dirty="0"/>
                  <a:t>for observation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:= mean of actual values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473" y="5116010"/>
                <a:ext cx="3757375" cy="957121"/>
              </a:xfrm>
              <a:prstGeom prst="rect">
                <a:avLst/>
              </a:prstGeom>
              <a:blipFill rotWithShape="0">
                <a:blip r:embed="rId4"/>
                <a:stretch>
                  <a:fillRect t="-318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47795" cy="1325563"/>
          </a:xfrm>
        </p:spPr>
        <p:txBody>
          <a:bodyPr/>
          <a:lstStyle/>
          <a:p>
            <a:r>
              <a:rPr lang="en-US" dirty="0" smtClean="0"/>
              <a:t>Accuracy Metrics (Classification)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5116" cy="4351338"/>
          </a:xfrm>
        </p:spPr>
        <p:txBody>
          <a:bodyPr/>
          <a:lstStyle/>
          <a:p>
            <a:r>
              <a:rPr lang="en-US" dirty="0" smtClean="0"/>
              <a:t>Accuracy measurements for classification include: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roportion of correct classifications</a:t>
            </a:r>
          </a:p>
          <a:p>
            <a:pPr lvl="1"/>
            <a:r>
              <a:rPr lang="en-US" dirty="0" smtClean="0"/>
              <a:t>Area </a:t>
            </a:r>
            <a:r>
              <a:rPr lang="en-US" dirty="0"/>
              <a:t>Under the Receiver Operating Characteristic Curve </a:t>
            </a:r>
            <a:r>
              <a:rPr lang="en-US" dirty="0" smtClean="0"/>
              <a:t>(ROC AUC)</a:t>
            </a:r>
            <a:endParaRPr lang="en-US" dirty="0"/>
          </a:p>
          <a:p>
            <a:pPr lvl="1"/>
            <a:r>
              <a:rPr lang="en-US" dirty="0" smtClean="0"/>
              <a:t>Log loss/cross entropy loss</a:t>
            </a:r>
          </a:p>
        </p:txBody>
      </p:sp>
      <p:pic>
        <p:nvPicPr>
          <p:cNvPr id="2050" name="Picture 2" descr="eceiver operating Characteristic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95" y="1279525"/>
            <a:ext cx="46863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84848" y="910193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ROC curve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86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69061" cy="1325563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91332" y="932590"/>
            <a:ext cx="2187616" cy="9954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Choosing a learning algorithm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291332" y="4662481"/>
            <a:ext cx="2187616" cy="9954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91332" y="2794351"/>
            <a:ext cx="2187616" cy="9954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22" idx="0"/>
          </p:cNvCxnSpPr>
          <p:nvPr/>
        </p:nvCxnSpPr>
        <p:spPr>
          <a:xfrm>
            <a:off x="9385140" y="1928012"/>
            <a:ext cx="0" cy="8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0"/>
          </p:cNvCxnSpPr>
          <p:nvPr/>
        </p:nvCxnSpPr>
        <p:spPr>
          <a:xfrm>
            <a:off x="9385140" y="3789773"/>
            <a:ext cx="0" cy="872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838201" y="1493134"/>
            <a:ext cx="5169060" cy="46208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infinitely many models that can be trained with supervised learning for a given task, but not all will be equally good</a:t>
            </a:r>
          </a:p>
          <a:p>
            <a:r>
              <a:rPr lang="en-US" dirty="0" smtClean="0"/>
              <a:t>We want to choose a model that gives the best performance and has appropriate characteristics for the task</a:t>
            </a:r>
          </a:p>
          <a:p>
            <a:r>
              <a:rPr lang="en-US" dirty="0" smtClean="0"/>
              <a:t>Model selection can broadly be split into 3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Choosing a learning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Model fitting</a:t>
            </a:r>
          </a:p>
          <a:p>
            <a:r>
              <a:rPr lang="en-US" b="1" dirty="0" smtClean="0"/>
              <a:t>Model fitting </a:t>
            </a:r>
            <a:r>
              <a:rPr lang="en-US" dirty="0" smtClean="0"/>
              <a:t>is always done computationally using methods such as </a:t>
            </a:r>
            <a:r>
              <a:rPr lang="en-US" b="1" dirty="0" smtClean="0"/>
              <a:t>gradient descent </a:t>
            </a:r>
            <a:r>
              <a:rPr lang="en-US" dirty="0" smtClean="0"/>
              <a:t>while the other choices might be made manually based on knowledge of the problem or model requirements</a:t>
            </a:r>
            <a:endParaRPr lang="en-US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366799" y="29188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Hierarchical decisions in </a:t>
            </a:r>
            <a:r>
              <a:rPr lang="en-US" b="1" i="1" dirty="0" smtClean="0"/>
              <a:t>model selection</a:t>
            </a:r>
            <a:endParaRPr 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108539" y="962268"/>
            <a:ext cx="216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Linear regression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Decision tree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Neural network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97805" y="2794351"/>
            <a:ext cx="216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Network architecture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Learning rate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4523" y="4626434"/>
            <a:ext cx="216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Coefficients (linear regression)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Decision rules (decision tree)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1854" y="6113945"/>
            <a:ext cx="5518042" cy="5847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i="1" dirty="0" smtClean="0"/>
              <a:t>Fitting is the process of adjusting model parameters to </a:t>
            </a:r>
            <a:r>
              <a:rPr lang="en-AU" sz="1600" i="1" smtClean="0"/>
              <a:t>achieve the  </a:t>
            </a:r>
            <a:r>
              <a:rPr lang="en-AU" sz="1600" i="1" dirty="0" smtClean="0"/>
              <a:t>best performance - usually minimising a </a:t>
            </a:r>
            <a:r>
              <a:rPr lang="en-AU" sz="1600" b="1" i="1" dirty="0" smtClean="0"/>
              <a:t>loss function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3962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69061" cy="1325563"/>
          </a:xfrm>
        </p:spPr>
        <p:txBody>
          <a:bodyPr/>
          <a:lstStyle/>
          <a:p>
            <a:r>
              <a:rPr lang="en-US" dirty="0" smtClean="0"/>
              <a:t>Choosing a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25249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Choosing the learning algorithm automatically can be very computationally expensive, so is often done manually</a:t>
            </a:r>
          </a:p>
          <a:p>
            <a:r>
              <a:rPr lang="en-US" dirty="0" smtClean="0"/>
              <a:t>The choice of model is determined based on:</a:t>
            </a:r>
          </a:p>
          <a:p>
            <a:pPr lvl="1"/>
            <a:r>
              <a:rPr lang="en-US" dirty="0" smtClean="0"/>
              <a:t>The model’s predictive power</a:t>
            </a:r>
          </a:p>
          <a:p>
            <a:pPr lvl="1"/>
            <a:r>
              <a:rPr lang="en-US" dirty="0" smtClean="0"/>
              <a:t>Interpretability</a:t>
            </a:r>
          </a:p>
          <a:p>
            <a:pPr lvl="1"/>
            <a:r>
              <a:rPr lang="en-US" dirty="0" smtClean="0"/>
              <a:t>Computational expense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4925" y="1690688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8507" y="2315721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Decision Tree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4925" y="2940754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Nearest </a:t>
            </a:r>
            <a:r>
              <a:rPr lang="en-US" dirty="0" err="1"/>
              <a:t>N</a:t>
            </a:r>
            <a:r>
              <a:rPr lang="en-US" dirty="0" err="1" smtClean="0"/>
              <a:t>eighbours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18507" y="3600510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4925" y="4271842"/>
            <a:ext cx="1759352" cy="6250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162088" y="1470768"/>
            <a:ext cx="11576" cy="41900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62088" y="3381120"/>
            <a:ext cx="16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Interpretability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162088" y="1330690"/>
            <a:ext cx="10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box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62088" y="5476139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learning method has its own </a:t>
            </a:r>
            <a:r>
              <a:rPr lang="en-US" dirty="0" err="1" smtClean="0"/>
              <a:t>hyperparameters</a:t>
            </a:r>
            <a:r>
              <a:rPr lang="en-US" dirty="0" smtClean="0"/>
              <a:t> which can significantly impact predictive power and </a:t>
            </a:r>
            <a:r>
              <a:rPr lang="en-US" b="1" dirty="0" smtClean="0"/>
              <a:t>convergence time</a:t>
            </a:r>
          </a:p>
        </p:txBody>
      </p:sp>
    </p:spTree>
    <p:extLst>
      <p:ext uri="{BB962C8B-B14F-4D97-AF65-F5344CB8AC3E}">
        <p14:creationId xmlns:p14="http://schemas.microsoft.com/office/powerpoint/2010/main" val="11848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which don’t fit the training data well enough have been </a:t>
            </a:r>
            <a:r>
              <a:rPr lang="en-US" b="1" dirty="0" err="1" smtClean="0"/>
              <a:t>underfitted</a:t>
            </a:r>
            <a:endParaRPr lang="en-US" b="1" dirty="0" smtClean="0"/>
          </a:p>
          <a:p>
            <a:r>
              <a:rPr lang="en-US" dirty="0" smtClean="0"/>
              <a:t>Models which fit the training data too well have been </a:t>
            </a:r>
            <a:r>
              <a:rPr lang="en-US" b="1" dirty="0" err="1" smtClean="0"/>
              <a:t>overfitted</a:t>
            </a:r>
            <a:endParaRPr lang="en-US" b="1" dirty="0" smtClean="0"/>
          </a:p>
          <a:p>
            <a:r>
              <a:rPr lang="en-US" dirty="0" smtClean="0"/>
              <a:t>Overfitting is often more of a problem than </a:t>
            </a:r>
            <a:r>
              <a:rPr lang="en-US" dirty="0" err="1" smtClean="0"/>
              <a:t>underfitting</a:t>
            </a:r>
            <a:endParaRPr lang="en-US" dirty="0" smtClean="0"/>
          </a:p>
          <a:p>
            <a:r>
              <a:rPr lang="en-US" dirty="0" smtClean="0"/>
              <a:t>If we did not have a validation set, we would have no way of knowing how our model had performed</a:t>
            </a:r>
          </a:p>
        </p:txBody>
      </p:sp>
    </p:spTree>
    <p:extLst>
      <p:ext uri="{BB962C8B-B14F-4D97-AF65-F5344CB8AC3E}">
        <p14:creationId xmlns:p14="http://schemas.microsoft.com/office/powerpoint/2010/main" val="3284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26065" cy="1325563"/>
          </a:xfrm>
        </p:spPr>
        <p:txBody>
          <a:bodyPr/>
          <a:lstStyle/>
          <a:p>
            <a:r>
              <a:rPr lang="en-US" dirty="0" smtClean="0"/>
              <a:t>Train, Validate,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15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prevent overfitting, data is split into training and test sets</a:t>
            </a:r>
          </a:p>
          <a:p>
            <a:r>
              <a:rPr lang="en-US" dirty="0" smtClean="0"/>
              <a:t>We can do whatever we like with the training data during model selection</a:t>
            </a:r>
          </a:p>
          <a:p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testing data </a:t>
            </a:r>
            <a:r>
              <a:rPr lang="en-US" b="1" dirty="0"/>
              <a:t>should only be used </a:t>
            </a:r>
            <a:r>
              <a:rPr lang="en-US" b="1" dirty="0" smtClean="0"/>
              <a:t>once</a:t>
            </a:r>
            <a:r>
              <a:rPr lang="en-US" dirty="0" smtClean="0"/>
              <a:t> to evaluate the final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38349" y="2823289"/>
            <a:ext cx="244225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35228" y="2823289"/>
            <a:ext cx="1018572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05509" y="1368425"/>
            <a:ext cx="3090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labelled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05509" y="4343793"/>
            <a:ext cx="157415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Fit 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659074" y="4343793"/>
            <a:ext cx="8681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Validate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stCxn id="9" idx="2"/>
            <a:endCxn id="4" idx="0"/>
          </p:cNvCxnSpPr>
          <p:nvPr/>
        </p:nvCxnSpPr>
        <p:spPr>
          <a:xfrm flipH="1">
            <a:off x="8559479" y="2282825"/>
            <a:ext cx="891250" cy="5404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5" idx="0"/>
          </p:cNvCxnSpPr>
          <p:nvPr/>
        </p:nvCxnSpPr>
        <p:spPr>
          <a:xfrm>
            <a:off x="9450729" y="2282825"/>
            <a:ext cx="1393785" cy="5404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2" idx="0"/>
          </p:cNvCxnSpPr>
          <p:nvPr/>
        </p:nvCxnSpPr>
        <p:spPr>
          <a:xfrm>
            <a:off x="8559479" y="3737689"/>
            <a:ext cx="133109" cy="6061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13" idx="0"/>
          </p:cNvCxnSpPr>
          <p:nvPr/>
        </p:nvCxnSpPr>
        <p:spPr>
          <a:xfrm>
            <a:off x="8559479" y="3737689"/>
            <a:ext cx="1533645" cy="6061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53460" y="588060"/>
            <a:ext cx="3800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/>
              <a:t>Common approach to splitting data for supervised learning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60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not to do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 of supervised learning in practice is to find the best model to fit to our data. </a:t>
            </a:r>
          </a:p>
          <a:p>
            <a:r>
              <a:rPr lang="en-US" dirty="0" smtClean="0"/>
              <a:t>The worst approach: choose a few different models; fit them all to the data; choose the one with the smallest error </a:t>
            </a:r>
          </a:p>
          <a:p>
            <a:r>
              <a:rPr lang="en-US" dirty="0" smtClean="0"/>
              <a:t>Less bad approach: split the data into train and test sets; fit all the models; choose the one which performs best on the test set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5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28190</TotalTime>
  <Words>752</Words>
  <Application>Microsoft Macintosh PowerPoint</Application>
  <PresentationFormat>Widescreen</PresentationFormat>
  <Paragraphs>98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Cambria Math</vt:lpstr>
      <vt:lpstr>Arial</vt:lpstr>
      <vt:lpstr>Office Theme</vt:lpstr>
      <vt:lpstr>BENV0091 Lecture 4</vt:lpstr>
      <vt:lpstr>Accuracy Metrics (Regression)</vt:lpstr>
      <vt:lpstr>Accuracy Metrics (Classification)</vt:lpstr>
      <vt:lpstr>Model Selection</vt:lpstr>
      <vt:lpstr>Choosing a Learning Algorithm</vt:lpstr>
      <vt:lpstr>Hyperparameter Tuning</vt:lpstr>
      <vt:lpstr>Overfitting</vt:lpstr>
      <vt:lpstr>Train, Validate, Test</vt:lpstr>
      <vt:lpstr>How not to do Supervised Learning</vt:lpstr>
      <vt:lpstr>Cross-Validation and Bootstrapping</vt:lpstr>
      <vt:lpstr>The modelr Package</vt:lpstr>
      <vt:lpstr>PowerPoint Presentation</vt:lpstr>
      <vt:lpstr>OWID: CO2 Changes for Multiple Countries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BENV0091 Lecture 1: Introduction</dc:title>
  <dc:creator>De Mars, Patrick</dc:creator>
  <cp:lastModifiedBy>De Mars, Patrick</cp:lastModifiedBy>
  <cp:revision>279</cp:revision>
  <dcterms:created xsi:type="dcterms:W3CDTF">2021-09-22T06:13:15Z</dcterms:created>
  <dcterms:modified xsi:type="dcterms:W3CDTF">2021-10-20T12:16:26Z</dcterms:modified>
</cp:coreProperties>
</file>