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70" r:id="rId3"/>
    <p:sldId id="259" r:id="rId4"/>
    <p:sldId id="272" r:id="rId5"/>
    <p:sldId id="261" r:id="rId6"/>
    <p:sldId id="262" r:id="rId7"/>
    <p:sldId id="273" r:id="rId8"/>
    <p:sldId id="263" r:id="rId9"/>
    <p:sldId id="274" r:id="rId10"/>
    <p:sldId id="264" r:id="rId11"/>
    <p:sldId id="275" r:id="rId12"/>
    <p:sldId id="265" r:id="rId13"/>
    <p:sldId id="276" r:id="rId14"/>
    <p:sldId id="266" r:id="rId15"/>
    <p:sldId id="277" r:id="rId16"/>
    <p:sldId id="267" r:id="rId17"/>
    <p:sldId id="278" r:id="rId18"/>
    <p:sldId id="268" r:id="rId19"/>
    <p:sldId id="279" r:id="rId20"/>
    <p:sldId id="269" r:id="rId21"/>
    <p:sldId id="280" r:id="rId22"/>
    <p:sldId id="283" r:id="rId23"/>
  </p:sldIdLst>
  <p:sldSz cx="6858000" cy="9906000" type="A4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E9F"/>
    <a:srgbClr val="259BAE"/>
    <a:srgbClr val="27A0B4"/>
    <a:srgbClr val="1F8696"/>
    <a:srgbClr val="2A6F90"/>
    <a:srgbClr val="16406A"/>
    <a:srgbClr val="39B0C4"/>
    <a:srgbClr val="41CCDF"/>
    <a:srgbClr val="3FCADD"/>
    <a:srgbClr val="42C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3174" y="5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5A424-66F9-4AF7-83D5-C7C371DB2177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F295C-48C0-4F56-896C-15A9F6297E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78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F295C-48C0-4F56-896C-15A9F6297E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91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F295C-48C0-4F56-896C-15A9F6297E8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718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F295C-48C0-4F56-896C-15A9F6297E8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54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F295C-48C0-4F56-896C-15A9F6297E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75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F295C-48C0-4F56-896C-15A9F6297E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3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F295C-48C0-4F56-896C-15A9F6297E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59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F295C-48C0-4F56-896C-15A9F6297E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60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F295C-48C0-4F56-896C-15A9F6297E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2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F295C-48C0-4F56-896C-15A9F6297E8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6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F295C-48C0-4F56-896C-15A9F6297E8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29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3F295C-48C0-4F56-896C-15A9F6297E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26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19ED-F027-4B88-BEC1-D42D5F3DA421}" type="datetime1">
              <a:rPr lang="pt-BR" smtClean="0"/>
              <a:t>24/10/2025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 - Do Básico ao Intermediário - Jackson Ventura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B8489-B6C2-4B14-8BDA-A5988313A09B}" type="datetime1">
              <a:rPr lang="pt-BR" smtClean="0"/>
              <a:t>24/10/2025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 - Do Básico ao Intermediário - Jackson Ventura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29037" y="529697"/>
            <a:ext cx="1157288" cy="1126807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57176" y="529697"/>
            <a:ext cx="3357563" cy="1126807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FBCF-90AC-426B-AB45-4F20A9B6C8F8}" type="datetime1">
              <a:rPr lang="pt-BR" smtClean="0"/>
              <a:t>24/10/2025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 - Do Básico ao Intermediário - Jackson Ventura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BFA9-8603-4FD1-92A2-DD3BDE735BE6}" type="datetime1">
              <a:rPr lang="pt-BR" smtClean="0"/>
              <a:t>24/10/2025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 - Do Básico ao Intermediário - Jackson Ventura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6365522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1C80-FE5E-42E0-9A70-3475BDC706F2}" type="datetime1">
              <a:rPr lang="pt-BR" smtClean="0"/>
              <a:t>24/10/2025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 - Do Básico ao Intermediário - Jackson Ventura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57176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628901" y="3081867"/>
            <a:ext cx="2257425" cy="87159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FF514-D205-4AE6-B316-542C9B80AB62}" type="datetime1">
              <a:rPr lang="pt-BR" smtClean="0"/>
              <a:t>24/10/2025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 - Do Básico ao Intermediário - Jackson Ventura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3483770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3483770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889E-658C-4DDE-9EEC-ECB5FAD6DA06}" type="datetime1">
              <a:rPr lang="pt-BR" smtClean="0"/>
              <a:t>24/10/2025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 - Do Básico ao Intermediário - Jackson Ventura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E0EEB-B643-491B-9713-387DF12DC566}" type="datetime1">
              <a:rPr lang="pt-BR" smtClean="0"/>
              <a:t>24/10/2025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 - Do Básico ao Intermediário - Jackson Ventura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F6D79-3E60-4134-BED8-853E209A3CA4}" type="datetime1">
              <a:rPr lang="pt-BR" smtClean="0"/>
              <a:t>24/10/2025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 - Do Básico ao Intermediário - Jackson Ventura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1" y="394406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567A3-FB22-4DEC-90F7-E4FABBEEBDBA}" type="datetime1">
              <a:rPr lang="pt-BR" smtClean="0"/>
              <a:t>24/10/2025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 - Do Básico ao Intermediário - Jackson Ventura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344216" y="7752823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5666D-635B-4A30-ADB8-FDDC249AF810}" type="datetime1">
              <a:rPr lang="pt-BR" smtClean="0"/>
              <a:t>24/10/2025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Análise de Dados - Do Básico ao Intermediário - Jackson Ventura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6B41B-D8CD-4504-8C73-77FA280F6810}" type="datetime1">
              <a:rPr lang="pt-BR" smtClean="0"/>
              <a:t>24/10/2025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Análise de Dados - Do Básico ao Intermediário - Jackson Ventura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DE743-D28D-4247-99F3-3B7F53520E1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felipeAguiarCode/prompts-recipe-to-create-a-ebook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Imagem principal" descr="C:\Users\jacom\Dropbox\DIO\Imagens_gen_por_IA\imagem_capa_ebook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858000" cy="9906000"/>
          </a:xfrm>
          <a:prstGeom prst="rect">
            <a:avLst/>
          </a:prstGeom>
          <a:solidFill>
            <a:srgbClr val="39B0C4"/>
          </a:solidFill>
        </p:spPr>
      </p:pic>
      <p:sp>
        <p:nvSpPr>
          <p:cNvPr id="3" name="Titulo 1">
            <a:extLst>
              <a:ext uri="{FF2B5EF4-FFF2-40B4-BE49-F238E27FC236}">
                <a16:creationId xmlns:a16="http://schemas.microsoft.com/office/drawing/2014/main" id="{537EF079-8E58-4ECD-99F4-D9E65BAED2DA}"/>
              </a:ext>
            </a:extLst>
          </p:cNvPr>
          <p:cNvSpPr txBox="1"/>
          <p:nvPr/>
        </p:nvSpPr>
        <p:spPr>
          <a:xfrm>
            <a:off x="188640" y="1928664"/>
            <a:ext cx="2160241" cy="1754326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rgbClr val="002060"/>
                </a:solidFill>
                <a:effectLst>
                  <a:glow rad="127000">
                    <a:srgbClr val="42C1D2"/>
                  </a:glow>
                </a:effectLst>
                <a:latin typeface="Algerian" panose="04020705040A02060702" pitchFamily="82" charset="0"/>
              </a:rPr>
              <a:t>Data </a:t>
            </a:r>
            <a:r>
              <a:rPr lang="pt-BR" sz="5400" dirty="0" err="1">
                <a:solidFill>
                  <a:srgbClr val="002060"/>
                </a:solidFill>
                <a:effectLst>
                  <a:glow rad="127000">
                    <a:srgbClr val="42C1D2"/>
                  </a:glow>
                </a:effectLst>
                <a:latin typeface="Algerian" panose="04020705040A02060702" pitchFamily="82" charset="0"/>
              </a:rPr>
              <a:t>Bang</a:t>
            </a:r>
            <a:r>
              <a:rPr lang="pt-BR" sz="5400" dirty="0">
                <a:solidFill>
                  <a:srgbClr val="002060"/>
                </a:solidFill>
                <a:effectLst>
                  <a:glow rad="127000">
                    <a:srgbClr val="42C1D2"/>
                  </a:glow>
                </a:effectLst>
                <a:latin typeface="Algerian" panose="04020705040A02060702" pitchFamily="82" charset="0"/>
              </a:rPr>
              <a:t> </a:t>
            </a:r>
          </a:p>
        </p:txBody>
      </p:sp>
      <p:sp>
        <p:nvSpPr>
          <p:cNvPr id="7" name="Titulo 2">
            <a:extLst>
              <a:ext uri="{FF2B5EF4-FFF2-40B4-BE49-F238E27FC236}">
                <a16:creationId xmlns:a16="http://schemas.microsoft.com/office/drawing/2014/main" id="{B3CCA6F5-8890-40BC-8653-1B26E98126E3}"/>
              </a:ext>
            </a:extLst>
          </p:cNvPr>
          <p:cNvSpPr txBox="1"/>
          <p:nvPr/>
        </p:nvSpPr>
        <p:spPr>
          <a:xfrm>
            <a:off x="4581128" y="2858378"/>
            <a:ext cx="2537520" cy="1446550"/>
          </a:xfrm>
          <a:prstGeom prst="rect">
            <a:avLst/>
          </a:prstGeom>
          <a:noFill/>
          <a:effectLst>
            <a:glow rad="127000">
              <a:srgbClr val="3FCADD"/>
            </a:glow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pt-BR" sz="4400" dirty="0" err="1">
                <a:solidFill>
                  <a:srgbClr val="002060"/>
                </a:solidFill>
                <a:effectLst>
                  <a:glow rad="127000">
                    <a:srgbClr val="41CCDF"/>
                  </a:glow>
                </a:effectLst>
                <a:latin typeface="Algerian" panose="04020705040A02060702" pitchFamily="82" charset="0"/>
              </a:rPr>
              <a:t>Theory</a:t>
            </a:r>
            <a:r>
              <a:rPr lang="pt-BR" sz="4400" dirty="0">
                <a:solidFill>
                  <a:srgbClr val="002060"/>
                </a:solidFill>
                <a:effectLst>
                  <a:glow rad="127000">
                    <a:srgbClr val="41CCDF"/>
                  </a:glow>
                </a:effectLst>
                <a:latin typeface="Algerian" panose="04020705040A02060702" pitchFamily="82" charset="0"/>
              </a:rPr>
              <a:t> Nerds</a:t>
            </a:r>
          </a:p>
        </p:txBody>
      </p:sp>
      <p:sp>
        <p:nvSpPr>
          <p:cNvPr id="9" name="Rodape">
            <a:extLst>
              <a:ext uri="{FF2B5EF4-FFF2-40B4-BE49-F238E27FC236}">
                <a16:creationId xmlns:a16="http://schemas.microsoft.com/office/drawing/2014/main" id="{BDB11931-8BC8-471F-8B7A-C40C88B616D0}"/>
              </a:ext>
            </a:extLst>
          </p:cNvPr>
          <p:cNvSpPr txBox="1"/>
          <p:nvPr/>
        </p:nvSpPr>
        <p:spPr>
          <a:xfrm>
            <a:off x="1340768" y="9059197"/>
            <a:ext cx="4464496" cy="646331"/>
          </a:xfrm>
          <a:prstGeom prst="rect">
            <a:avLst/>
          </a:prstGeom>
          <a:noFill/>
          <a:effectLst>
            <a:glow rad="127000">
              <a:srgbClr val="3FCADD"/>
            </a:glow>
            <a:outerShdw blurRad="50800" dist="38100" dir="10800000" algn="r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002060"/>
                </a:solidFill>
                <a:effectLst>
                  <a:glow rad="127000">
                    <a:srgbClr val="41CCDF"/>
                  </a:glow>
                </a:effectLst>
                <a:latin typeface="Algerian" panose="04020705040A02060702" pitchFamily="82" charset="0"/>
              </a:rPr>
              <a:t>Jackson Ventura</a:t>
            </a:r>
          </a:p>
        </p:txBody>
      </p:sp>
    </p:spTree>
    <p:extLst>
      <p:ext uri="{BB962C8B-B14F-4D97-AF65-F5344CB8AC3E}">
        <p14:creationId xmlns:p14="http://schemas.microsoft.com/office/powerpoint/2010/main" val="1251159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_pagina">
            <a:extLst>
              <a:ext uri="{FF2B5EF4-FFF2-40B4-BE49-F238E27FC236}">
                <a16:creationId xmlns:a16="http://schemas.microsoft.com/office/drawing/2014/main" id="{AD7BB2BB-B497-4AD2-A1CC-CB4C084DA262}"/>
              </a:ext>
            </a:extLst>
          </p:cNvPr>
          <p:cNvSpPr/>
          <p:nvPr/>
        </p:nvSpPr>
        <p:spPr>
          <a:xfrm>
            <a:off x="-27384" y="0"/>
            <a:ext cx="6885384" cy="9921552"/>
          </a:xfrm>
          <a:prstGeom prst="rect">
            <a:avLst/>
          </a:prstGeom>
          <a:gradFill flip="none" rotWithShape="1">
            <a:gsLst>
              <a:gs pos="0">
                <a:srgbClr val="39B0C4">
                  <a:shade val="30000"/>
                  <a:satMod val="115000"/>
                </a:srgbClr>
              </a:gs>
              <a:gs pos="50000">
                <a:srgbClr val="39B0C4">
                  <a:shade val="67500"/>
                  <a:satMod val="115000"/>
                </a:srgbClr>
              </a:gs>
              <a:gs pos="100000">
                <a:srgbClr val="39B0C4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B825975-84CF-4211-BD6B-B5E77D44A14D}"/>
              </a:ext>
            </a:extLst>
          </p:cNvPr>
          <p:cNvSpPr/>
          <p:nvPr/>
        </p:nvSpPr>
        <p:spPr>
          <a:xfrm>
            <a:off x="980728" y="560512"/>
            <a:ext cx="4968552" cy="2448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ulo_capitulo">
            <a:extLst>
              <a:ext uri="{FF2B5EF4-FFF2-40B4-BE49-F238E27FC236}">
                <a16:creationId xmlns:a16="http://schemas.microsoft.com/office/drawing/2014/main" id="{230FD22B-A246-49B4-956B-F3E4EF36297C}"/>
              </a:ext>
            </a:extLst>
          </p:cNvPr>
          <p:cNvSpPr txBox="1"/>
          <p:nvPr/>
        </p:nvSpPr>
        <p:spPr>
          <a:xfrm>
            <a:off x="377280" y="2864768"/>
            <a:ext cx="60486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39B0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Conhecendo o SQL</a:t>
            </a:r>
          </a:p>
        </p:txBody>
      </p:sp>
      <p:sp>
        <p:nvSpPr>
          <p:cNvPr id="4" name="Numero_capitulo">
            <a:extLst>
              <a:ext uri="{FF2B5EF4-FFF2-40B4-BE49-F238E27FC236}">
                <a16:creationId xmlns:a16="http://schemas.microsoft.com/office/drawing/2014/main" id="{542BA3E2-AB2B-4E7E-8D27-C8ABC6B37313}"/>
              </a:ext>
            </a:extLst>
          </p:cNvPr>
          <p:cNvSpPr txBox="1"/>
          <p:nvPr/>
        </p:nvSpPr>
        <p:spPr>
          <a:xfrm>
            <a:off x="332656" y="704528"/>
            <a:ext cx="6048672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noFill/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05</a:t>
            </a:r>
            <a:endParaRPr lang="pt-BR" sz="5600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3385B554-FA9E-4AB7-9DD8-669861F5E2AD}"/>
              </a:ext>
            </a:extLst>
          </p:cNvPr>
          <p:cNvSpPr txBox="1"/>
          <p:nvPr/>
        </p:nvSpPr>
        <p:spPr>
          <a:xfrm>
            <a:off x="728700" y="4880992"/>
            <a:ext cx="5472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SQL (</a:t>
            </a:r>
            <a:r>
              <a:rPr lang="pt-BR" sz="2400" dirty="0" err="1"/>
              <a:t>Structured</a:t>
            </a:r>
            <a:r>
              <a:rPr lang="pt-BR" sz="2400" dirty="0"/>
              <a:t> Query </a:t>
            </a:r>
            <a:r>
              <a:rPr lang="pt-BR" sz="2400" dirty="0" err="1"/>
              <a:t>Language</a:t>
            </a:r>
            <a:r>
              <a:rPr lang="pt-BR" sz="2400" dirty="0"/>
              <a:t>) é essencial para quem quer lidar com bancos de dados.</a:t>
            </a:r>
          </a:p>
          <a:p>
            <a:pPr algn="ctr"/>
            <a:r>
              <a:rPr lang="pt-BR" sz="2400" dirty="0"/>
              <a:t>Ele permite buscar e filtrar informações com comandos simples.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93C8567-560D-4DF2-AE6B-95EC4AF067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719" y="6681192"/>
            <a:ext cx="3023018" cy="2592290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927DD0D-C9CA-4B88-9C85-2C522013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78EA0793-7E3F-4572-A9BE-C4BAE341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fld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8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11386BC1-1812-48F6-BC39-7F1EAEAB1EA9}"/>
              </a:ext>
            </a:extLst>
          </p:cNvPr>
          <p:cNvSpPr/>
          <p:nvPr/>
        </p:nvSpPr>
        <p:spPr>
          <a:xfrm>
            <a:off x="1628800" y="1223393"/>
            <a:ext cx="3600400" cy="705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331D6CC-64F3-4CC9-848D-55140450FCCB}"/>
              </a:ext>
            </a:extLst>
          </p:cNvPr>
          <p:cNvSpPr txBox="1"/>
          <p:nvPr/>
        </p:nvSpPr>
        <p:spPr>
          <a:xfrm>
            <a:off x="404664" y="1223393"/>
            <a:ext cx="6048672" cy="705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Conhecendo o SQL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EDAFF208-522B-4CA0-A356-F44B214DB4B5}"/>
              </a:ext>
            </a:extLst>
          </p:cNvPr>
          <p:cNvSpPr txBox="1"/>
          <p:nvPr/>
        </p:nvSpPr>
        <p:spPr>
          <a:xfrm>
            <a:off x="688008" y="2144688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Exemplo real: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A30728-1208-4D33-96FE-38B6B859BD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4" y="2504728"/>
            <a:ext cx="6048672" cy="3177540"/>
          </a:xfrm>
          <a:prstGeom prst="rect">
            <a:avLst/>
          </a:prstGeom>
        </p:spPr>
      </p:pic>
      <p:sp>
        <p:nvSpPr>
          <p:cNvPr id="9" name="texto_componente">
            <a:extLst>
              <a:ext uri="{FF2B5EF4-FFF2-40B4-BE49-F238E27FC236}">
                <a16:creationId xmlns:a16="http://schemas.microsoft.com/office/drawing/2014/main" id="{EE4F30A8-D6F4-47FC-B1FF-813B93FCE4B7}"/>
              </a:ext>
            </a:extLst>
          </p:cNvPr>
          <p:cNvSpPr txBox="1"/>
          <p:nvPr/>
        </p:nvSpPr>
        <p:spPr>
          <a:xfrm>
            <a:off x="688008" y="6105128"/>
            <a:ext cx="54726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🔍 O que faz esse código:</a:t>
            </a:r>
          </a:p>
          <a:p>
            <a:r>
              <a:rPr lang="pt-BR" sz="2400" dirty="0"/>
              <a:t>Lista os clientes e o total vendido em 2024, em ordem decrescente de valor.</a:t>
            </a:r>
          </a:p>
          <a:p>
            <a:endParaRPr lang="pt-BR" sz="2400" dirty="0"/>
          </a:p>
          <a:p>
            <a:r>
              <a:rPr lang="pt-BR" sz="2400" dirty="0"/>
              <a:t>📘 Importante: o SQL ajuda a extrair só o que é necessário, tornando a análise mais eficiente.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03C80091-D75B-4602-B43E-556CC644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45911F8-1B02-4146-97D1-A6E87570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</a:t>
            </a:fld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65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_pagina">
            <a:extLst>
              <a:ext uri="{FF2B5EF4-FFF2-40B4-BE49-F238E27FC236}">
                <a16:creationId xmlns:a16="http://schemas.microsoft.com/office/drawing/2014/main" id="{AD7BB2BB-B497-4AD2-A1CC-CB4C084DA262}"/>
              </a:ext>
            </a:extLst>
          </p:cNvPr>
          <p:cNvSpPr/>
          <p:nvPr/>
        </p:nvSpPr>
        <p:spPr>
          <a:xfrm>
            <a:off x="-27384" y="0"/>
            <a:ext cx="6885384" cy="9921552"/>
          </a:xfrm>
          <a:prstGeom prst="rect">
            <a:avLst/>
          </a:prstGeom>
          <a:gradFill flip="none" rotWithShape="1">
            <a:gsLst>
              <a:gs pos="0">
                <a:srgbClr val="39B0C4">
                  <a:shade val="30000"/>
                  <a:satMod val="115000"/>
                </a:srgbClr>
              </a:gs>
              <a:gs pos="50000">
                <a:srgbClr val="39B0C4">
                  <a:shade val="67500"/>
                  <a:satMod val="115000"/>
                </a:srgbClr>
              </a:gs>
              <a:gs pos="100000">
                <a:srgbClr val="39B0C4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B825975-84CF-4211-BD6B-B5E77D44A14D}"/>
              </a:ext>
            </a:extLst>
          </p:cNvPr>
          <p:cNvSpPr/>
          <p:nvPr/>
        </p:nvSpPr>
        <p:spPr>
          <a:xfrm>
            <a:off x="980728" y="560512"/>
            <a:ext cx="4968552" cy="2448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ulo_capitulo">
            <a:extLst>
              <a:ext uri="{FF2B5EF4-FFF2-40B4-BE49-F238E27FC236}">
                <a16:creationId xmlns:a16="http://schemas.microsoft.com/office/drawing/2014/main" id="{230FD22B-A246-49B4-956B-F3E4EF36297C}"/>
              </a:ext>
            </a:extLst>
          </p:cNvPr>
          <p:cNvSpPr txBox="1"/>
          <p:nvPr/>
        </p:nvSpPr>
        <p:spPr>
          <a:xfrm>
            <a:off x="377280" y="2936776"/>
            <a:ext cx="60486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39B0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Primeiros Passos com Python</a:t>
            </a:r>
          </a:p>
        </p:txBody>
      </p:sp>
      <p:sp>
        <p:nvSpPr>
          <p:cNvPr id="4" name="Numero_capitulo">
            <a:extLst>
              <a:ext uri="{FF2B5EF4-FFF2-40B4-BE49-F238E27FC236}">
                <a16:creationId xmlns:a16="http://schemas.microsoft.com/office/drawing/2014/main" id="{542BA3E2-AB2B-4E7E-8D27-C8ABC6B37313}"/>
              </a:ext>
            </a:extLst>
          </p:cNvPr>
          <p:cNvSpPr txBox="1"/>
          <p:nvPr/>
        </p:nvSpPr>
        <p:spPr>
          <a:xfrm>
            <a:off x="332656" y="704528"/>
            <a:ext cx="6048672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noFill/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06</a:t>
            </a:r>
            <a:endParaRPr lang="pt-BR" sz="5600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12084577-28C8-452B-B85C-1D3C5F7DD5B8}"/>
              </a:ext>
            </a:extLst>
          </p:cNvPr>
          <p:cNvSpPr txBox="1"/>
          <p:nvPr/>
        </p:nvSpPr>
        <p:spPr>
          <a:xfrm>
            <a:off x="728700" y="6389092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Python é a linguagem mais usada na Análise de Dados por sua simplicidade e poder.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Com as bibliotecas Pandas e </a:t>
            </a:r>
            <a:r>
              <a:rPr lang="pt-BR" sz="2400" dirty="0" err="1"/>
              <a:t>Matplotlib</a:t>
            </a:r>
            <a:r>
              <a:rPr lang="pt-BR" sz="2400" dirty="0"/>
              <a:t>, é possível fazer análises completas.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592D7B4-DD81-43BF-A1D1-73C5E090B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D2863816-1901-4CC6-AAD1-69AD28DA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</a:t>
            </a:fld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448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A8803937-579F-47DC-8064-3C5DB1125E1D}"/>
              </a:ext>
            </a:extLst>
          </p:cNvPr>
          <p:cNvSpPr/>
          <p:nvPr/>
        </p:nvSpPr>
        <p:spPr>
          <a:xfrm>
            <a:off x="1628800" y="1223393"/>
            <a:ext cx="3600400" cy="705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331D6CC-64F3-4CC9-848D-55140450FCCB}"/>
              </a:ext>
            </a:extLst>
          </p:cNvPr>
          <p:cNvSpPr txBox="1"/>
          <p:nvPr/>
        </p:nvSpPr>
        <p:spPr>
          <a:xfrm>
            <a:off x="404664" y="1223393"/>
            <a:ext cx="6048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Primeiros Passos com Python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EDAFF208-522B-4CA0-A356-F44B214DB4B5}"/>
              </a:ext>
            </a:extLst>
          </p:cNvPr>
          <p:cNvSpPr txBox="1"/>
          <p:nvPr/>
        </p:nvSpPr>
        <p:spPr>
          <a:xfrm>
            <a:off x="692696" y="2360712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Exemplo prático:</a:t>
            </a:r>
          </a:p>
        </p:txBody>
      </p:sp>
      <p:sp>
        <p:nvSpPr>
          <p:cNvPr id="9" name="texto_componente">
            <a:extLst>
              <a:ext uri="{FF2B5EF4-FFF2-40B4-BE49-F238E27FC236}">
                <a16:creationId xmlns:a16="http://schemas.microsoft.com/office/drawing/2014/main" id="{70BF7B39-FC5D-4EE3-BDC6-18709EC3EF03}"/>
              </a:ext>
            </a:extLst>
          </p:cNvPr>
          <p:cNvSpPr txBox="1"/>
          <p:nvPr/>
        </p:nvSpPr>
        <p:spPr>
          <a:xfrm>
            <a:off x="705148" y="6370508"/>
            <a:ext cx="54726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🔎 O que acontece aqui: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O código lê um arquivo de vendas, calcula estatísticas e mostra um gráfico simples de desempenho mensal.</a:t>
            </a:r>
          </a:p>
          <a:p>
            <a:r>
              <a:rPr lang="pt-BR" sz="2400" dirty="0"/>
              <a:t>🧠 Por que isso importa: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Automatizar tarefas e visualizar padrões economiza tempo e melhora a tomada de decisão.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BDAA443-58B0-4134-9FC1-D1FF264C19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4" y="2576736"/>
            <a:ext cx="6048672" cy="4002832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6AFE818B-DFDB-4F48-BB4B-3DC76C071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D4C9E064-1D16-4BEB-A69B-D5E0BD7A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fld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13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_pagina">
            <a:extLst>
              <a:ext uri="{FF2B5EF4-FFF2-40B4-BE49-F238E27FC236}">
                <a16:creationId xmlns:a16="http://schemas.microsoft.com/office/drawing/2014/main" id="{AD7BB2BB-B497-4AD2-A1CC-CB4C084DA262}"/>
              </a:ext>
            </a:extLst>
          </p:cNvPr>
          <p:cNvSpPr/>
          <p:nvPr/>
        </p:nvSpPr>
        <p:spPr>
          <a:xfrm>
            <a:off x="0" y="0"/>
            <a:ext cx="6858000" cy="9921552"/>
          </a:xfrm>
          <a:prstGeom prst="rect">
            <a:avLst/>
          </a:prstGeom>
          <a:gradFill flip="none" rotWithShape="1">
            <a:gsLst>
              <a:gs pos="0">
                <a:srgbClr val="39B0C4">
                  <a:shade val="30000"/>
                  <a:satMod val="115000"/>
                </a:srgbClr>
              </a:gs>
              <a:gs pos="50000">
                <a:srgbClr val="39B0C4">
                  <a:shade val="67500"/>
                  <a:satMod val="115000"/>
                </a:srgbClr>
              </a:gs>
              <a:gs pos="100000">
                <a:srgbClr val="39B0C4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B825975-84CF-4211-BD6B-B5E77D44A14D}"/>
              </a:ext>
            </a:extLst>
          </p:cNvPr>
          <p:cNvSpPr/>
          <p:nvPr/>
        </p:nvSpPr>
        <p:spPr>
          <a:xfrm>
            <a:off x="980728" y="488504"/>
            <a:ext cx="4968552" cy="2448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ulo_capitulo">
            <a:extLst>
              <a:ext uri="{FF2B5EF4-FFF2-40B4-BE49-F238E27FC236}">
                <a16:creationId xmlns:a16="http://schemas.microsoft.com/office/drawing/2014/main" id="{230FD22B-A246-49B4-956B-F3E4EF36297C}"/>
              </a:ext>
            </a:extLst>
          </p:cNvPr>
          <p:cNvSpPr txBox="1"/>
          <p:nvPr/>
        </p:nvSpPr>
        <p:spPr>
          <a:xfrm>
            <a:off x="377280" y="2864768"/>
            <a:ext cx="60486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39B0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Criando Dashboards Interativos</a:t>
            </a:r>
          </a:p>
        </p:txBody>
      </p:sp>
      <p:sp>
        <p:nvSpPr>
          <p:cNvPr id="4" name="Numero_capitulo">
            <a:extLst>
              <a:ext uri="{FF2B5EF4-FFF2-40B4-BE49-F238E27FC236}">
                <a16:creationId xmlns:a16="http://schemas.microsoft.com/office/drawing/2014/main" id="{542BA3E2-AB2B-4E7E-8D27-C8ABC6B37313}"/>
              </a:ext>
            </a:extLst>
          </p:cNvPr>
          <p:cNvSpPr txBox="1"/>
          <p:nvPr/>
        </p:nvSpPr>
        <p:spPr>
          <a:xfrm>
            <a:off x="332656" y="632520"/>
            <a:ext cx="6048672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noFill/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07</a:t>
            </a:r>
            <a:endParaRPr lang="pt-BR" sz="5600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C5A53DCF-3934-4A48-A67F-6CD3E93F34E9}"/>
              </a:ext>
            </a:extLst>
          </p:cNvPr>
          <p:cNvSpPr txBox="1"/>
          <p:nvPr/>
        </p:nvSpPr>
        <p:spPr>
          <a:xfrm>
            <a:off x="728700" y="6542400"/>
            <a:ext cx="5472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Depois de analisar e limpar os dados, é hora de comunicar os resultados.</a:t>
            </a:r>
          </a:p>
          <a:p>
            <a:pPr algn="ctr"/>
            <a:r>
              <a:rPr lang="pt-BR" sz="2400" dirty="0"/>
              <a:t>O Power BI (ou Tableau) permite criar painéis com indicadores, filtros e gráficos interativos.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980FD8A5-3071-4E1B-98BF-49528107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ACD31E69-47FB-4710-83AE-99127026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14</a:t>
            </a:fld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762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2D4572AE-86BA-4CEA-AEF9-7CB7CFC82920}"/>
              </a:ext>
            </a:extLst>
          </p:cNvPr>
          <p:cNvSpPr/>
          <p:nvPr/>
        </p:nvSpPr>
        <p:spPr>
          <a:xfrm>
            <a:off x="1628800" y="1223393"/>
            <a:ext cx="3600400" cy="705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331D6CC-64F3-4CC9-848D-55140450FCCB}"/>
              </a:ext>
            </a:extLst>
          </p:cNvPr>
          <p:cNvSpPr txBox="1"/>
          <p:nvPr/>
        </p:nvSpPr>
        <p:spPr>
          <a:xfrm>
            <a:off x="404664" y="1223393"/>
            <a:ext cx="6048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Criando Dashboards Interativos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EDAFF208-522B-4CA0-A356-F44B214DB4B5}"/>
              </a:ext>
            </a:extLst>
          </p:cNvPr>
          <p:cNvSpPr txBox="1"/>
          <p:nvPr/>
        </p:nvSpPr>
        <p:spPr>
          <a:xfrm>
            <a:off x="692696" y="3300884"/>
            <a:ext cx="54726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Exemplo de métricas importantes: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Total de vendas por região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Ticket médio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Crescimento mensal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Top 5 produtos mais vendidos</a:t>
            </a:r>
          </a:p>
          <a:p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Esses dashboards ajudam gestores a entender rapidamente o que está acontecendo e agir com base nos dados.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4A2C6B44-FDEF-4A4F-8595-9D0E4F31C7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23" y="7113240"/>
            <a:ext cx="1872208" cy="1872208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622F024-E94D-4157-A454-026DC17E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3DDBBCF-A7B1-408D-8DE9-D1831C3D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fld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725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_pagina">
            <a:extLst>
              <a:ext uri="{FF2B5EF4-FFF2-40B4-BE49-F238E27FC236}">
                <a16:creationId xmlns:a16="http://schemas.microsoft.com/office/drawing/2014/main" id="{AD7BB2BB-B497-4AD2-A1CC-CB4C084DA262}"/>
              </a:ext>
            </a:extLst>
          </p:cNvPr>
          <p:cNvSpPr/>
          <p:nvPr/>
        </p:nvSpPr>
        <p:spPr>
          <a:xfrm>
            <a:off x="-27384" y="0"/>
            <a:ext cx="6885384" cy="9921552"/>
          </a:xfrm>
          <a:prstGeom prst="rect">
            <a:avLst/>
          </a:prstGeom>
          <a:gradFill flip="none" rotWithShape="1">
            <a:gsLst>
              <a:gs pos="0">
                <a:srgbClr val="39B0C4">
                  <a:shade val="30000"/>
                  <a:satMod val="115000"/>
                </a:srgbClr>
              </a:gs>
              <a:gs pos="50000">
                <a:srgbClr val="39B0C4">
                  <a:shade val="67500"/>
                  <a:satMod val="115000"/>
                </a:srgbClr>
              </a:gs>
              <a:gs pos="100000">
                <a:srgbClr val="39B0C4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B825975-84CF-4211-BD6B-B5E77D44A14D}"/>
              </a:ext>
            </a:extLst>
          </p:cNvPr>
          <p:cNvSpPr/>
          <p:nvPr/>
        </p:nvSpPr>
        <p:spPr>
          <a:xfrm>
            <a:off x="980728" y="560512"/>
            <a:ext cx="4968552" cy="2448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ulo_capitulo">
            <a:extLst>
              <a:ext uri="{FF2B5EF4-FFF2-40B4-BE49-F238E27FC236}">
                <a16:creationId xmlns:a16="http://schemas.microsoft.com/office/drawing/2014/main" id="{230FD22B-A246-49B4-956B-F3E4EF36297C}"/>
              </a:ext>
            </a:extLst>
          </p:cNvPr>
          <p:cNvSpPr txBox="1"/>
          <p:nvPr/>
        </p:nvSpPr>
        <p:spPr>
          <a:xfrm>
            <a:off x="377280" y="3008784"/>
            <a:ext cx="60486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39B0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Estatística para Análise de Dados</a:t>
            </a:r>
          </a:p>
        </p:txBody>
      </p:sp>
      <p:sp>
        <p:nvSpPr>
          <p:cNvPr id="4" name="Numero_capitulo">
            <a:extLst>
              <a:ext uri="{FF2B5EF4-FFF2-40B4-BE49-F238E27FC236}">
                <a16:creationId xmlns:a16="http://schemas.microsoft.com/office/drawing/2014/main" id="{542BA3E2-AB2B-4E7E-8D27-C8ABC6B37313}"/>
              </a:ext>
            </a:extLst>
          </p:cNvPr>
          <p:cNvSpPr txBox="1"/>
          <p:nvPr/>
        </p:nvSpPr>
        <p:spPr>
          <a:xfrm>
            <a:off x="332656" y="704528"/>
            <a:ext cx="6048672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noFill/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08</a:t>
            </a:r>
            <a:endParaRPr lang="pt-BR" sz="5600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3E06E59D-6873-4915-8DF9-ECD8F6696ABF}"/>
              </a:ext>
            </a:extLst>
          </p:cNvPr>
          <p:cNvSpPr txBox="1"/>
          <p:nvPr/>
        </p:nvSpPr>
        <p:spPr>
          <a:xfrm>
            <a:off x="728700" y="5889104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Entender estatística básica é essencial.</a:t>
            </a:r>
          </a:p>
          <a:p>
            <a:r>
              <a:rPr lang="pt-BR" sz="2400" dirty="0"/>
              <a:t>Alguns conceitos usados no dia a dia: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8F548172-D391-482C-9DE4-0E979E47A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48522"/>
              </p:ext>
            </p:extLst>
          </p:nvPr>
        </p:nvGraphicFramePr>
        <p:xfrm>
          <a:off x="342900" y="6609184"/>
          <a:ext cx="6172200" cy="256032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314520122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81334608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52080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/>
                        <a:t>Conceito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O que significa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Exemplo prático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97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 dirty="0"/>
                        <a:t>Média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central dos dados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Média de faturamento mensal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814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/>
                        <a:t>Mediana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Valor do meio da distribuição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Renda média da base de clientes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978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/>
                        <a:t>Correlação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Relação entre duas variáveis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Altura x Peso / Preço x Demanda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150917"/>
                  </a:ext>
                </a:extLst>
              </a:tr>
            </a:tbl>
          </a:graphicData>
        </a:graphic>
      </p:graphicFrame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0E766B-75DC-4C77-9F87-D42127E9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AA99DFE-AFA3-4F5E-9AA8-0DA25B67B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fld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187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ipse 8">
            <a:extLst>
              <a:ext uri="{FF2B5EF4-FFF2-40B4-BE49-F238E27FC236}">
                <a16:creationId xmlns:a16="http://schemas.microsoft.com/office/drawing/2014/main" id="{07D309DA-8EC2-4BE6-B8EE-FD135F9FC424}"/>
              </a:ext>
            </a:extLst>
          </p:cNvPr>
          <p:cNvSpPr/>
          <p:nvPr/>
        </p:nvSpPr>
        <p:spPr>
          <a:xfrm>
            <a:off x="1628800" y="1223393"/>
            <a:ext cx="3600400" cy="705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331D6CC-64F3-4CC9-848D-55140450FCCB}"/>
              </a:ext>
            </a:extLst>
          </p:cNvPr>
          <p:cNvSpPr txBox="1"/>
          <p:nvPr/>
        </p:nvSpPr>
        <p:spPr>
          <a:xfrm>
            <a:off x="404664" y="1223393"/>
            <a:ext cx="6048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Estatística para Análise de Dados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EDAFF208-522B-4CA0-A356-F44B214DB4B5}"/>
              </a:ext>
            </a:extLst>
          </p:cNvPr>
          <p:cNvSpPr txBox="1"/>
          <p:nvPr/>
        </p:nvSpPr>
        <p:spPr>
          <a:xfrm>
            <a:off x="692696" y="5169024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💡 Por que é importante:Estatística ajuda a entender o “porquê” dos números e a fazer previsões mais assertivas.</a:t>
            </a: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946EB65-5B8C-4D30-86D4-81659E0E08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4" y="2864768"/>
            <a:ext cx="6048672" cy="189738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860810A-281D-4338-AE16-E08FDA07EF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80" y="6321152"/>
            <a:ext cx="3409896" cy="2924046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118EC62-390A-446A-A4CF-7F9E2646C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D9D0A12-E967-4EB3-BE65-82CCE8304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17</a:t>
            </a:fld>
            <a:endParaRPr lang="pt-B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901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_pagina">
            <a:extLst>
              <a:ext uri="{FF2B5EF4-FFF2-40B4-BE49-F238E27FC236}">
                <a16:creationId xmlns:a16="http://schemas.microsoft.com/office/drawing/2014/main" id="{AD7BB2BB-B497-4AD2-A1CC-CB4C084DA262}"/>
              </a:ext>
            </a:extLst>
          </p:cNvPr>
          <p:cNvSpPr/>
          <p:nvPr/>
        </p:nvSpPr>
        <p:spPr>
          <a:xfrm>
            <a:off x="-27384" y="0"/>
            <a:ext cx="6885384" cy="9921552"/>
          </a:xfrm>
          <a:prstGeom prst="rect">
            <a:avLst/>
          </a:prstGeom>
          <a:gradFill flip="none" rotWithShape="1">
            <a:gsLst>
              <a:gs pos="0">
                <a:srgbClr val="39B0C4">
                  <a:shade val="30000"/>
                  <a:satMod val="115000"/>
                </a:srgbClr>
              </a:gs>
              <a:gs pos="50000">
                <a:srgbClr val="39B0C4">
                  <a:shade val="67500"/>
                  <a:satMod val="115000"/>
                </a:srgbClr>
              </a:gs>
              <a:gs pos="100000">
                <a:srgbClr val="39B0C4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B825975-84CF-4211-BD6B-B5E77D44A14D}"/>
              </a:ext>
            </a:extLst>
          </p:cNvPr>
          <p:cNvSpPr/>
          <p:nvPr/>
        </p:nvSpPr>
        <p:spPr>
          <a:xfrm>
            <a:off x="980728" y="488504"/>
            <a:ext cx="4968552" cy="2448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ulo_capitulo">
            <a:extLst>
              <a:ext uri="{FF2B5EF4-FFF2-40B4-BE49-F238E27FC236}">
                <a16:creationId xmlns:a16="http://schemas.microsoft.com/office/drawing/2014/main" id="{230FD22B-A246-49B4-956B-F3E4EF36297C}"/>
              </a:ext>
            </a:extLst>
          </p:cNvPr>
          <p:cNvSpPr txBox="1"/>
          <p:nvPr/>
        </p:nvSpPr>
        <p:spPr>
          <a:xfrm>
            <a:off x="377280" y="2893799"/>
            <a:ext cx="60486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39B0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Montando Seu Primeiro Projeto de Dados</a:t>
            </a:r>
          </a:p>
        </p:txBody>
      </p:sp>
      <p:sp>
        <p:nvSpPr>
          <p:cNvPr id="4" name="Numero_capitulo">
            <a:extLst>
              <a:ext uri="{FF2B5EF4-FFF2-40B4-BE49-F238E27FC236}">
                <a16:creationId xmlns:a16="http://schemas.microsoft.com/office/drawing/2014/main" id="{542BA3E2-AB2B-4E7E-8D27-C8ABC6B37313}"/>
              </a:ext>
            </a:extLst>
          </p:cNvPr>
          <p:cNvSpPr txBox="1"/>
          <p:nvPr/>
        </p:nvSpPr>
        <p:spPr>
          <a:xfrm>
            <a:off x="332656" y="632520"/>
            <a:ext cx="6048672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noFill/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09</a:t>
            </a:r>
            <a:endParaRPr lang="pt-BR" sz="5600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8E76C716-545B-435A-BC97-D4A9CECB1B01}"/>
              </a:ext>
            </a:extLst>
          </p:cNvPr>
          <p:cNvSpPr txBox="1"/>
          <p:nvPr/>
        </p:nvSpPr>
        <p:spPr>
          <a:xfrm>
            <a:off x="728700" y="6317084"/>
            <a:ext cx="5472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Monte um projeto simples para aplicar tudo o que aprendeu.</a:t>
            </a:r>
          </a:p>
          <a:p>
            <a:r>
              <a:rPr lang="pt-BR" sz="2400" dirty="0"/>
              <a:t>Sugestão:</a:t>
            </a:r>
          </a:p>
          <a:p>
            <a:endParaRPr lang="pt-BR" sz="2400" dirty="0"/>
          </a:p>
          <a:p>
            <a:r>
              <a:rPr lang="pt-BR" sz="2400" dirty="0"/>
              <a:t>Tema: “Análise de vendas de uma loja virtual”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4304D16E-1DBE-475C-941E-3B59F31F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31CAF0E0-9D3D-4DBC-BBFB-17C742AB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</a:t>
            </a:fld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096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68391C59-6CA5-48C0-BE46-20A02A947CCF}"/>
              </a:ext>
            </a:extLst>
          </p:cNvPr>
          <p:cNvSpPr/>
          <p:nvPr/>
        </p:nvSpPr>
        <p:spPr>
          <a:xfrm>
            <a:off x="1628800" y="1223393"/>
            <a:ext cx="3600400" cy="705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331D6CC-64F3-4CC9-848D-55140450FCCB}"/>
              </a:ext>
            </a:extLst>
          </p:cNvPr>
          <p:cNvSpPr txBox="1"/>
          <p:nvPr/>
        </p:nvSpPr>
        <p:spPr>
          <a:xfrm>
            <a:off x="404664" y="1223393"/>
            <a:ext cx="6048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>
                <a:latin typeface="Impact" panose="020B0806030902050204" pitchFamily="34" charset="0"/>
              </a:rPr>
              <a:t>Montando Seu Primeiro Projeto de Dados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EDAFF208-522B-4CA0-A356-F44B214DB4B5}"/>
              </a:ext>
            </a:extLst>
          </p:cNvPr>
          <p:cNvSpPr txBox="1"/>
          <p:nvPr/>
        </p:nvSpPr>
        <p:spPr>
          <a:xfrm>
            <a:off x="692696" y="3300884"/>
            <a:ext cx="54726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Etapas: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Coletar dados (CSV ou planilha)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Limpar e tratar no Python ou Excel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Analisar e criar gráficos (vendas por mês, região, produto)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Construir um dashboard no Power BI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Escrever um resumo com os principais insights</a:t>
            </a:r>
          </a:p>
        </p:txBody>
      </p:sp>
      <p:sp>
        <p:nvSpPr>
          <p:cNvPr id="9" name="texto_componente">
            <a:extLst>
              <a:ext uri="{FF2B5EF4-FFF2-40B4-BE49-F238E27FC236}">
                <a16:creationId xmlns:a16="http://schemas.microsoft.com/office/drawing/2014/main" id="{32E77B70-E306-48A5-A507-DF0FADD58795}"/>
              </a:ext>
            </a:extLst>
          </p:cNvPr>
          <p:cNvSpPr txBox="1"/>
          <p:nvPr/>
        </p:nvSpPr>
        <p:spPr>
          <a:xfrm>
            <a:off x="723223" y="7761312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🎯 Objetivo: aprender fazendo.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O projeto será seu primeiro portfólio para mostrar a empresas ou recrutadores.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B9B9C46-2215-4A97-B5BC-E37C87504D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11" y="6105128"/>
            <a:ext cx="1728786" cy="1728786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A67CBB8-6E0D-4D70-9291-ED333B82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9910DC1-2560-42D7-AEC0-ACC5AF1F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</a:t>
            </a:fld>
            <a:endParaRPr lang="pt-B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29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ndo_pagina">
            <a:extLst>
              <a:ext uri="{FF2B5EF4-FFF2-40B4-BE49-F238E27FC236}">
                <a16:creationId xmlns:a16="http://schemas.microsoft.com/office/drawing/2014/main" id="{0443E457-3C30-4C87-991D-B20174659351}"/>
              </a:ext>
            </a:extLst>
          </p:cNvPr>
          <p:cNvSpPr/>
          <p:nvPr/>
        </p:nvSpPr>
        <p:spPr>
          <a:xfrm>
            <a:off x="-27384" y="0"/>
            <a:ext cx="6885384" cy="9921552"/>
          </a:xfrm>
          <a:prstGeom prst="rect">
            <a:avLst/>
          </a:prstGeom>
          <a:gradFill flip="none" rotWithShape="1">
            <a:gsLst>
              <a:gs pos="0">
                <a:srgbClr val="39B0C4">
                  <a:shade val="30000"/>
                  <a:satMod val="115000"/>
                </a:srgbClr>
              </a:gs>
              <a:gs pos="50000">
                <a:srgbClr val="39B0C4">
                  <a:shade val="67500"/>
                  <a:satMod val="115000"/>
                </a:srgbClr>
              </a:gs>
              <a:gs pos="100000">
                <a:srgbClr val="39B0C4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331D6CC-64F3-4CC9-848D-55140450FCCB}"/>
              </a:ext>
            </a:extLst>
          </p:cNvPr>
          <p:cNvSpPr txBox="1"/>
          <p:nvPr/>
        </p:nvSpPr>
        <p:spPr>
          <a:xfrm>
            <a:off x="404664" y="1223393"/>
            <a:ext cx="6048672" cy="705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Análise de Dados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EDAFF208-522B-4CA0-A356-F44B214DB4B5}"/>
              </a:ext>
            </a:extLst>
          </p:cNvPr>
          <p:cNvSpPr txBox="1"/>
          <p:nvPr/>
        </p:nvSpPr>
        <p:spPr>
          <a:xfrm>
            <a:off x="692696" y="2936776"/>
            <a:ext cx="5472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Descubra como transformar dados em informações valiosas, mesmo começando do </a:t>
            </a:r>
            <a:r>
              <a:rPr lang="pt-BR" sz="2400" dirty="0" err="1"/>
              <a:t>zero.Um</a:t>
            </a:r>
            <a:r>
              <a:rPr lang="pt-BR" sz="2400" dirty="0"/>
              <a:t> guia prático e direto ao ponto para quem quer dar os primeiros passos no universo da Análise de Dados.</a:t>
            </a:r>
          </a:p>
        </p:txBody>
      </p:sp>
      <p:sp>
        <p:nvSpPr>
          <p:cNvPr id="8" name="Subtitulo_componente">
            <a:extLst>
              <a:ext uri="{FF2B5EF4-FFF2-40B4-BE49-F238E27FC236}">
                <a16:creationId xmlns:a16="http://schemas.microsoft.com/office/drawing/2014/main" id="{7149C558-0D98-4756-A9EB-A88DD6E97274}"/>
              </a:ext>
            </a:extLst>
          </p:cNvPr>
          <p:cNvSpPr txBox="1"/>
          <p:nvPr/>
        </p:nvSpPr>
        <p:spPr>
          <a:xfrm>
            <a:off x="435191" y="1928665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+mj-lt"/>
              </a:rPr>
              <a:t>Do Básico ao Intermediário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DAB5956-4D87-4CB2-9E57-5073ED2769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21" y="4808984"/>
            <a:ext cx="4989758" cy="4278802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5F11F71-956E-4B8B-AAA2-3B019E776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B4FA6F1-4898-4574-99AB-BFD2678E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fld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24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_pagina">
            <a:extLst>
              <a:ext uri="{FF2B5EF4-FFF2-40B4-BE49-F238E27FC236}">
                <a16:creationId xmlns:a16="http://schemas.microsoft.com/office/drawing/2014/main" id="{AD7BB2BB-B497-4AD2-A1CC-CB4C084DA262}"/>
              </a:ext>
            </a:extLst>
          </p:cNvPr>
          <p:cNvSpPr/>
          <p:nvPr/>
        </p:nvSpPr>
        <p:spPr>
          <a:xfrm>
            <a:off x="-27384" y="0"/>
            <a:ext cx="6885384" cy="9921552"/>
          </a:xfrm>
          <a:prstGeom prst="rect">
            <a:avLst/>
          </a:prstGeom>
          <a:gradFill flip="none" rotWithShape="1">
            <a:gsLst>
              <a:gs pos="0">
                <a:srgbClr val="39B0C4">
                  <a:shade val="30000"/>
                  <a:satMod val="115000"/>
                </a:srgbClr>
              </a:gs>
              <a:gs pos="50000">
                <a:srgbClr val="39B0C4">
                  <a:shade val="67500"/>
                  <a:satMod val="115000"/>
                </a:srgbClr>
              </a:gs>
              <a:gs pos="100000">
                <a:srgbClr val="39B0C4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B825975-84CF-4211-BD6B-B5E77D44A14D}"/>
              </a:ext>
            </a:extLst>
          </p:cNvPr>
          <p:cNvSpPr/>
          <p:nvPr/>
        </p:nvSpPr>
        <p:spPr>
          <a:xfrm>
            <a:off x="980728" y="488504"/>
            <a:ext cx="4968552" cy="2448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ulo_capitulo">
            <a:extLst>
              <a:ext uri="{FF2B5EF4-FFF2-40B4-BE49-F238E27FC236}">
                <a16:creationId xmlns:a16="http://schemas.microsoft.com/office/drawing/2014/main" id="{230FD22B-A246-49B4-956B-F3E4EF36297C}"/>
              </a:ext>
            </a:extLst>
          </p:cNvPr>
          <p:cNvSpPr txBox="1"/>
          <p:nvPr/>
        </p:nvSpPr>
        <p:spPr>
          <a:xfrm>
            <a:off x="377280" y="2836892"/>
            <a:ext cx="60486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39B0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Próximos Passos</a:t>
            </a:r>
          </a:p>
        </p:txBody>
      </p:sp>
      <p:sp>
        <p:nvSpPr>
          <p:cNvPr id="4" name="Numero_capitulo">
            <a:extLst>
              <a:ext uri="{FF2B5EF4-FFF2-40B4-BE49-F238E27FC236}">
                <a16:creationId xmlns:a16="http://schemas.microsoft.com/office/drawing/2014/main" id="{542BA3E2-AB2B-4E7E-8D27-C8ABC6B37313}"/>
              </a:ext>
            </a:extLst>
          </p:cNvPr>
          <p:cNvSpPr txBox="1"/>
          <p:nvPr/>
        </p:nvSpPr>
        <p:spPr>
          <a:xfrm>
            <a:off x="332656" y="632520"/>
            <a:ext cx="6048672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noFill/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10</a:t>
            </a:r>
            <a:endParaRPr lang="pt-BR" sz="5600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2B316C85-2C48-4F45-ADF1-0B7C9197CCD0}"/>
              </a:ext>
            </a:extLst>
          </p:cNvPr>
          <p:cNvSpPr txBox="1"/>
          <p:nvPr/>
        </p:nvSpPr>
        <p:spPr>
          <a:xfrm>
            <a:off x="728700" y="4016896"/>
            <a:ext cx="54726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Ao chegar aqui, você já entende: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Como coletar, limpar e analisar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Como usar SQL, Excel e Python em conjunto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Como apresentar resultados com clareza</a:t>
            </a:r>
          </a:p>
          <a:p>
            <a:r>
              <a:rPr lang="pt-BR" sz="2400" dirty="0"/>
              <a:t>Se quiser evoluir: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Aprofunde-se em </a:t>
            </a:r>
            <a:r>
              <a:rPr lang="pt-BR" sz="2400" dirty="0" err="1"/>
              <a:t>Machine</a:t>
            </a:r>
            <a:r>
              <a:rPr lang="pt-BR" sz="2400" dirty="0"/>
              <a:t>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Estude modelagem preditiva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Explore bancos de dados em nuvem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Pratique projetos reais no GitHub</a:t>
            </a:r>
          </a:p>
          <a:p>
            <a:r>
              <a:rPr lang="pt-BR" sz="2400" dirty="0"/>
              <a:t>“O dado é o novo ouro — mas o verdadeiro valor está em quem sabe refiná-lo.”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5653514-FE50-46FC-9ACA-C507ABC3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DC0787FA-A47D-4999-A853-E526B031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20</a:t>
            </a:fld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543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_pagina">
            <a:extLst>
              <a:ext uri="{FF2B5EF4-FFF2-40B4-BE49-F238E27FC236}">
                <a16:creationId xmlns:a16="http://schemas.microsoft.com/office/drawing/2014/main" id="{AD7BB2BB-B497-4AD2-A1CC-CB4C084DA262}"/>
              </a:ext>
            </a:extLst>
          </p:cNvPr>
          <p:cNvSpPr/>
          <p:nvPr/>
        </p:nvSpPr>
        <p:spPr>
          <a:xfrm>
            <a:off x="-27384" y="0"/>
            <a:ext cx="6885384" cy="9906000"/>
          </a:xfrm>
          <a:prstGeom prst="rect">
            <a:avLst/>
          </a:prstGeom>
          <a:gradFill flip="none" rotWithShape="1">
            <a:gsLst>
              <a:gs pos="0">
                <a:srgbClr val="39B0C4">
                  <a:shade val="30000"/>
                  <a:satMod val="115000"/>
                </a:srgbClr>
              </a:gs>
              <a:gs pos="50000">
                <a:srgbClr val="39B0C4">
                  <a:shade val="67500"/>
                  <a:satMod val="115000"/>
                </a:srgbClr>
              </a:gs>
              <a:gs pos="100000">
                <a:srgbClr val="39B0C4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B825975-84CF-4211-BD6B-B5E77D44A14D}"/>
              </a:ext>
            </a:extLst>
          </p:cNvPr>
          <p:cNvSpPr/>
          <p:nvPr/>
        </p:nvSpPr>
        <p:spPr>
          <a:xfrm>
            <a:off x="917340" y="3370766"/>
            <a:ext cx="4968552" cy="2448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5653514-FE50-46FC-9ACA-C507ABC36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DC0787FA-A47D-4999-A853-E526B031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21</a:t>
            </a:fld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itulo_capitulo">
            <a:extLst>
              <a:ext uri="{FF2B5EF4-FFF2-40B4-BE49-F238E27FC236}">
                <a16:creationId xmlns:a16="http://schemas.microsoft.com/office/drawing/2014/main" id="{074A709A-353E-4E7C-A2C3-4C54047580BA}"/>
              </a:ext>
            </a:extLst>
          </p:cNvPr>
          <p:cNvSpPr txBox="1"/>
          <p:nvPr/>
        </p:nvSpPr>
        <p:spPr>
          <a:xfrm>
            <a:off x="377280" y="4090846"/>
            <a:ext cx="60486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800" dirty="0">
                <a:solidFill>
                  <a:srgbClr val="39B0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AGRADECIMENTOS</a:t>
            </a:r>
          </a:p>
        </p:txBody>
      </p:sp>
    </p:spTree>
    <p:extLst>
      <p:ext uri="{BB962C8B-B14F-4D97-AF65-F5344CB8AC3E}">
        <p14:creationId xmlns:p14="http://schemas.microsoft.com/office/powerpoint/2010/main" val="363183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ipse 16">
            <a:extLst>
              <a:ext uri="{FF2B5EF4-FFF2-40B4-BE49-F238E27FC236}">
                <a16:creationId xmlns:a16="http://schemas.microsoft.com/office/drawing/2014/main" id="{9A94D3FA-77B3-4831-A041-B65EB3C32D16}"/>
              </a:ext>
            </a:extLst>
          </p:cNvPr>
          <p:cNvSpPr/>
          <p:nvPr/>
        </p:nvSpPr>
        <p:spPr>
          <a:xfrm>
            <a:off x="1628800" y="1223393"/>
            <a:ext cx="3600400" cy="705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27E93150-C9D3-4C54-BF1F-90005DEB509E}"/>
              </a:ext>
            </a:extLst>
          </p:cNvPr>
          <p:cNvSpPr/>
          <p:nvPr/>
        </p:nvSpPr>
        <p:spPr>
          <a:xfrm>
            <a:off x="2724252" y="7297129"/>
            <a:ext cx="3270982" cy="787114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Jackson Ventura</a:t>
            </a:r>
          </a:p>
        </p:txBody>
      </p:sp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621977" y="2396770"/>
            <a:ext cx="5583318" cy="1894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14" dirty="0"/>
              <a:t>Esse Ebook foi gerado por IA, e diagramado por humano.</a:t>
            </a:r>
            <a:br>
              <a:rPr lang="pt-BR" sz="1714" dirty="0"/>
            </a:br>
            <a:r>
              <a:rPr lang="pt-BR" sz="1714" dirty="0"/>
              <a:t>O passo a passo se encontra no meu </a:t>
            </a:r>
            <a:r>
              <a:rPr lang="pt-BR" sz="1714" dirty="0" err="1"/>
              <a:t>Github</a:t>
            </a:r>
            <a:endParaRPr lang="pt-BR" sz="1714" dirty="0"/>
          </a:p>
          <a:p>
            <a:pPr algn="ctr"/>
            <a:r>
              <a:rPr lang="pt-BR" sz="3143" dirty="0"/>
              <a:t>.</a:t>
            </a:r>
            <a:br>
              <a:rPr lang="pt-BR" sz="1714" dirty="0"/>
            </a:br>
            <a:r>
              <a:rPr lang="pt-BR" sz="1714" dirty="0"/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463739" y="1324651"/>
            <a:ext cx="5930521" cy="532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57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194B7CE-3343-6082-D5FE-370D98C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22</a:t>
            </a:fld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00835EE-A170-C4AE-5EE7-9322E1BA6163}"/>
              </a:ext>
            </a:extLst>
          </p:cNvPr>
          <p:cNvSpPr/>
          <p:nvPr/>
        </p:nvSpPr>
        <p:spPr>
          <a:xfrm>
            <a:off x="621977" y="5450644"/>
            <a:ext cx="5402100" cy="461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86" b="1" dirty="0">
                <a:hlinkClick r:id="rId2"/>
              </a:rPr>
              <a:t>https://github.com/felipeAguiarCode/prompts-recipe-to-create-a-ebook</a:t>
            </a:r>
            <a:endParaRPr lang="pt-BR" sz="1286" b="1" dirty="0"/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252" y="4372233"/>
            <a:ext cx="1197550" cy="119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spaço Reservado para Rodapé 6">
            <a:extLst>
              <a:ext uri="{FF2B5EF4-FFF2-40B4-BE49-F238E27FC236}">
                <a16:creationId xmlns:a16="http://schemas.microsoft.com/office/drawing/2014/main" id="{0F70B6CA-FC58-455A-9481-26AF1A026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3150" y="9181396"/>
            <a:ext cx="2171700" cy="527402"/>
          </a:xfrm>
        </p:spPr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9C5786-2CE0-4CD7-A172-AD8EA8BE6D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77" y="6928818"/>
            <a:ext cx="1523736" cy="152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95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_pagina">
            <a:extLst>
              <a:ext uri="{FF2B5EF4-FFF2-40B4-BE49-F238E27FC236}">
                <a16:creationId xmlns:a16="http://schemas.microsoft.com/office/drawing/2014/main" id="{AD7BB2BB-B497-4AD2-A1CC-CB4C084DA262}"/>
              </a:ext>
            </a:extLst>
          </p:cNvPr>
          <p:cNvSpPr/>
          <p:nvPr/>
        </p:nvSpPr>
        <p:spPr>
          <a:xfrm>
            <a:off x="-27384" y="0"/>
            <a:ext cx="6885384" cy="9921552"/>
          </a:xfrm>
          <a:prstGeom prst="rect">
            <a:avLst/>
          </a:prstGeom>
          <a:gradFill flip="none" rotWithShape="1">
            <a:gsLst>
              <a:gs pos="0">
                <a:srgbClr val="39B0C4">
                  <a:shade val="30000"/>
                  <a:satMod val="115000"/>
                </a:srgbClr>
              </a:gs>
              <a:gs pos="50000">
                <a:srgbClr val="39B0C4">
                  <a:shade val="67500"/>
                  <a:satMod val="115000"/>
                </a:srgbClr>
              </a:gs>
              <a:gs pos="100000">
                <a:srgbClr val="39B0C4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B825975-84CF-4211-BD6B-B5E77D44A14D}"/>
              </a:ext>
            </a:extLst>
          </p:cNvPr>
          <p:cNvSpPr/>
          <p:nvPr/>
        </p:nvSpPr>
        <p:spPr>
          <a:xfrm>
            <a:off x="980728" y="776536"/>
            <a:ext cx="4968552" cy="2448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ulo_capitulo">
            <a:extLst>
              <a:ext uri="{FF2B5EF4-FFF2-40B4-BE49-F238E27FC236}">
                <a16:creationId xmlns:a16="http://schemas.microsoft.com/office/drawing/2014/main" id="{230FD22B-A246-49B4-956B-F3E4EF36297C}"/>
              </a:ext>
            </a:extLst>
          </p:cNvPr>
          <p:cNvSpPr txBox="1"/>
          <p:nvPr/>
        </p:nvSpPr>
        <p:spPr>
          <a:xfrm>
            <a:off x="377280" y="3368824"/>
            <a:ext cx="60486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39B0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O QUE É ANÁLISE DE DADOS?</a:t>
            </a:r>
          </a:p>
        </p:txBody>
      </p:sp>
      <p:sp>
        <p:nvSpPr>
          <p:cNvPr id="4" name="Numero_capitulo">
            <a:extLst>
              <a:ext uri="{FF2B5EF4-FFF2-40B4-BE49-F238E27FC236}">
                <a16:creationId xmlns:a16="http://schemas.microsoft.com/office/drawing/2014/main" id="{542BA3E2-AB2B-4E7E-8D27-C8ABC6B37313}"/>
              </a:ext>
            </a:extLst>
          </p:cNvPr>
          <p:cNvSpPr txBox="1"/>
          <p:nvPr/>
        </p:nvSpPr>
        <p:spPr>
          <a:xfrm>
            <a:off x="332656" y="848544"/>
            <a:ext cx="6048672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noFill/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01</a:t>
            </a:r>
            <a:endParaRPr lang="pt-BR" sz="5600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5881FC18-5EBE-4A52-BAC9-E70ACC19B5F2}"/>
              </a:ext>
            </a:extLst>
          </p:cNvPr>
          <p:cNvSpPr txBox="1"/>
          <p:nvPr/>
        </p:nvSpPr>
        <p:spPr>
          <a:xfrm>
            <a:off x="728700" y="5947752"/>
            <a:ext cx="54726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A Análise de Dados é o processo de coletar, organizar, interpretar e visualizar informações para auxiliar na tomada de decisões. </a:t>
            </a:r>
          </a:p>
          <a:p>
            <a:pPr algn="ctr"/>
            <a:r>
              <a:rPr lang="pt-BR" sz="2400" dirty="0"/>
              <a:t>Hoje, praticamente todas as empresas dependem de dados — desde lojas virtuais até bancos e hospitais.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E5CEA08-30F6-47C3-A8E0-0C388B3A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E108BC20-8D79-4478-B80D-B35460845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fld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71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59F77346-EF63-4BBC-BED5-3CDCE0C5116D}"/>
              </a:ext>
            </a:extLst>
          </p:cNvPr>
          <p:cNvSpPr/>
          <p:nvPr/>
        </p:nvSpPr>
        <p:spPr>
          <a:xfrm>
            <a:off x="1628800" y="1223393"/>
            <a:ext cx="3600400" cy="705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331D6CC-64F3-4CC9-848D-55140450FCCB}"/>
              </a:ext>
            </a:extLst>
          </p:cNvPr>
          <p:cNvSpPr txBox="1"/>
          <p:nvPr/>
        </p:nvSpPr>
        <p:spPr>
          <a:xfrm>
            <a:off x="404664" y="1223393"/>
            <a:ext cx="6048672" cy="705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>
                <a:latin typeface="Impact" panose="020B0806030902050204" pitchFamily="34" charset="0"/>
              </a:rPr>
              <a:t>O que é Análise de Dados?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EDAFF208-522B-4CA0-A356-F44B214DB4B5}"/>
              </a:ext>
            </a:extLst>
          </p:cNvPr>
          <p:cNvSpPr txBox="1"/>
          <p:nvPr/>
        </p:nvSpPr>
        <p:spPr>
          <a:xfrm>
            <a:off x="692696" y="2288704"/>
            <a:ext cx="547260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analista de dados é o profissional que transforma dados brutos em insights valiosos, respondendo perguntas como: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“Por que as vendas caíram neste mês?”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“Qual produto tem melhor desempenho?”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“Como posso prever a demanda do próximo trimestre?”</a:t>
            </a:r>
          </a:p>
          <a:p>
            <a:r>
              <a:rPr lang="pt-BR" sz="2400" dirty="0"/>
              <a:t>🎯 Importância: entender dados é o primeiro passo para gerar resultados concretos e melhorar processos.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BED59AE-4C9E-4C14-A871-D99F87968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391" y="6609184"/>
            <a:ext cx="2448272" cy="2448272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F933602-88CC-46BB-A84F-55D3A203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A63C8DB-7233-4215-BD4E-19370C88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fld>
            <a:endParaRPr lang="pt-B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46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_pagina">
            <a:extLst>
              <a:ext uri="{FF2B5EF4-FFF2-40B4-BE49-F238E27FC236}">
                <a16:creationId xmlns:a16="http://schemas.microsoft.com/office/drawing/2014/main" id="{AD7BB2BB-B497-4AD2-A1CC-CB4C084DA262}"/>
              </a:ext>
            </a:extLst>
          </p:cNvPr>
          <p:cNvSpPr/>
          <p:nvPr/>
        </p:nvSpPr>
        <p:spPr>
          <a:xfrm>
            <a:off x="-27384" y="0"/>
            <a:ext cx="6885384" cy="9921552"/>
          </a:xfrm>
          <a:prstGeom prst="rect">
            <a:avLst/>
          </a:prstGeom>
          <a:gradFill flip="none" rotWithShape="1">
            <a:gsLst>
              <a:gs pos="0">
                <a:srgbClr val="39B0C4">
                  <a:shade val="30000"/>
                  <a:satMod val="115000"/>
                </a:srgbClr>
              </a:gs>
              <a:gs pos="50000">
                <a:srgbClr val="39B0C4">
                  <a:shade val="67500"/>
                  <a:satMod val="115000"/>
                </a:srgbClr>
              </a:gs>
              <a:gs pos="100000">
                <a:srgbClr val="39B0C4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B825975-84CF-4211-BD6B-B5E77D44A14D}"/>
              </a:ext>
            </a:extLst>
          </p:cNvPr>
          <p:cNvSpPr/>
          <p:nvPr/>
        </p:nvSpPr>
        <p:spPr>
          <a:xfrm>
            <a:off x="980728" y="488504"/>
            <a:ext cx="4968552" cy="2448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ulo_capitulo">
            <a:extLst>
              <a:ext uri="{FF2B5EF4-FFF2-40B4-BE49-F238E27FC236}">
                <a16:creationId xmlns:a16="http://schemas.microsoft.com/office/drawing/2014/main" id="{230FD22B-A246-49B4-956B-F3E4EF36297C}"/>
              </a:ext>
            </a:extLst>
          </p:cNvPr>
          <p:cNvSpPr txBox="1"/>
          <p:nvPr/>
        </p:nvSpPr>
        <p:spPr>
          <a:xfrm>
            <a:off x="377280" y="2931547"/>
            <a:ext cx="604867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800" dirty="0">
                <a:solidFill>
                  <a:srgbClr val="39B0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Etapas da Análise de Dados</a:t>
            </a:r>
          </a:p>
        </p:txBody>
      </p:sp>
      <p:sp>
        <p:nvSpPr>
          <p:cNvPr id="4" name="Numero_capitulo">
            <a:extLst>
              <a:ext uri="{FF2B5EF4-FFF2-40B4-BE49-F238E27FC236}">
                <a16:creationId xmlns:a16="http://schemas.microsoft.com/office/drawing/2014/main" id="{542BA3E2-AB2B-4E7E-8D27-C8ABC6B37313}"/>
              </a:ext>
            </a:extLst>
          </p:cNvPr>
          <p:cNvSpPr txBox="1"/>
          <p:nvPr/>
        </p:nvSpPr>
        <p:spPr>
          <a:xfrm>
            <a:off x="332656" y="488504"/>
            <a:ext cx="6048672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noFill/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02</a:t>
            </a:r>
            <a:endParaRPr lang="pt-BR" sz="5600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226401F6-6EE8-4FE8-920E-539699676EBC}"/>
              </a:ext>
            </a:extLst>
          </p:cNvPr>
          <p:cNvSpPr txBox="1"/>
          <p:nvPr/>
        </p:nvSpPr>
        <p:spPr>
          <a:xfrm>
            <a:off x="728700" y="4586565"/>
            <a:ext cx="54726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/>
              <a:t>Coleta: capturar dados de planilhas, bancos de dados ou APIs.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Limpeza: remover erros, valores ausentes ou duplicados.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Exploração: entender o comportamento dos dados com estatísticas e gráficos.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Modelagem: aplicar técnicas para identificar padrões e fazer previsões.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Visualização: comunicar resultados de forma clara e visual.</a:t>
            </a:r>
          </a:p>
          <a:p>
            <a:r>
              <a:rPr lang="pt-BR" sz="2400" dirty="0"/>
              <a:t>🧠 Dica: o sucesso na análise depende mais da clareza do raciocínio do que de fórmulas complexas.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32303A2-E8F0-48AF-B87A-294A78C7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11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_pagina">
            <a:extLst>
              <a:ext uri="{FF2B5EF4-FFF2-40B4-BE49-F238E27FC236}">
                <a16:creationId xmlns:a16="http://schemas.microsoft.com/office/drawing/2014/main" id="{AD7BB2BB-B497-4AD2-A1CC-CB4C084DA262}"/>
              </a:ext>
            </a:extLst>
          </p:cNvPr>
          <p:cNvSpPr/>
          <p:nvPr/>
        </p:nvSpPr>
        <p:spPr>
          <a:xfrm>
            <a:off x="-27384" y="0"/>
            <a:ext cx="6885384" cy="9921552"/>
          </a:xfrm>
          <a:prstGeom prst="rect">
            <a:avLst/>
          </a:prstGeom>
          <a:gradFill flip="none" rotWithShape="1">
            <a:gsLst>
              <a:gs pos="0">
                <a:srgbClr val="39B0C4">
                  <a:shade val="30000"/>
                  <a:satMod val="115000"/>
                </a:srgbClr>
              </a:gs>
              <a:gs pos="50000">
                <a:srgbClr val="39B0C4">
                  <a:shade val="67500"/>
                  <a:satMod val="115000"/>
                </a:srgbClr>
              </a:gs>
              <a:gs pos="100000">
                <a:srgbClr val="39B0C4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B825975-84CF-4211-BD6B-B5E77D44A14D}"/>
              </a:ext>
            </a:extLst>
          </p:cNvPr>
          <p:cNvSpPr/>
          <p:nvPr/>
        </p:nvSpPr>
        <p:spPr>
          <a:xfrm>
            <a:off x="980728" y="560512"/>
            <a:ext cx="4968552" cy="2448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ulo_capitulo">
            <a:extLst>
              <a:ext uri="{FF2B5EF4-FFF2-40B4-BE49-F238E27FC236}">
                <a16:creationId xmlns:a16="http://schemas.microsoft.com/office/drawing/2014/main" id="{230FD22B-A246-49B4-956B-F3E4EF36297C}"/>
              </a:ext>
            </a:extLst>
          </p:cNvPr>
          <p:cNvSpPr txBox="1"/>
          <p:nvPr/>
        </p:nvSpPr>
        <p:spPr>
          <a:xfrm>
            <a:off x="377280" y="2864768"/>
            <a:ext cx="604867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800" dirty="0">
                <a:solidFill>
                  <a:srgbClr val="39B0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FERRAMENTAS ESSENCIAIS DO ANALISTA DE DADOS</a:t>
            </a:r>
          </a:p>
        </p:txBody>
      </p:sp>
      <p:sp>
        <p:nvSpPr>
          <p:cNvPr id="4" name="Numero_capitulo">
            <a:extLst>
              <a:ext uri="{FF2B5EF4-FFF2-40B4-BE49-F238E27FC236}">
                <a16:creationId xmlns:a16="http://schemas.microsoft.com/office/drawing/2014/main" id="{542BA3E2-AB2B-4E7E-8D27-C8ABC6B37313}"/>
              </a:ext>
            </a:extLst>
          </p:cNvPr>
          <p:cNvSpPr txBox="1"/>
          <p:nvPr/>
        </p:nvSpPr>
        <p:spPr>
          <a:xfrm>
            <a:off x="332656" y="704528"/>
            <a:ext cx="6048672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noFill/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03</a:t>
            </a:r>
            <a:endParaRPr lang="pt-BR" sz="5600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564312D-0AA3-4323-9D52-A32C7B778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52854"/>
              </p:ext>
            </p:extLst>
          </p:nvPr>
        </p:nvGraphicFramePr>
        <p:xfrm>
          <a:off x="342900" y="5457056"/>
          <a:ext cx="6172200" cy="374904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122334431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88487771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136446753"/>
                    </a:ext>
                  </a:extLst>
                </a:gridCol>
              </a:tblGrid>
              <a:tr h="344936">
                <a:tc>
                  <a:txBody>
                    <a:bodyPr/>
                    <a:lstStyle/>
                    <a:p>
                      <a:r>
                        <a:rPr lang="pt-BR" b="1"/>
                        <a:t>Ferramenta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Função Principal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/>
                        <a:t>Nível Sugerido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449856"/>
                  </a:ext>
                </a:extLst>
              </a:tr>
              <a:tr h="603639">
                <a:tc>
                  <a:txBody>
                    <a:bodyPr/>
                    <a:lstStyle/>
                    <a:p>
                      <a:r>
                        <a:rPr lang="pt-BR" dirty="0"/>
                        <a:t>Excel / Google </a:t>
                      </a:r>
                      <a:r>
                        <a:rPr lang="pt-BR" dirty="0" err="1"/>
                        <a:t>Sheets</a:t>
                      </a:r>
                      <a:endParaRPr lang="pt-BR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Análises rápidas e tabelas dinâmicas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🟢 Básico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958009"/>
                  </a:ext>
                </a:extLst>
              </a:tr>
              <a:tr h="862341">
                <a:tc>
                  <a:txBody>
                    <a:bodyPr/>
                    <a:lstStyle/>
                    <a:p>
                      <a:r>
                        <a:rPr lang="pt-BR" dirty="0"/>
                        <a:t>SQL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Consulta e manipulação de bancos de dados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🟠 Intermediário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9069504"/>
                  </a:ext>
                </a:extLst>
              </a:tr>
              <a:tr h="862341">
                <a:tc>
                  <a:txBody>
                    <a:bodyPr/>
                    <a:lstStyle/>
                    <a:p>
                      <a:r>
                        <a:rPr lang="pt-BR"/>
                        <a:t>Python (Pandas, Matplotlib)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Limpeza, exploração e visualização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🟠 Intermediário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446639"/>
                  </a:ext>
                </a:extLst>
              </a:tr>
              <a:tr h="862341">
                <a:tc>
                  <a:txBody>
                    <a:bodyPr/>
                    <a:lstStyle/>
                    <a:p>
                      <a:r>
                        <a:rPr lang="pt-BR"/>
                        <a:t>Power BI / Tableau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Criação de dashboards interativos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🟠 Intermediário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443170"/>
                  </a:ext>
                </a:extLst>
              </a:tr>
            </a:tbl>
          </a:graphicData>
        </a:graphic>
      </p:graphicFrame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201BA5CF-5AFC-4A25-BE83-62C29DA3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2326438F-603A-42C6-AF4E-A2A196CD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fld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65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ipse 13">
            <a:extLst>
              <a:ext uri="{FF2B5EF4-FFF2-40B4-BE49-F238E27FC236}">
                <a16:creationId xmlns:a16="http://schemas.microsoft.com/office/drawing/2014/main" id="{1F87EE29-25E3-4FFF-BBD4-1BCADCC0B20C}"/>
              </a:ext>
            </a:extLst>
          </p:cNvPr>
          <p:cNvSpPr/>
          <p:nvPr/>
        </p:nvSpPr>
        <p:spPr>
          <a:xfrm>
            <a:off x="1628800" y="1223393"/>
            <a:ext cx="3600400" cy="705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331D6CC-64F3-4CC9-848D-55140450FCCB}"/>
              </a:ext>
            </a:extLst>
          </p:cNvPr>
          <p:cNvSpPr txBox="1"/>
          <p:nvPr/>
        </p:nvSpPr>
        <p:spPr>
          <a:xfrm>
            <a:off x="404664" y="1223393"/>
            <a:ext cx="6048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Ferramentas Essenciais do Analista de Dados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EDAFF208-522B-4CA0-A356-F44B214DB4B5}"/>
              </a:ext>
            </a:extLst>
          </p:cNvPr>
          <p:cNvSpPr txBox="1"/>
          <p:nvPr/>
        </p:nvSpPr>
        <p:spPr>
          <a:xfrm>
            <a:off x="692696" y="3080792"/>
            <a:ext cx="54726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💡 </a:t>
            </a:r>
            <a:r>
              <a:rPr lang="pt-BR" sz="2400" b="1" dirty="0"/>
              <a:t>Por que usar várias ferramentas?</a:t>
            </a:r>
          </a:p>
          <a:p>
            <a:pPr algn="ctr"/>
            <a:r>
              <a:rPr lang="pt-BR" sz="2400" dirty="0"/>
              <a:t>Cada uma resolve um tipo de problema — e juntas, formam o “arsenal” completo do analista moderno.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CC58D90-74D9-4981-B4F7-2E0443F10A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6" y="5673080"/>
            <a:ext cx="3358904" cy="2880318"/>
          </a:xfrm>
          <a:prstGeom prst="rect">
            <a:avLst/>
          </a:prstGeom>
        </p:spPr>
      </p:pic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E209704C-72AC-41A0-B787-28ACF4BC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27DD9785-4FC0-4684-A56A-1B68144F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fld>
            <a:endParaRPr lang="pt-B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433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ndo_pagina">
            <a:extLst>
              <a:ext uri="{FF2B5EF4-FFF2-40B4-BE49-F238E27FC236}">
                <a16:creationId xmlns:a16="http://schemas.microsoft.com/office/drawing/2014/main" id="{AD7BB2BB-B497-4AD2-A1CC-CB4C084DA262}"/>
              </a:ext>
            </a:extLst>
          </p:cNvPr>
          <p:cNvSpPr/>
          <p:nvPr/>
        </p:nvSpPr>
        <p:spPr>
          <a:xfrm>
            <a:off x="-27384" y="0"/>
            <a:ext cx="6885384" cy="9921552"/>
          </a:xfrm>
          <a:prstGeom prst="rect">
            <a:avLst/>
          </a:prstGeom>
          <a:gradFill flip="none" rotWithShape="1">
            <a:gsLst>
              <a:gs pos="0">
                <a:srgbClr val="39B0C4">
                  <a:shade val="30000"/>
                  <a:satMod val="115000"/>
                </a:srgbClr>
              </a:gs>
              <a:gs pos="50000">
                <a:srgbClr val="39B0C4">
                  <a:shade val="67500"/>
                  <a:satMod val="115000"/>
                </a:srgbClr>
              </a:gs>
              <a:gs pos="100000">
                <a:srgbClr val="39B0C4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B825975-84CF-4211-BD6B-B5E77D44A14D}"/>
              </a:ext>
            </a:extLst>
          </p:cNvPr>
          <p:cNvSpPr/>
          <p:nvPr/>
        </p:nvSpPr>
        <p:spPr>
          <a:xfrm>
            <a:off x="980728" y="632520"/>
            <a:ext cx="4968552" cy="2448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ulo_capitulo">
            <a:extLst>
              <a:ext uri="{FF2B5EF4-FFF2-40B4-BE49-F238E27FC236}">
                <a16:creationId xmlns:a16="http://schemas.microsoft.com/office/drawing/2014/main" id="{230FD22B-A246-49B4-956B-F3E4EF36297C}"/>
              </a:ext>
            </a:extLst>
          </p:cNvPr>
          <p:cNvSpPr txBox="1"/>
          <p:nvPr/>
        </p:nvSpPr>
        <p:spPr>
          <a:xfrm>
            <a:off x="377280" y="3152800"/>
            <a:ext cx="60486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>
                <a:solidFill>
                  <a:srgbClr val="39B0C4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EXPLORANDO DADOS COM EXCEL</a:t>
            </a:r>
          </a:p>
        </p:txBody>
      </p:sp>
      <p:sp>
        <p:nvSpPr>
          <p:cNvPr id="4" name="Numero_capitulo">
            <a:extLst>
              <a:ext uri="{FF2B5EF4-FFF2-40B4-BE49-F238E27FC236}">
                <a16:creationId xmlns:a16="http://schemas.microsoft.com/office/drawing/2014/main" id="{542BA3E2-AB2B-4E7E-8D27-C8ABC6B37313}"/>
              </a:ext>
            </a:extLst>
          </p:cNvPr>
          <p:cNvSpPr txBox="1"/>
          <p:nvPr/>
        </p:nvSpPr>
        <p:spPr>
          <a:xfrm>
            <a:off x="332656" y="776536"/>
            <a:ext cx="6048672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3800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noFill/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04</a:t>
            </a:r>
            <a:endParaRPr lang="pt-BR" sz="5600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noFill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B5B86494-2962-41F0-A262-490E06028956}"/>
              </a:ext>
            </a:extLst>
          </p:cNvPr>
          <p:cNvSpPr txBox="1"/>
          <p:nvPr/>
        </p:nvSpPr>
        <p:spPr>
          <a:xfrm>
            <a:off x="728700" y="6465168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Excel é a porta de entrada para muitos analistas.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FD9BAA-248C-4046-AF29-72DB03B184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11" y="7473280"/>
            <a:ext cx="1728786" cy="1728786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0593C27-ADB7-4729-A18E-4453C00C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BC5DB6B-8D99-4035-89CC-10020016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fld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43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lipse 10">
            <a:extLst>
              <a:ext uri="{FF2B5EF4-FFF2-40B4-BE49-F238E27FC236}">
                <a16:creationId xmlns:a16="http://schemas.microsoft.com/office/drawing/2014/main" id="{7BF49700-B3CA-4FAB-AD7A-7219A8130060}"/>
              </a:ext>
            </a:extLst>
          </p:cNvPr>
          <p:cNvSpPr/>
          <p:nvPr/>
        </p:nvSpPr>
        <p:spPr>
          <a:xfrm>
            <a:off x="1628800" y="1223393"/>
            <a:ext cx="3600400" cy="705272"/>
          </a:xfrm>
          <a:prstGeom prst="ellipse">
            <a:avLst/>
          </a:prstGeom>
          <a:gradFill>
            <a:gsLst>
              <a:gs pos="21000">
                <a:srgbClr val="218E9F"/>
              </a:gs>
              <a:gs pos="72000">
                <a:schemeClr val="accent1">
                  <a:lumMod val="45000"/>
                  <a:lumOff val="55000"/>
                </a:schemeClr>
              </a:gs>
              <a:gs pos="85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ulo_componente">
            <a:extLst>
              <a:ext uri="{FF2B5EF4-FFF2-40B4-BE49-F238E27FC236}">
                <a16:creationId xmlns:a16="http://schemas.microsoft.com/office/drawing/2014/main" id="{6331D6CC-64F3-4CC9-848D-55140450FCCB}"/>
              </a:ext>
            </a:extLst>
          </p:cNvPr>
          <p:cNvSpPr txBox="1"/>
          <p:nvPr/>
        </p:nvSpPr>
        <p:spPr>
          <a:xfrm>
            <a:off x="404664" y="1223393"/>
            <a:ext cx="6048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Explorando Dados com Excel</a:t>
            </a:r>
          </a:p>
        </p:txBody>
      </p:sp>
      <p:sp>
        <p:nvSpPr>
          <p:cNvPr id="7" name="texto_componente">
            <a:extLst>
              <a:ext uri="{FF2B5EF4-FFF2-40B4-BE49-F238E27FC236}">
                <a16:creationId xmlns:a16="http://schemas.microsoft.com/office/drawing/2014/main" id="{EDAFF208-522B-4CA0-A356-F44B214DB4B5}"/>
              </a:ext>
            </a:extLst>
          </p:cNvPr>
          <p:cNvSpPr txBox="1"/>
          <p:nvPr/>
        </p:nvSpPr>
        <p:spPr>
          <a:xfrm>
            <a:off x="692696" y="2576736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 ele, é possível organizar dados e aplicar funções como: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2B8D578-75A5-436D-9E33-F6E5E5BE2F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64" y="3368824"/>
            <a:ext cx="6048672" cy="2148840"/>
          </a:xfrm>
          <a:prstGeom prst="rect">
            <a:avLst/>
          </a:prstGeom>
        </p:spPr>
      </p:pic>
      <p:sp>
        <p:nvSpPr>
          <p:cNvPr id="10" name="texto_componente">
            <a:extLst>
              <a:ext uri="{FF2B5EF4-FFF2-40B4-BE49-F238E27FC236}">
                <a16:creationId xmlns:a16="http://schemas.microsoft.com/office/drawing/2014/main" id="{E6B7FADA-41CE-41C7-B7C0-703443840B35}"/>
              </a:ext>
            </a:extLst>
          </p:cNvPr>
          <p:cNvSpPr txBox="1"/>
          <p:nvPr/>
        </p:nvSpPr>
        <p:spPr>
          <a:xfrm>
            <a:off x="548680" y="5529064"/>
            <a:ext cx="54726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Essas funções ajudam a responder perguntas diretas, como:</a:t>
            </a:r>
          </a:p>
          <a:p>
            <a:endParaRPr lang="pt-B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“Quais clientes compraram acima de 1000 reais?”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/>
              <a:t>“Qual é a média de vendas deste mês?”</a:t>
            </a:r>
          </a:p>
          <a:p>
            <a:endParaRPr lang="pt-BR" sz="2400" dirty="0"/>
          </a:p>
          <a:p>
            <a:r>
              <a:rPr lang="pt-BR" sz="2400" dirty="0"/>
              <a:t>🎯 Objetivo: entender o comportamento dos dados sem precisar programar.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6B1AE489-4C55-4018-8596-F53E0463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</a:rPr>
              <a:t>Análise de Dados - Do Básico ao Intermediário - Jackson Ventura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EB6311C-215B-4150-A5DC-DE6821F2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E743-D28D-4247-99F3-3B7F53520E17}" type="slidenum">
              <a:rPr lang="pt-B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fld>
            <a:endParaRPr lang="pt-B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746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1232</Words>
  <Application>Microsoft Office PowerPoint</Application>
  <PresentationFormat>Papel A4 (210 x 297 mm)</PresentationFormat>
  <Paragraphs>191</Paragraphs>
  <Slides>22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Algerian</vt:lpstr>
      <vt:lpstr>Arial</vt:lpstr>
      <vt:lpstr>Calibri</vt:lpstr>
      <vt:lpstr>Impact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Jacon Barbosa</dc:creator>
  <cp:lastModifiedBy>Jackson Ventura</cp:lastModifiedBy>
  <cp:revision>121</cp:revision>
  <dcterms:created xsi:type="dcterms:W3CDTF">2025-10-20T20:21:47Z</dcterms:created>
  <dcterms:modified xsi:type="dcterms:W3CDTF">2025-10-24T14:26:24Z</dcterms:modified>
</cp:coreProperties>
</file>