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161750"/>
            <a:ext cx="8610600" cy="1938020"/>
          </a:xfrm>
          <a:prstGeom prst="rect">
            <a:avLst/>
          </a:prstGeom>
          <a:noFill/>
        </p:spPr>
        <p:txBody>
          <a:bodyPr wrap="square" rtlCol="0">
            <a:spAutoFit/>
          </a:bodyPr>
          <a:lstStyle/>
          <a:p>
            <a:r>
              <a:rPr lang="en-US" sz="2400"/>
              <a:t>STUDENT NAME: V.MANIKANDAN</a:t>
            </a:r>
            <a:endParaRPr lang="en-US" sz="2400" dirty="0"/>
          </a:p>
          <a:p>
            <a:r>
              <a:rPr lang="en-US" sz="2400" dirty="0"/>
              <a:t>REGISTER NO:asunm110312201168</a:t>
            </a:r>
          </a:p>
          <a:p>
            <a:r>
              <a:rPr lang="en-US" sz="2400" dirty="0"/>
              <a:t>DEPARTMENT: B.com (Bank management)</a:t>
            </a:r>
          </a:p>
          <a:p>
            <a:r>
              <a:rPr lang="en-US" sz="2400" dirty="0"/>
              <a:t>COLLEGE :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996440" y="1553845"/>
            <a:ext cx="7248525" cy="4133850"/>
          </a:xfrm>
          <a:prstGeom prst="rect">
            <a:avLst/>
          </a:prstGeom>
          <a:noFill/>
        </p:spPr>
        <p:txBody>
          <a:bodyPr wrap="square" rtlCol="0">
            <a:noAutofit/>
          </a:bodyPr>
          <a:lstStyle/>
          <a:p>
            <a:r>
              <a:rPr lang="en-US" sz="1600" dirty="0"/>
              <a:t>1. **Data Setup** - **Basic Employee Data:** Start with a simple table that ​</a:t>
            </a:r>
          </a:p>
          <a:p>
            <a:r>
              <a:rPr lang="en-US" sz="1600" dirty="0"/>
              <a:t>includes employee names, key performance indicators (KPIs), and performance ​</a:t>
            </a:r>
          </a:p>
          <a:p>
            <a:r>
              <a:rPr lang="en-US" sz="1600" dirty="0"/>
              <a:t>scores (e.g., sales numbers, completed tasks, etc.). - **Performance ​</a:t>
            </a:r>
          </a:p>
          <a:p>
            <a:r>
              <a:rPr lang="en-US" sz="1600" dirty="0"/>
              <a:t>Metrics:** Include one or two performance metrics that are most relevant to ​</a:t>
            </a:r>
          </a:p>
          <a:p>
            <a:r>
              <a:rPr lang="en-US" sz="1600" dirty="0"/>
              <a:t>your analysis. For example, use metrics like "Tasks Completed" and "Customer ​</a:t>
            </a:r>
          </a:p>
          <a:p>
            <a:r>
              <a:rPr lang="en-US" sz="1600" dirty="0"/>
              <a:t>Satisfaction Score​</a:t>
            </a:r>
          </a:p>
          <a:p>
            <a:endParaRPr lang="en-US" sz="1600" dirty="0"/>
          </a:p>
          <a:p>
            <a:r>
              <a:rPr lang="en-US" sz="1600" dirty="0"/>
              <a:t>2. **Basic Modeling** - **Performance Calculation:** Use ​</a:t>
            </a:r>
          </a:p>
          <a:p>
            <a:r>
              <a:rPr lang="en-US" sz="1600" dirty="0"/>
              <a:t>a simple formula to calculate a performance score for each employee. For ​</a:t>
            </a:r>
          </a:p>
          <a:p>
            <a:r>
              <a:rPr lang="en-US" sz="1600" dirty="0"/>
              <a:t>example, you could create a weighted average formula where certain KPIs have ​</a:t>
            </a:r>
          </a:p>
          <a:p>
            <a:r>
              <a:rPr lang="en-US" sz="1600" dirty="0"/>
              <a:t>more importance than others: ```excel = (</a:t>
            </a:r>
            <a:r>
              <a:rPr lang="en-US" sz="1600" dirty="0" err="1"/>
              <a:t>Tasks_Completed</a:t>
            </a:r>
            <a:r>
              <a:rPr lang="en-US" sz="1600" dirty="0"/>
              <a:t> * 0.6) + ​</a:t>
            </a:r>
          </a:p>
          <a:p>
            <a:r>
              <a:rPr lang="en-US" sz="1600" dirty="0"/>
              <a:t>(Customer Satisfaction * 0.4) ``` - **Rank Employees:** Use Excel’s `RANK` ​</a:t>
            </a:r>
          </a:p>
          <a:p>
            <a:r>
              <a:rPr lang="en-US" sz="1600" dirty="0"/>
              <a:t>function to rank employees based on their performance score. This will help ​</a:t>
            </a:r>
          </a:p>
          <a:p>
            <a:r>
              <a:rPr lang="en-US" sz="1600" dirty="0"/>
              <a:t>you quickly identify top performers. ```excel =RANK(E2, E$2:E$10)​</a:t>
            </a:r>
          </a:p>
          <a:p>
            <a:endParaRPr lang="en-US" sz="1600" dirty="0"/>
          </a:p>
          <a:p>
            <a:r>
              <a:rPr lang="en-US" sz="1600" dirty="0"/>
              <a:t>3. **Visualization** - **Simple Bar Chart:** Create a basic bar chart to visualize ​</a:t>
            </a:r>
          </a:p>
          <a:p>
            <a:r>
              <a:rPr lang="en-US" sz="1600" dirty="0"/>
              <a:t>the ranking or scores of employees. This helps in quickly identifying the top ​</a:t>
            </a:r>
          </a:p>
          <a:p>
            <a:r>
              <a:rPr lang="en-US" sz="1600" dirty="0"/>
              <a:t>performers.​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Text Box 7"/>
          <p:cNvSpPr txBox="1"/>
          <p:nvPr/>
        </p:nvSpPr>
        <p:spPr>
          <a:xfrm>
            <a:off x="1666875" y="1371600"/>
            <a:ext cx="4739005" cy="3701415"/>
          </a:xfrm>
          <a:prstGeom prst="rect">
            <a:avLst/>
          </a:prstGeom>
          <a:noFill/>
        </p:spPr>
        <p:txBody>
          <a:bodyPr wrap="square" rtlCol="0">
            <a:noAutofit/>
          </a:bodyPr>
          <a:lstStyle/>
          <a:p>
            <a:r>
              <a:rPr lang="en-US" sz="2000"/>
              <a:t>Summarize data</a:t>
            </a:r>
          </a:p>
          <a:p>
            <a:br>
              <a:rPr lang="en-US" sz="2000"/>
            </a:br>
            <a:r>
              <a:rPr lang="en-US" sz="2000"/>
              <a:t>1.With a cell selected in an Add-In for Excel table, click the ACL Add-In tab </a:t>
            </a:r>
          </a:p>
          <a:p>
            <a:r>
              <a:rPr lang="en-US" sz="2000"/>
              <a:t>and select Summarize &gt; Summarize.</a:t>
            </a:r>
            <a:br>
              <a:rPr lang="en-US" sz="2000"/>
            </a:br>
            <a:endParaRPr lang="en-US" sz="2000"/>
          </a:p>
          <a:p>
            <a:r>
              <a:rPr lang="en-US" sz="2000"/>
              <a:t>2.Select a column of any data type to summarize on.</a:t>
            </a:r>
            <a:br>
              <a:rPr lang="en-US" sz="2000"/>
            </a:br>
            <a:endParaRPr lang="en-US" sz="2000"/>
          </a:p>
          <a:p>
            <a:r>
              <a:rPr lang="en-US" sz="2000"/>
              <a:t>3.Optional To omit the count or percentage for the unique values in the </a:t>
            </a:r>
          </a:p>
          <a:p>
            <a:r>
              <a:rPr lang="en-US" sz="2000"/>
              <a:t>column, clear Include count or Include percentage.</a:t>
            </a:r>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76910"/>
          </a:xfrm>
        </p:spPr>
        <p:txBody>
          <a:bodyPr/>
          <a:lstStyle/>
          <a:p>
            <a:r>
              <a:rPr lang="en-US" sz="44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1334770" y="1483995"/>
            <a:ext cx="6319520" cy="4261485"/>
          </a:xfrm>
          <a:prstGeom prst="rect">
            <a:avLst/>
          </a:prstGeom>
          <a:noFill/>
        </p:spPr>
        <p:txBody>
          <a:bodyPr wrap="square" rtlCol="0">
            <a:noAutofit/>
          </a:bodyPr>
          <a:lstStyle/>
          <a:p>
            <a:pPr>
              <a:lnSpc>
                <a:spcPct val="100000"/>
              </a:lnSpc>
            </a:pPr>
            <a:r>
              <a:rPr lang="en-US" sz="2800"/>
              <a:t>Performance Summary:** “The analysis shows that the average performance score is 75%, with the highest performers achieving scores of 90% and 88%. Key strengths include high customer satisfaction, but task completion rates need improvement for some employees." This concise summary provides clear snapshot of the analysis, meeting the 1-mark requirement Efficiently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 Box 14"/>
          <p:cNvSpPr txBox="1"/>
          <p:nvPr/>
        </p:nvSpPr>
        <p:spPr>
          <a:xfrm>
            <a:off x="323850" y="1447800"/>
            <a:ext cx="7667625" cy="3362960"/>
          </a:xfrm>
          <a:prstGeom prst="rect">
            <a:avLst/>
          </a:prstGeom>
        </p:spPr>
        <p:txBody>
          <a:bodyPr>
            <a:noAutofit/>
          </a:bodyPr>
          <a:lstStyle/>
          <a:p>
            <a:pPr marL="0" indent="0" defTabSz="457200" fontAlgn="base">
              <a:spcAft>
                <a:spcPct val="0"/>
              </a:spcAft>
            </a:pPr>
            <a:r>
              <a:rPr lang="en-US" sz="2400" dirty="0">
                <a:solidFill>
                  <a:srgbClr val="000000"/>
                </a:solidFill>
                <a:latin typeface="Calibri" panose="020F0502020204030204"/>
              </a:rPr>
              <a:t>Problem Statement:</a:t>
            </a:r>
            <a:r>
              <a:rPr lang="en-IN" sz="2400" dirty="0">
                <a:solidFill>
                  <a:srgbClr val="000000"/>
                </a:solidFill>
                <a:latin typeface="Calibri" panose="020F0502020204030204"/>
              </a:rPr>
              <a:t> </a:t>
            </a:r>
            <a:r>
              <a:rPr lang="en-US" sz="2400" dirty="0">
                <a:solidFill>
                  <a:srgbClr val="000000"/>
                </a:solidFill>
                <a:latin typeface="Calibri" panose="020F0502020204030204"/>
              </a:rPr>
              <a:t>"Analyze employee performance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data for the past year using Excel, focusing on key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performance indicators (KPIs) such as productivity, quality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of work, and attendance. The goal is to identify top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performers, recognize patterns of performance over time,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and highlight areas where employees may need additional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support or training. The analysis should provide actionable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insights for improving overall workforce efficiency and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guiding decisions on promotions, rewards, and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development plans."</a:t>
            </a:r>
            <a:r>
              <a:rPr lang="en-US" sz="2400" dirty="0">
                <a:latin typeface="Calibri" panose="020F0502020204030204"/>
              </a:rPr>
              <a:t>​</a:t>
            </a:r>
          </a:p>
          <a:p>
            <a:pPr marL="0" indent="0" defTabSz="457200">
              <a:lnSpc>
                <a:spcPct val="107000"/>
              </a:lnSpc>
              <a:spcAft>
                <a:spcPts val="800"/>
              </a:spcAft>
            </a:pPr>
            <a:r>
              <a:rPr lang="en-IN" sz="1600" dirty="0">
                <a:latin typeface="Calibri" panose="020F0502020204030204"/>
                <a:ea typeface="Calibri" panose="020F0502020204030204"/>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51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0"/>
          <p:cNvSpPr txBox="1"/>
          <p:nvPr/>
        </p:nvSpPr>
        <p:spPr>
          <a:xfrm>
            <a:off x="609600" y="1695450"/>
            <a:ext cx="8049260" cy="5153025"/>
          </a:xfrm>
          <a:prstGeom prst="rect">
            <a:avLst/>
          </a:prstGeom>
          <a:noFill/>
        </p:spPr>
        <p:txBody>
          <a:bodyPr wrap="square" rtlCol="0">
            <a:noAutofit/>
          </a:bodyPr>
          <a:lstStyle/>
          <a:p>
            <a:pPr indent="0" algn="l">
              <a:buFont typeface="Arial" panose="020B0604020202020204" pitchFamily="34" charset="0"/>
              <a:buNone/>
            </a:pPr>
            <a:r>
              <a:rPr lang="en-US" b="0" i="0" dirty="0">
                <a:solidFill>
                  <a:srgbClr val="0D0D0D"/>
                </a:solidFill>
                <a:effectLst/>
                <a:latin typeface="Times New Roman" panose="02020603050405020304" pitchFamily="18" charset="0"/>
                <a:cs typeface="Times New Roman" panose="02020603050405020304" pitchFamily="18" charset="0"/>
              </a:rPr>
              <a:t>Project Overview:**This project aims to conduct a comprehensive analysis of ​</a:t>
            </a:r>
          </a:p>
          <a:p>
            <a:pPr indent="0" algn="l">
              <a:buFont typeface="Arial" panose="020B0604020202020204" pitchFamily="34" charset="0"/>
              <a:buNone/>
            </a:pPr>
            <a:r>
              <a:rPr lang="en-US" b="0" i="0" dirty="0">
                <a:solidFill>
                  <a:srgbClr val="0D0D0D"/>
                </a:solidFill>
                <a:effectLst/>
                <a:latin typeface="Times New Roman" panose="02020603050405020304" pitchFamily="18" charset="0"/>
                <a:cs typeface="Times New Roman" panose="02020603050405020304" pitchFamily="18" charset="0"/>
              </a:rPr>
              <a:t>employee performance over the past year using Excel. The analysis will focus on key ​</a:t>
            </a:r>
          </a:p>
          <a:p>
            <a:pPr indent="0" algn="l">
              <a:buFont typeface="Arial" panose="020B0604020202020204" pitchFamily="34" charset="0"/>
              <a:buNone/>
            </a:pPr>
            <a:r>
              <a:rPr lang="en-US" b="0" i="0" dirty="0">
                <a:solidFill>
                  <a:srgbClr val="0D0D0D"/>
                </a:solidFill>
                <a:effectLst/>
                <a:latin typeface="Times New Roman" panose="02020603050405020304" pitchFamily="18" charset="0"/>
                <a:cs typeface="Times New Roman" panose="02020603050405020304" pitchFamily="18" charset="0"/>
              </a:rPr>
              <a:t>performance indicators (KPIs) such as productivity, quality of work, attendance, and ​</a:t>
            </a:r>
          </a:p>
          <a:p>
            <a:pPr indent="0" algn="l">
              <a:buFont typeface="Arial" panose="020B0604020202020204" pitchFamily="34" charset="0"/>
              <a:buNone/>
            </a:pPr>
            <a:r>
              <a:rPr lang="en-US" b="0" i="0" dirty="0">
                <a:solidFill>
                  <a:srgbClr val="0D0D0D"/>
                </a:solidFill>
                <a:effectLst/>
                <a:latin typeface="Times New Roman" panose="02020603050405020304" pitchFamily="18" charset="0"/>
                <a:cs typeface="Times New Roman" panose="02020603050405020304" pitchFamily="18" charset="0"/>
              </a:rPr>
              <a:t>overall contribution to team goals. Data will be collected, cleaned, and organized into a sstructured format, allowing for various levels of analysis. Using Excel's powerful data analysis tools, we will generate descriptive statistics, create pivot tables, and develop vvisualizations like charts and graphs to identify trends, compare individual and team performances, and rank employees based on their overall scores. Conditional formatting and other advanced Excel features will be utilized to highlight top performers and identify those who may require additional support or training. The final outcome of the project will include a detailed report with actionable insights, helping management make informed decisions regarding promotions, rewards, and development plans, uultimately enhancing overall organizational performance​</a:t>
            </a:r>
          </a:p>
          <a:p>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 Box 10"/>
          <p:cNvSpPr txBox="1"/>
          <p:nvPr/>
        </p:nvSpPr>
        <p:spPr>
          <a:xfrm>
            <a:off x="990600" y="1841500"/>
            <a:ext cx="7613650" cy="3645535"/>
          </a:xfrm>
          <a:prstGeom prst="rect">
            <a:avLst/>
          </a:prstGeom>
        </p:spPr>
        <p:txBody>
          <a:bodyPr wrap="square">
            <a:spAutoFit/>
          </a:bodyPr>
          <a:lstStyle/>
          <a:p>
            <a:pPr marL="0" indent="0" defTabSz="457200" fontAlgn="base">
              <a:spcAft>
                <a:spcPct val="0"/>
              </a:spcAft>
            </a:pPr>
            <a:r>
              <a:rPr lang="en-US" sz="2400" dirty="0">
                <a:solidFill>
                  <a:srgbClr val="000000"/>
                </a:solidFill>
                <a:latin typeface="Calibri" panose="020F0502020204030204"/>
              </a:rPr>
              <a:t>The end users of employee performance analysis using Excel typically </a:t>
            </a:r>
            <a:r>
              <a:rPr lang="en-GB" sz="2400" dirty="0" err="1">
                <a:solidFill>
                  <a:srgbClr val="000000"/>
                </a:solidFill>
                <a:latin typeface="Calibri" panose="020F0502020204030204"/>
              </a:rPr>
              <a:t>i</a:t>
            </a:r>
            <a:r>
              <a:rPr lang="en-US" sz="2400" dirty="0">
                <a:solidFill>
                  <a:srgbClr val="000000"/>
                </a:solidFill>
                <a:latin typeface="Calibri" panose="020F0502020204030204"/>
              </a:rPr>
              <a:t>include:</a:t>
            </a:r>
            <a:r>
              <a:rPr lang="en-GB" sz="2400" dirty="0">
                <a:latin typeface="Calibri" panose="020F0502020204030204"/>
              </a:rPr>
              <a:t>​</a:t>
            </a:r>
          </a:p>
          <a:p>
            <a:pPr marL="0" indent="0" defTabSz="457200" fontAlgn="base">
              <a:spcAft>
                <a:spcPct val="0"/>
              </a:spcAft>
            </a:pPr>
            <a:r>
              <a:rPr lang="en-GB" sz="2400" dirty="0">
                <a:solidFill>
                  <a:srgbClr val="000000"/>
                </a:solidFill>
                <a:latin typeface="Calibri" panose="020F0502020204030204"/>
              </a:rPr>
              <a:t>1</a:t>
            </a:r>
            <a:r>
              <a:rPr lang="en-US" sz="2400" dirty="0">
                <a:solidFill>
                  <a:srgbClr val="000000"/>
                </a:solidFill>
                <a:latin typeface="Calibri" panose="020F0502020204030204"/>
              </a:rPr>
              <a:t>. HR Managers</a:t>
            </a:r>
            <a:r>
              <a:rPr lang="en-IN" sz="2400" dirty="0">
                <a:solidFill>
                  <a:srgbClr val="000000"/>
                </a:solidFill>
                <a:latin typeface="Calibri" panose="020F0502020204030204"/>
              </a:rPr>
              <a:t> </a:t>
            </a:r>
            <a:r>
              <a:rPr lang="en-US" sz="2400" dirty="0">
                <a:solidFill>
                  <a:srgbClr val="000000"/>
                </a:solidFill>
                <a:latin typeface="Calibri" panose="020F0502020204030204"/>
              </a:rPr>
              <a:t>: They assess employee performance to inform HR </a:t>
            </a:r>
            <a:r>
              <a:rPr lang="en-IN" sz="1600" dirty="0">
                <a:ea typeface="Times New Roman" panose="02020603050405020304"/>
              </a:rPr>
              <a:t>decisions such as promotions, training, and development.</a:t>
            </a:r>
            <a:r>
              <a:rPr lang="en-GB"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2. Team </a:t>
            </a:r>
            <a:r>
              <a:rPr lang="en-GB" sz="2400" dirty="0">
                <a:solidFill>
                  <a:srgbClr val="000000"/>
                </a:solidFill>
                <a:latin typeface="Calibri" panose="020F0502020204030204"/>
              </a:rPr>
              <a:t>Le</a:t>
            </a:r>
            <a:r>
              <a:rPr lang="en-US" sz="2400" dirty="0" err="1">
                <a:solidFill>
                  <a:srgbClr val="000000"/>
                </a:solidFill>
                <a:latin typeface="Calibri" panose="020F0502020204030204"/>
              </a:rPr>
              <a:t>aders</a:t>
            </a:r>
            <a:r>
              <a:rPr lang="en-IN" sz="2400" dirty="0">
                <a:solidFill>
                  <a:srgbClr val="000000"/>
                </a:solidFill>
                <a:latin typeface="Calibri" panose="020F0502020204030204"/>
              </a:rPr>
              <a:t> </a:t>
            </a:r>
            <a:r>
              <a:rPr lang="en-US" sz="2400" dirty="0">
                <a:solidFill>
                  <a:srgbClr val="000000"/>
                </a:solidFill>
                <a:latin typeface="Calibri" panose="020F0502020204030204"/>
              </a:rPr>
              <a:t>/Department Heads</a:t>
            </a:r>
            <a:r>
              <a:rPr lang="en-IN" sz="2400" dirty="0">
                <a:solidFill>
                  <a:srgbClr val="000000"/>
                </a:solidFill>
                <a:latin typeface="Calibri" panose="020F0502020204030204"/>
              </a:rPr>
              <a:t> </a:t>
            </a:r>
            <a:r>
              <a:rPr lang="en-US" sz="2400" dirty="0">
                <a:solidFill>
                  <a:srgbClr val="000000"/>
                </a:solidFill>
                <a:latin typeface="Calibri" panose="020F0502020204030204"/>
              </a:rPr>
              <a:t>: They use the analysis to </a:t>
            </a:r>
            <a:r>
              <a:rPr lang="en-IN" sz="1600" dirty="0">
                <a:solidFill>
                  <a:srgbClr val="000000"/>
                </a:solidFill>
                <a:latin typeface="Calibri" panose="020F0502020204030204"/>
              </a:rPr>
              <a:t>evaluate </a:t>
            </a:r>
            <a:r>
              <a:rPr lang="en-US"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team's performance and address any issues.</a:t>
            </a:r>
            <a:r>
              <a:rPr lang="en-GB" sz="2400" dirty="0">
                <a:latin typeface="Calibri" panose="020F0502020204030204"/>
              </a:rPr>
              <a:t>​</a:t>
            </a:r>
          </a:p>
          <a:p>
            <a:pPr marL="0" indent="0" defTabSz="457200" fontAlgn="base">
              <a:spcAft>
                <a:spcPct val="0"/>
              </a:spcAft>
            </a:pPr>
            <a:r>
              <a:rPr lang="en-US" sz="2400" dirty="0">
                <a:solidFill>
                  <a:srgbClr val="000000"/>
                </a:solidFill>
                <a:latin typeface="Calibri" panose="020F0502020204030204"/>
              </a:rPr>
              <a:t>3. Senior Management</a:t>
            </a:r>
            <a:r>
              <a:rPr lang="en-IN" sz="2400" dirty="0">
                <a:solidFill>
                  <a:srgbClr val="000000"/>
                </a:solidFill>
                <a:latin typeface="Calibri" panose="020F0502020204030204"/>
              </a:rPr>
              <a:t> </a:t>
            </a:r>
            <a:r>
              <a:rPr lang="en-US" sz="2400" dirty="0">
                <a:solidFill>
                  <a:srgbClr val="000000"/>
                </a:solidFill>
                <a:latin typeface="Calibri" panose="020F0502020204030204"/>
              </a:rPr>
              <a:t>: </a:t>
            </a:r>
            <a:r>
              <a:rPr lang="en-GB" sz="2400" dirty="0">
                <a:solidFill>
                  <a:srgbClr val="000000"/>
                </a:solidFill>
                <a:latin typeface="Calibri" panose="020F0502020204030204"/>
              </a:rPr>
              <a:t>T</a:t>
            </a:r>
            <a:r>
              <a:rPr lang="en-US" sz="2400" dirty="0">
                <a:solidFill>
                  <a:srgbClr val="000000"/>
                </a:solidFill>
                <a:latin typeface="Calibri" panose="020F0502020204030204"/>
              </a:rPr>
              <a:t>hey review performance data to make </a:t>
            </a:r>
            <a:r>
              <a:rPr lang="en-IN" sz="1600" dirty="0">
                <a:ea typeface="Times New Roman" panose="02020603050405020304"/>
              </a:rPr>
              <a:t>strategic decisions regarding  </a:t>
            </a:r>
            <a:r>
              <a:rPr lang="en-GB" sz="2400" dirty="0">
                <a:solidFill>
                  <a:srgbClr val="000000"/>
                </a:solidFill>
                <a:latin typeface="Calibri" panose="020F0502020204030204"/>
              </a:rPr>
              <a:t>overall works</a:t>
            </a:r>
            <a:r>
              <a:rPr lang="en-US" sz="2400" dirty="0">
                <a:solidFill>
                  <a:srgbClr val="000000"/>
                </a:solidFill>
                <a:latin typeface="Calibri" panose="020F0502020204030204"/>
              </a:rPr>
              <a:t>orc management</a:t>
            </a:r>
            <a:r>
              <a:rPr lang="en-US" sz="2400" dirty="0">
                <a:latin typeface="Calibri" panose="020F0502020204030204"/>
              </a:rPr>
              <a:t>​</a:t>
            </a:r>
          </a:p>
          <a:p>
            <a:pPr marL="0" indent="0" defTabSz="457200">
              <a:lnSpc>
                <a:spcPct val="107000"/>
              </a:lnSpc>
              <a:spcAft>
                <a:spcPts val="800"/>
              </a:spcAft>
            </a:pPr>
            <a:r>
              <a:rPr lang="en-IN" sz="1400" dirty="0">
                <a:latin typeface="Calibri" panose="020F0502020204030204"/>
                <a:ea typeface="Calibri" panose="020F0502020204030204"/>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294380" y="1695450"/>
            <a:ext cx="4503420" cy="2987040"/>
          </a:xfrm>
          <a:prstGeom prst="rect">
            <a:avLst/>
          </a:prstGeom>
          <a:noFill/>
        </p:spPr>
        <p:txBody>
          <a:bodyPr wrap="square" rtlCol="0">
            <a:noAutofit/>
          </a:bodyPr>
          <a:lstStyle/>
          <a:p>
            <a:r>
              <a:rPr lang="en-US" sz="1600"/>
              <a:t>Our solution for employee performance analysis using ​</a:t>
            </a:r>
          </a:p>
          <a:p>
            <a:endParaRPr lang="en-US" sz="1600"/>
          </a:p>
          <a:p>
            <a:r>
              <a:rPr lang="en-US" sz="1600"/>
              <a:t>Excel offers the following value propositions:​</a:t>
            </a:r>
          </a:p>
          <a:p>
            <a:endParaRPr lang="en-US" sz="1600"/>
          </a:p>
          <a:p>
            <a:r>
              <a:rPr lang="en-US" sz="1600"/>
              <a:t>1. **Customizable Reports**: Excel enables the creation of ​tailored reports and dashboards, providing clear insights ​into employee performance.​</a:t>
            </a:r>
          </a:p>
          <a:p>
            <a:endParaRPr lang="en-US" sz="1600"/>
          </a:p>
          <a:p>
            <a:r>
              <a:rPr lang="en-US" sz="1600"/>
              <a:t>2. **Cost-Effective**: Leveraging Excel, a widely available tool, reduces the need for expensive software solutions.​</a:t>
            </a:r>
          </a:p>
          <a:p>
            <a:endParaRPr lang="en-US" sz="1600"/>
          </a:p>
          <a:p>
            <a:r>
              <a:rPr lang="en-US" sz="1600"/>
              <a:t>3. **Comprehensive Analysis**: Excel's advanced features, ​such as pivot tables and charts, allow for detailed ​analysis of performance data, aiding in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609600" y="1752600"/>
            <a:ext cx="9116695" cy="3688080"/>
          </a:xfrm>
          <a:prstGeom prst="rect">
            <a:avLst/>
          </a:prstGeom>
          <a:noFill/>
        </p:spPr>
        <p:txBody>
          <a:bodyPr wrap="square" rtlCol="0">
            <a:noAutofit/>
          </a:bodyPr>
          <a:lstStyle/>
          <a:p>
            <a:endParaRPr lang="en-US" sz="1000"/>
          </a:p>
          <a:p>
            <a:r>
              <a:rPr lang="en-US" sz="1600"/>
              <a:t>Dataset Description for Employee Performance Analysis:**The dataset comprises ​</a:t>
            </a:r>
          </a:p>
          <a:p>
            <a:r>
              <a:rPr lang="en-US" sz="1600"/>
              <a:t>comprehensive employee information, structured to facilitate a detailed ​</a:t>
            </a:r>
          </a:p>
          <a:p>
            <a:r>
              <a:rPr lang="en-US" sz="1600"/>
              <a:t>performance analysis. Key columns include:- **Employee ID:** A unique </a:t>
            </a:r>
          </a:p>
          <a:p>
            <a:r>
              <a:rPr lang="en-US" sz="1600"/>
              <a:t>identifier for each employee.- **Department &amp; Job Role:** Information on the ​</a:t>
            </a:r>
          </a:p>
          <a:p>
            <a:r>
              <a:rPr lang="en-US" sz="1600"/>
              <a:t>department and specific job role, enabling analysis by function and role.-​</a:t>
            </a:r>
          </a:p>
          <a:p>
            <a:r>
              <a:rPr lang="en-US" sz="1600"/>
              <a:t>**Monthly Performance Scores:** Numeric scores representing individual ​</a:t>
            </a:r>
          </a:p>
          <a:p>
            <a:r>
              <a:rPr lang="en-US" sz="1600"/>
              <a:t>performance over each month, allowing for trend analysis.- **Attendance ​</a:t>
            </a:r>
          </a:p>
          <a:p>
            <a:r>
              <a:rPr lang="en-US" sz="1600"/>
              <a:t>Rate:** The percentage of days attended relative to working days, providing ​</a:t>
            </a:r>
          </a:p>
          <a:p>
            <a:r>
              <a:rPr lang="en-US" sz="1600"/>
              <a:t>insight into employee reliability.- **Training Hours:** The number of hours spent ​</a:t>
            </a:r>
          </a:p>
          <a:p>
            <a:r>
              <a:rPr lang="en-US" sz="1600"/>
              <a:t>in training programs, indicating the level of skill enhancement. This dataset is ​</a:t>
            </a:r>
          </a:p>
          <a:p>
            <a:r>
              <a:rPr lang="en-US" sz="1600"/>
              <a:t>designed to support in-depth analysis, such as identifying performance patterns, ​</a:t>
            </a:r>
          </a:p>
          <a:p>
            <a:r>
              <a:rPr lang="en-US" sz="1600"/>
              <a:t>correlating training with performance, and evaluating the impact of attendance ​</a:t>
            </a:r>
          </a:p>
          <a:p>
            <a:r>
              <a:rPr lang="en-US" sz="1600"/>
              <a:t>on overall employee output. The structure allows for both individual and group leve</a:t>
            </a:r>
            <a:br>
              <a:rPr lang="en-US" sz="1600"/>
            </a:br>
            <a:r>
              <a:rPr lang="en-US" sz="1600"/>
              <a:t>l analysis across various dimensions.---This description covers the dataset's ​</a:t>
            </a:r>
          </a:p>
          <a:p>
            <a:r>
              <a:rPr lang="en-US" sz="1600"/>
              <a:t>structure, key elements, and potential analytical uses​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580"/>
            <a:ext cx="8533765" cy="3289300"/>
          </a:xfrm>
          <a:prstGeom prst="rect">
            <a:avLst/>
          </a:prstGeom>
          <a:noFill/>
        </p:spPr>
        <p:txBody>
          <a:bodyPr wrap="square" rtlCol="0">
            <a:noAutofit/>
          </a:bodyPr>
          <a:lstStyle/>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1.**Minimal Data Collection** - **Key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Metrics:** Collect only the most essential data,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such as overall performance scores or key KPIs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for each employee. - **WOW Indicator:**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Identify a single WOW factor, such as the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number of positive customer feedbacks or a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specific achievement that stands out. ​</a:t>
            </a: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2. **Basic Analysis and Highlighting** - **Basic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Calculation:** Use a simple Excel function, like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`SUM` or `AVERAGE`, to calculate the overall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performance score. - **Highlight WOW:** Use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conditional formatting to highlight the WOW ​</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factor in your data.​</a:t>
            </a:r>
          </a:p>
          <a:p>
            <a:endParaRPr lang="en-US" sz="16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6615</Words>
  <Application>Microsoft Office PowerPoint</Application>
  <PresentationFormat>Widescreen</PresentationFormat>
  <Paragraphs>163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manikandan V</cp:lastModifiedBy>
  <cp:revision>14</cp:revision>
  <dcterms:created xsi:type="dcterms:W3CDTF">2024-03-29T15:07:00Z</dcterms:created>
  <dcterms:modified xsi:type="dcterms:W3CDTF">2024-09-03T11:58:28Z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9B11A6F3F2CA49EABE89ACF22D459AC3_12</vt:lpwstr>
  </property>
  <property fmtid="{D5CDD505-2E9C-101B-9397-08002B2CF9AE}" pid="5" name="KSOProductBuildVer">
    <vt:lpwstr>1033-12.2.0.17545</vt:lpwstr>
  </property>
</Properties>
</file>