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754" r:id="rId2"/>
  </p:sldMasterIdLst>
  <p:sldIdLst>
    <p:sldId id="256" r:id="rId3"/>
    <p:sldId id="257" r:id="rId4"/>
    <p:sldId id="258" r:id="rId5"/>
    <p:sldId id="260" r:id="rId6"/>
    <p:sldId id="261" r:id="rId7"/>
    <p:sldId id="262" r:id="rId8"/>
    <p:sldId id="274" r:id="rId9"/>
    <p:sldId id="277" r:id="rId10"/>
    <p:sldId id="280" r:id="rId11"/>
    <p:sldId id="283" r:id="rId12"/>
    <p:sldId id="263" r:id="rId13"/>
    <p:sldId id="264" r:id="rId14"/>
    <p:sldId id="265" r:id="rId15"/>
    <p:sldId id="266" r:id="rId16"/>
    <p:sldId id="275" r:id="rId17"/>
    <p:sldId id="270" r:id="rId18"/>
    <p:sldId id="271" r:id="rId19"/>
    <p:sldId id="281" r:id="rId20"/>
    <p:sldId id="279" r:id="rId21"/>
    <p:sldId id="282" r:id="rId22"/>
    <p:sldId id="278"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0E754-89BA-4990-A162-FB27B3B81A67}" v="95" dt="2022-04-22T15:43:43.200"/>
    <p1510:client id="{3BEE23E7-5675-58EF-4B13-EDA28750A351}" v="940" dt="2022-04-23T06:16:45.306"/>
    <p1510:client id="{3F6C5019-D551-F048-102B-B1D235E6C78F}" v="1071" dt="2022-04-22T22:25:38.380"/>
    <p1510:client id="{4160AF05-F7E5-A2A9-EF8A-1A1676277ACB}" v="5" dt="2022-04-22T19:11:49.751"/>
    <p1510:client id="{7639C838-8D62-D132-A484-77C839FDCA25}" v="13" dt="2022-04-22T22:33:27.808"/>
    <p1510:client id="{7ACC12F1-BCA7-53F9-0751-64446FDC6C09}" v="71" dt="2022-04-23T06:09:43.907"/>
    <p1510:client id="{A03D6890-413A-2A6F-D92C-936AE72AB107}" v="90" dt="2022-04-22T23:37:29.086"/>
    <p1510:client id="{A156FE9A-4988-0624-B21A-F1AD1932CEE6}" v="219" dt="2022-04-22T19:20:34.563"/>
    <p1510:client id="{A7B11A67-1398-432A-B726-B5B445BDFCF0}" v="32" dt="2022-04-23T06:51:19.026"/>
    <p1510:client id="{B40D2747-50B0-E7B7-B125-DB80CD0A0CD1}" v="619" dt="2022-04-22T19:44:20.138"/>
    <p1510:client id="{CE65C3C6-AE8C-793B-4A5A-3CA29DDD28EA}" v="2281" dt="2022-04-22T22:00:07.525"/>
    <p1510:client id="{D0620333-50E4-A201-0D7C-2EC4380BC2A6}" v="648" dt="2022-04-22T20:07:56.069"/>
    <p1510:client id="{D4B4F5C2-4F93-4AE4-9B02-8E80B25E3DA5}" v="68" dt="2022-04-23T06:54:20.180"/>
    <p1510:client id="{DC3CDEDE-3229-97E5-5FC4-BA37FC6A81A9}" v="190" dt="2022-04-23T05:16:05.773"/>
    <p1510:client id="{ED07A880-4BC0-179B-444C-A4E48E04EF0A}" v="1" dt="2022-04-23T08:07:54.546"/>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9FB32-74B9-4F68-A754-AEBE89BB6EA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C663A04-823E-414C-ACD3-1C90BFEA594F}">
      <dgm:prSet/>
      <dgm:spPr/>
      <dgm:t>
        <a:bodyPr/>
        <a:lstStyle/>
        <a:p>
          <a:pPr>
            <a:lnSpc>
              <a:spcPct val="100000"/>
            </a:lnSpc>
            <a:defRPr b="1"/>
          </a:pPr>
          <a:r>
            <a:rPr lang="en-US"/>
            <a:t>Ensuring</a:t>
          </a:r>
        </a:p>
      </dgm:t>
    </dgm:pt>
    <dgm:pt modelId="{664B8A80-7114-4C48-9679-C8C43A16D88C}" type="parTrans" cxnId="{9BB2C6BE-C9FC-449F-9550-E14E28DDD788}">
      <dgm:prSet/>
      <dgm:spPr/>
      <dgm:t>
        <a:bodyPr/>
        <a:lstStyle/>
        <a:p>
          <a:endParaRPr lang="en-US"/>
        </a:p>
      </dgm:t>
    </dgm:pt>
    <dgm:pt modelId="{25C9192F-CA21-4265-ABFE-EF76412516F6}" type="sibTrans" cxnId="{9BB2C6BE-C9FC-449F-9550-E14E28DDD788}">
      <dgm:prSet/>
      <dgm:spPr/>
      <dgm:t>
        <a:bodyPr/>
        <a:lstStyle/>
        <a:p>
          <a:endParaRPr lang="en-US"/>
        </a:p>
      </dgm:t>
    </dgm:pt>
    <dgm:pt modelId="{01C2DE74-A304-426E-82B2-4E00A6663E0A}">
      <dgm:prSet/>
      <dgm:spPr/>
      <dgm:t>
        <a:bodyPr/>
        <a:lstStyle/>
        <a:p>
          <a:pPr>
            <a:lnSpc>
              <a:spcPct val="100000"/>
            </a:lnSpc>
          </a:pPr>
          <a:r>
            <a:rPr lang="en-US"/>
            <a:t>Ensuring distributed security framework for blockchain-based IoT network.</a:t>
          </a:r>
        </a:p>
      </dgm:t>
    </dgm:pt>
    <dgm:pt modelId="{E0EE5592-C130-4C49-BFA0-541A846486B8}" type="parTrans" cxnId="{418B41A3-E339-4D46-8308-A4D25526DFDF}">
      <dgm:prSet/>
      <dgm:spPr/>
      <dgm:t>
        <a:bodyPr/>
        <a:lstStyle/>
        <a:p>
          <a:endParaRPr lang="en-US"/>
        </a:p>
      </dgm:t>
    </dgm:pt>
    <dgm:pt modelId="{74E5D8F0-E3F4-4DB3-9C1A-E9572FBDC4C2}" type="sibTrans" cxnId="{418B41A3-E339-4D46-8308-A4D25526DFDF}">
      <dgm:prSet/>
      <dgm:spPr/>
      <dgm:t>
        <a:bodyPr/>
        <a:lstStyle/>
        <a:p>
          <a:endParaRPr lang="en-US"/>
        </a:p>
      </dgm:t>
    </dgm:pt>
    <dgm:pt modelId="{03AA3456-8FF1-4468-BDE9-F609C401E022}">
      <dgm:prSet/>
      <dgm:spPr/>
      <dgm:t>
        <a:bodyPr/>
        <a:lstStyle/>
        <a:p>
          <a:pPr>
            <a:lnSpc>
              <a:spcPct val="100000"/>
            </a:lnSpc>
            <a:defRPr b="1"/>
          </a:pPr>
          <a:r>
            <a:rPr lang="en-US"/>
            <a:t>Ensuring</a:t>
          </a:r>
        </a:p>
      </dgm:t>
    </dgm:pt>
    <dgm:pt modelId="{12693A84-B610-43FA-BE81-1FD68F63C25D}" type="parTrans" cxnId="{588481FC-22A5-4428-BF45-77A910ECC161}">
      <dgm:prSet/>
      <dgm:spPr/>
      <dgm:t>
        <a:bodyPr/>
        <a:lstStyle/>
        <a:p>
          <a:endParaRPr lang="en-US"/>
        </a:p>
      </dgm:t>
    </dgm:pt>
    <dgm:pt modelId="{6EAD0C72-1419-4D12-B10B-95415C053DDE}" type="sibTrans" cxnId="{588481FC-22A5-4428-BF45-77A910ECC161}">
      <dgm:prSet/>
      <dgm:spPr/>
      <dgm:t>
        <a:bodyPr/>
        <a:lstStyle/>
        <a:p>
          <a:endParaRPr lang="en-US"/>
        </a:p>
      </dgm:t>
    </dgm:pt>
    <dgm:pt modelId="{2F7E0867-63A3-454D-A0B1-C33162CE9053}">
      <dgm:prSet/>
      <dgm:spPr/>
      <dgm:t>
        <a:bodyPr/>
        <a:lstStyle/>
        <a:p>
          <a:pPr>
            <a:lnSpc>
              <a:spcPct val="100000"/>
            </a:lnSpc>
          </a:pPr>
          <a:r>
            <a:rPr lang="en-US"/>
            <a:t>Ensuring a security mechanism uses appropriate analytical tool in a distributed working architecture and is capable of handling huge data generated by IoT devices in a distributed manner.</a:t>
          </a:r>
        </a:p>
      </dgm:t>
    </dgm:pt>
    <dgm:pt modelId="{58542459-9B22-44C7-8C5E-9F6E2BEFC615}" type="parTrans" cxnId="{CA9D2648-B9AC-46CC-9982-3C3FC5C6B9DB}">
      <dgm:prSet/>
      <dgm:spPr/>
      <dgm:t>
        <a:bodyPr/>
        <a:lstStyle/>
        <a:p>
          <a:endParaRPr lang="en-US"/>
        </a:p>
      </dgm:t>
    </dgm:pt>
    <dgm:pt modelId="{115B1D5C-37B7-4A6F-BB82-241B85F84157}" type="sibTrans" cxnId="{CA9D2648-B9AC-46CC-9982-3C3FC5C6B9DB}">
      <dgm:prSet/>
      <dgm:spPr/>
      <dgm:t>
        <a:bodyPr/>
        <a:lstStyle/>
        <a:p>
          <a:endParaRPr lang="en-US"/>
        </a:p>
      </dgm:t>
    </dgm:pt>
    <dgm:pt modelId="{29BBEC6A-A024-4F26-90A1-ACC479C56BD5}">
      <dgm:prSet/>
      <dgm:spPr/>
      <dgm:t>
        <a:bodyPr/>
        <a:lstStyle/>
        <a:p>
          <a:pPr>
            <a:lnSpc>
              <a:spcPct val="100000"/>
            </a:lnSpc>
            <a:defRPr b="1"/>
          </a:pPr>
          <a:r>
            <a:rPr lang="en-US"/>
            <a:t>Building</a:t>
          </a:r>
        </a:p>
      </dgm:t>
    </dgm:pt>
    <dgm:pt modelId="{955E0270-AF7F-4F82-BAA5-7F9B96E3B875}" type="parTrans" cxnId="{FF79A3C4-E044-491D-9979-7117A61BB8AE}">
      <dgm:prSet/>
      <dgm:spPr/>
      <dgm:t>
        <a:bodyPr/>
        <a:lstStyle/>
        <a:p>
          <a:endParaRPr lang="en-US"/>
        </a:p>
      </dgm:t>
    </dgm:pt>
    <dgm:pt modelId="{6E7AAD7A-EC39-4CF5-A266-F6B84652C32A}" type="sibTrans" cxnId="{FF79A3C4-E044-491D-9979-7117A61BB8AE}">
      <dgm:prSet/>
      <dgm:spPr/>
      <dgm:t>
        <a:bodyPr/>
        <a:lstStyle/>
        <a:p>
          <a:endParaRPr lang="en-US"/>
        </a:p>
      </dgm:t>
    </dgm:pt>
    <dgm:pt modelId="{C2E94279-83E6-45CC-AB4F-1C0ED12A32FE}">
      <dgm:prSet/>
      <dgm:spPr/>
      <dgm:t>
        <a:bodyPr/>
        <a:lstStyle/>
        <a:p>
          <a:pPr>
            <a:lnSpc>
              <a:spcPct val="100000"/>
            </a:lnSpc>
          </a:pPr>
          <a:r>
            <a:rPr lang="en-US"/>
            <a:t>Building an effective IDS that can differentiate normal and attack transactions.</a:t>
          </a:r>
        </a:p>
      </dgm:t>
    </dgm:pt>
    <dgm:pt modelId="{A625E9AC-3983-4062-8EB8-C10FF8054E11}" type="parTrans" cxnId="{3FC1E865-79E6-4799-910F-0F2D56F39ECD}">
      <dgm:prSet/>
      <dgm:spPr/>
      <dgm:t>
        <a:bodyPr/>
        <a:lstStyle/>
        <a:p>
          <a:endParaRPr lang="en-US"/>
        </a:p>
      </dgm:t>
    </dgm:pt>
    <dgm:pt modelId="{E65896CC-795F-4D3D-8E0C-D6B9D01C70E4}" type="sibTrans" cxnId="{3FC1E865-79E6-4799-910F-0F2D56F39ECD}">
      <dgm:prSet/>
      <dgm:spPr/>
      <dgm:t>
        <a:bodyPr/>
        <a:lstStyle/>
        <a:p>
          <a:endParaRPr lang="en-US"/>
        </a:p>
      </dgm:t>
    </dgm:pt>
    <dgm:pt modelId="{7E406443-69C0-419C-894E-99A8CCE601C8}" type="pres">
      <dgm:prSet presAssocID="{DE99FB32-74B9-4F68-A754-AEBE89BB6EA1}" presName="root" presStyleCnt="0">
        <dgm:presLayoutVars>
          <dgm:dir/>
          <dgm:resizeHandles val="exact"/>
        </dgm:presLayoutVars>
      </dgm:prSet>
      <dgm:spPr/>
    </dgm:pt>
    <dgm:pt modelId="{CB8F96D5-3A09-4D8A-970B-6E315ADC14F5}" type="pres">
      <dgm:prSet presAssocID="{CC663A04-823E-414C-ACD3-1C90BFEA594F}" presName="compNode" presStyleCnt="0"/>
      <dgm:spPr/>
    </dgm:pt>
    <dgm:pt modelId="{C89F0BCD-A60A-49C2-BF9E-D01758C1590A}" type="pres">
      <dgm:prSet presAssocID="{CC663A04-823E-414C-ACD3-1C90BFEA59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07E37F3-0FA0-4D15-AAA9-8C81B28A0396}" type="pres">
      <dgm:prSet presAssocID="{CC663A04-823E-414C-ACD3-1C90BFEA594F}" presName="iconSpace" presStyleCnt="0"/>
      <dgm:spPr/>
    </dgm:pt>
    <dgm:pt modelId="{0F488AFD-4F99-45EA-822C-9E5DF7908DC8}" type="pres">
      <dgm:prSet presAssocID="{CC663A04-823E-414C-ACD3-1C90BFEA594F}" presName="parTx" presStyleLbl="revTx" presStyleIdx="0" presStyleCnt="6">
        <dgm:presLayoutVars>
          <dgm:chMax val="0"/>
          <dgm:chPref val="0"/>
        </dgm:presLayoutVars>
      </dgm:prSet>
      <dgm:spPr/>
    </dgm:pt>
    <dgm:pt modelId="{D2622390-CBC9-44D7-8183-3BFFC2D8D032}" type="pres">
      <dgm:prSet presAssocID="{CC663A04-823E-414C-ACD3-1C90BFEA594F}" presName="txSpace" presStyleCnt="0"/>
      <dgm:spPr/>
    </dgm:pt>
    <dgm:pt modelId="{D1938C69-B4F2-4525-9853-9CEB94F6A76E}" type="pres">
      <dgm:prSet presAssocID="{CC663A04-823E-414C-ACD3-1C90BFEA594F}" presName="desTx" presStyleLbl="revTx" presStyleIdx="1" presStyleCnt="6">
        <dgm:presLayoutVars/>
      </dgm:prSet>
      <dgm:spPr/>
    </dgm:pt>
    <dgm:pt modelId="{1E48F341-9F99-4A43-8348-145805E9358F}" type="pres">
      <dgm:prSet presAssocID="{25C9192F-CA21-4265-ABFE-EF76412516F6}" presName="sibTrans" presStyleCnt="0"/>
      <dgm:spPr/>
    </dgm:pt>
    <dgm:pt modelId="{AC4E61AE-1F68-416C-B334-D6D73F37DD34}" type="pres">
      <dgm:prSet presAssocID="{03AA3456-8FF1-4468-BDE9-F609C401E022}" presName="compNode" presStyleCnt="0"/>
      <dgm:spPr/>
    </dgm:pt>
    <dgm:pt modelId="{13E36AE5-EAA2-4F91-B817-9F6DBE8BA189}" type="pres">
      <dgm:prSet presAssocID="{03AA3456-8FF1-4468-BDE9-F609C401E0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6F74063-0C07-4A49-8352-E1E364086177}" type="pres">
      <dgm:prSet presAssocID="{03AA3456-8FF1-4468-BDE9-F609C401E022}" presName="iconSpace" presStyleCnt="0"/>
      <dgm:spPr/>
    </dgm:pt>
    <dgm:pt modelId="{86B0615A-AEB6-48E0-824E-2C3040E98810}" type="pres">
      <dgm:prSet presAssocID="{03AA3456-8FF1-4468-BDE9-F609C401E022}" presName="parTx" presStyleLbl="revTx" presStyleIdx="2" presStyleCnt="6">
        <dgm:presLayoutVars>
          <dgm:chMax val="0"/>
          <dgm:chPref val="0"/>
        </dgm:presLayoutVars>
      </dgm:prSet>
      <dgm:spPr/>
    </dgm:pt>
    <dgm:pt modelId="{3C208AE5-182B-4664-AE73-25053BC8105E}" type="pres">
      <dgm:prSet presAssocID="{03AA3456-8FF1-4468-BDE9-F609C401E022}" presName="txSpace" presStyleCnt="0"/>
      <dgm:spPr/>
    </dgm:pt>
    <dgm:pt modelId="{C1A088D4-4AF9-4FB6-973B-C0D1FCBF87F1}" type="pres">
      <dgm:prSet presAssocID="{03AA3456-8FF1-4468-BDE9-F609C401E022}" presName="desTx" presStyleLbl="revTx" presStyleIdx="3" presStyleCnt="6">
        <dgm:presLayoutVars/>
      </dgm:prSet>
      <dgm:spPr/>
    </dgm:pt>
    <dgm:pt modelId="{60EA0E76-ADE6-4BC7-93DA-76FAD1AB330A}" type="pres">
      <dgm:prSet presAssocID="{6EAD0C72-1419-4D12-B10B-95415C053DDE}" presName="sibTrans" presStyleCnt="0"/>
      <dgm:spPr/>
    </dgm:pt>
    <dgm:pt modelId="{DD6E2013-E542-472E-B06A-30920F54A8ED}" type="pres">
      <dgm:prSet presAssocID="{29BBEC6A-A024-4F26-90A1-ACC479C56BD5}" presName="compNode" presStyleCnt="0"/>
      <dgm:spPr/>
    </dgm:pt>
    <dgm:pt modelId="{6C8732CD-6C28-4D09-8217-1B810560049B}" type="pres">
      <dgm:prSet presAssocID="{29BBEC6A-A024-4F26-90A1-ACC479C56B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12DD633C-3F23-4AF8-9E0C-F042AD6EA50A}" type="pres">
      <dgm:prSet presAssocID="{29BBEC6A-A024-4F26-90A1-ACC479C56BD5}" presName="iconSpace" presStyleCnt="0"/>
      <dgm:spPr/>
    </dgm:pt>
    <dgm:pt modelId="{2A5F1462-AB10-4D04-903E-5014B64AD603}" type="pres">
      <dgm:prSet presAssocID="{29BBEC6A-A024-4F26-90A1-ACC479C56BD5}" presName="parTx" presStyleLbl="revTx" presStyleIdx="4" presStyleCnt="6">
        <dgm:presLayoutVars>
          <dgm:chMax val="0"/>
          <dgm:chPref val="0"/>
        </dgm:presLayoutVars>
      </dgm:prSet>
      <dgm:spPr/>
    </dgm:pt>
    <dgm:pt modelId="{A8E2C250-D4BB-470B-AD98-7D726BAF782A}" type="pres">
      <dgm:prSet presAssocID="{29BBEC6A-A024-4F26-90A1-ACC479C56BD5}" presName="txSpace" presStyleCnt="0"/>
      <dgm:spPr/>
    </dgm:pt>
    <dgm:pt modelId="{8ABB6FE9-C043-4AFD-809D-249B00889834}" type="pres">
      <dgm:prSet presAssocID="{29BBEC6A-A024-4F26-90A1-ACC479C56BD5}" presName="desTx" presStyleLbl="revTx" presStyleIdx="5" presStyleCnt="6">
        <dgm:presLayoutVars/>
      </dgm:prSet>
      <dgm:spPr/>
    </dgm:pt>
  </dgm:ptLst>
  <dgm:cxnLst>
    <dgm:cxn modelId="{CA241D2A-BF23-4404-B9C3-4B9EE4321EAE}" type="presOf" srcId="{DE99FB32-74B9-4F68-A754-AEBE89BB6EA1}" destId="{7E406443-69C0-419C-894E-99A8CCE601C8}" srcOrd="0" destOrd="0" presId="urn:microsoft.com/office/officeart/2018/5/layout/CenteredIconLabelDescriptionList"/>
    <dgm:cxn modelId="{2C8E0A2F-EAC6-40E8-BC4E-089387C968F7}" type="presOf" srcId="{03AA3456-8FF1-4468-BDE9-F609C401E022}" destId="{86B0615A-AEB6-48E0-824E-2C3040E98810}" srcOrd="0" destOrd="0" presId="urn:microsoft.com/office/officeart/2018/5/layout/CenteredIconLabelDescriptionList"/>
    <dgm:cxn modelId="{9B7E203D-4DBC-479F-81CA-FFBC77FB4DCB}" type="presOf" srcId="{29BBEC6A-A024-4F26-90A1-ACC479C56BD5}" destId="{2A5F1462-AB10-4D04-903E-5014B64AD603}" srcOrd="0" destOrd="0" presId="urn:microsoft.com/office/officeart/2018/5/layout/CenteredIconLabelDescriptionList"/>
    <dgm:cxn modelId="{3FC1E865-79E6-4799-910F-0F2D56F39ECD}" srcId="{29BBEC6A-A024-4F26-90A1-ACC479C56BD5}" destId="{C2E94279-83E6-45CC-AB4F-1C0ED12A32FE}" srcOrd="0" destOrd="0" parTransId="{A625E9AC-3983-4062-8EB8-C10FF8054E11}" sibTransId="{E65896CC-795F-4D3D-8E0C-D6B9D01C70E4}"/>
    <dgm:cxn modelId="{F4D3D667-2CCA-4ECD-8C04-63ACFA012453}" type="presOf" srcId="{C2E94279-83E6-45CC-AB4F-1C0ED12A32FE}" destId="{8ABB6FE9-C043-4AFD-809D-249B00889834}" srcOrd="0" destOrd="0" presId="urn:microsoft.com/office/officeart/2018/5/layout/CenteredIconLabelDescriptionList"/>
    <dgm:cxn modelId="{CA9D2648-B9AC-46CC-9982-3C3FC5C6B9DB}" srcId="{03AA3456-8FF1-4468-BDE9-F609C401E022}" destId="{2F7E0867-63A3-454D-A0B1-C33162CE9053}" srcOrd="0" destOrd="0" parTransId="{58542459-9B22-44C7-8C5E-9F6E2BEFC615}" sibTransId="{115B1D5C-37B7-4A6F-BB82-241B85F84157}"/>
    <dgm:cxn modelId="{2D062991-50AD-4981-8A3A-A562BF6A8368}" type="presOf" srcId="{CC663A04-823E-414C-ACD3-1C90BFEA594F}" destId="{0F488AFD-4F99-45EA-822C-9E5DF7908DC8}" srcOrd="0" destOrd="0" presId="urn:microsoft.com/office/officeart/2018/5/layout/CenteredIconLabelDescriptionList"/>
    <dgm:cxn modelId="{80AE2D94-1E96-476B-8161-595AA6298A71}" type="presOf" srcId="{2F7E0867-63A3-454D-A0B1-C33162CE9053}" destId="{C1A088D4-4AF9-4FB6-973B-C0D1FCBF87F1}" srcOrd="0" destOrd="0" presId="urn:microsoft.com/office/officeart/2018/5/layout/CenteredIconLabelDescriptionList"/>
    <dgm:cxn modelId="{418B41A3-E339-4D46-8308-A4D25526DFDF}" srcId="{CC663A04-823E-414C-ACD3-1C90BFEA594F}" destId="{01C2DE74-A304-426E-82B2-4E00A6663E0A}" srcOrd="0" destOrd="0" parTransId="{E0EE5592-C130-4C49-BFA0-541A846486B8}" sibTransId="{74E5D8F0-E3F4-4DB3-9C1A-E9572FBDC4C2}"/>
    <dgm:cxn modelId="{9BB2C6BE-C9FC-449F-9550-E14E28DDD788}" srcId="{DE99FB32-74B9-4F68-A754-AEBE89BB6EA1}" destId="{CC663A04-823E-414C-ACD3-1C90BFEA594F}" srcOrd="0" destOrd="0" parTransId="{664B8A80-7114-4C48-9679-C8C43A16D88C}" sibTransId="{25C9192F-CA21-4265-ABFE-EF76412516F6}"/>
    <dgm:cxn modelId="{FF79A3C4-E044-491D-9979-7117A61BB8AE}" srcId="{DE99FB32-74B9-4F68-A754-AEBE89BB6EA1}" destId="{29BBEC6A-A024-4F26-90A1-ACC479C56BD5}" srcOrd="2" destOrd="0" parTransId="{955E0270-AF7F-4F82-BAA5-7F9B96E3B875}" sibTransId="{6E7AAD7A-EC39-4CF5-A266-F6B84652C32A}"/>
    <dgm:cxn modelId="{9C52FCFB-6239-4B07-9E00-F887F443F9F4}" type="presOf" srcId="{01C2DE74-A304-426E-82B2-4E00A6663E0A}" destId="{D1938C69-B4F2-4525-9853-9CEB94F6A76E}" srcOrd="0" destOrd="0" presId="urn:microsoft.com/office/officeart/2018/5/layout/CenteredIconLabelDescriptionList"/>
    <dgm:cxn modelId="{588481FC-22A5-4428-BF45-77A910ECC161}" srcId="{DE99FB32-74B9-4F68-A754-AEBE89BB6EA1}" destId="{03AA3456-8FF1-4468-BDE9-F609C401E022}" srcOrd="1" destOrd="0" parTransId="{12693A84-B610-43FA-BE81-1FD68F63C25D}" sibTransId="{6EAD0C72-1419-4D12-B10B-95415C053DDE}"/>
    <dgm:cxn modelId="{9DF8B874-B74D-45A4-A37C-83F6F1FAF8FC}" type="presParOf" srcId="{7E406443-69C0-419C-894E-99A8CCE601C8}" destId="{CB8F96D5-3A09-4D8A-970B-6E315ADC14F5}" srcOrd="0" destOrd="0" presId="urn:microsoft.com/office/officeart/2018/5/layout/CenteredIconLabelDescriptionList"/>
    <dgm:cxn modelId="{6C21D5A2-3FE7-4710-8E8C-E82A4376B9E1}" type="presParOf" srcId="{CB8F96D5-3A09-4D8A-970B-6E315ADC14F5}" destId="{C89F0BCD-A60A-49C2-BF9E-D01758C1590A}" srcOrd="0" destOrd="0" presId="urn:microsoft.com/office/officeart/2018/5/layout/CenteredIconLabelDescriptionList"/>
    <dgm:cxn modelId="{7BBF9868-E7CB-4CDC-BFDC-06326612D0EB}" type="presParOf" srcId="{CB8F96D5-3A09-4D8A-970B-6E315ADC14F5}" destId="{B07E37F3-0FA0-4D15-AAA9-8C81B28A0396}" srcOrd="1" destOrd="0" presId="urn:microsoft.com/office/officeart/2018/5/layout/CenteredIconLabelDescriptionList"/>
    <dgm:cxn modelId="{91EC457C-5E68-41C2-9B01-574C800A252C}" type="presParOf" srcId="{CB8F96D5-3A09-4D8A-970B-6E315ADC14F5}" destId="{0F488AFD-4F99-45EA-822C-9E5DF7908DC8}" srcOrd="2" destOrd="0" presId="urn:microsoft.com/office/officeart/2018/5/layout/CenteredIconLabelDescriptionList"/>
    <dgm:cxn modelId="{78D058C1-DDD6-4D06-B731-45BD9EEA8F31}" type="presParOf" srcId="{CB8F96D5-3A09-4D8A-970B-6E315ADC14F5}" destId="{D2622390-CBC9-44D7-8183-3BFFC2D8D032}" srcOrd="3" destOrd="0" presId="urn:microsoft.com/office/officeart/2018/5/layout/CenteredIconLabelDescriptionList"/>
    <dgm:cxn modelId="{A4D5EFCC-EFF9-451B-BD56-AC882F25CEAA}" type="presParOf" srcId="{CB8F96D5-3A09-4D8A-970B-6E315ADC14F5}" destId="{D1938C69-B4F2-4525-9853-9CEB94F6A76E}" srcOrd="4" destOrd="0" presId="urn:microsoft.com/office/officeart/2018/5/layout/CenteredIconLabelDescriptionList"/>
    <dgm:cxn modelId="{C76ECC17-62D0-4D89-BEE4-D033C45CB6E0}" type="presParOf" srcId="{7E406443-69C0-419C-894E-99A8CCE601C8}" destId="{1E48F341-9F99-4A43-8348-145805E9358F}" srcOrd="1" destOrd="0" presId="urn:microsoft.com/office/officeart/2018/5/layout/CenteredIconLabelDescriptionList"/>
    <dgm:cxn modelId="{7390C9F5-24F9-41FD-9209-948EA8B1E230}" type="presParOf" srcId="{7E406443-69C0-419C-894E-99A8CCE601C8}" destId="{AC4E61AE-1F68-416C-B334-D6D73F37DD34}" srcOrd="2" destOrd="0" presId="urn:microsoft.com/office/officeart/2018/5/layout/CenteredIconLabelDescriptionList"/>
    <dgm:cxn modelId="{5D4C01D1-3501-44D8-BEBF-77E61316E327}" type="presParOf" srcId="{AC4E61AE-1F68-416C-B334-D6D73F37DD34}" destId="{13E36AE5-EAA2-4F91-B817-9F6DBE8BA189}" srcOrd="0" destOrd="0" presId="urn:microsoft.com/office/officeart/2018/5/layout/CenteredIconLabelDescriptionList"/>
    <dgm:cxn modelId="{FDDA8DA2-056E-481B-8F88-96A9C5C8EBD1}" type="presParOf" srcId="{AC4E61AE-1F68-416C-B334-D6D73F37DD34}" destId="{26F74063-0C07-4A49-8352-E1E364086177}" srcOrd="1" destOrd="0" presId="urn:microsoft.com/office/officeart/2018/5/layout/CenteredIconLabelDescriptionList"/>
    <dgm:cxn modelId="{44DAF054-C3A7-42A6-A4A9-1F5A78C819A4}" type="presParOf" srcId="{AC4E61AE-1F68-416C-B334-D6D73F37DD34}" destId="{86B0615A-AEB6-48E0-824E-2C3040E98810}" srcOrd="2" destOrd="0" presId="urn:microsoft.com/office/officeart/2018/5/layout/CenteredIconLabelDescriptionList"/>
    <dgm:cxn modelId="{2480E4E0-60C9-4E76-AE74-5C7E0CDE2D48}" type="presParOf" srcId="{AC4E61AE-1F68-416C-B334-D6D73F37DD34}" destId="{3C208AE5-182B-4664-AE73-25053BC8105E}" srcOrd="3" destOrd="0" presId="urn:microsoft.com/office/officeart/2018/5/layout/CenteredIconLabelDescriptionList"/>
    <dgm:cxn modelId="{DB42AFB7-ED41-4140-BCC3-D225344B62DB}" type="presParOf" srcId="{AC4E61AE-1F68-416C-B334-D6D73F37DD34}" destId="{C1A088D4-4AF9-4FB6-973B-C0D1FCBF87F1}" srcOrd="4" destOrd="0" presId="urn:microsoft.com/office/officeart/2018/5/layout/CenteredIconLabelDescriptionList"/>
    <dgm:cxn modelId="{B96B1E3B-1324-4887-BDB2-296AF4DDEB4A}" type="presParOf" srcId="{7E406443-69C0-419C-894E-99A8CCE601C8}" destId="{60EA0E76-ADE6-4BC7-93DA-76FAD1AB330A}" srcOrd="3" destOrd="0" presId="urn:microsoft.com/office/officeart/2018/5/layout/CenteredIconLabelDescriptionList"/>
    <dgm:cxn modelId="{93668851-9DB8-49CC-912C-0EE4A56B72AF}" type="presParOf" srcId="{7E406443-69C0-419C-894E-99A8CCE601C8}" destId="{DD6E2013-E542-472E-B06A-30920F54A8ED}" srcOrd="4" destOrd="0" presId="urn:microsoft.com/office/officeart/2018/5/layout/CenteredIconLabelDescriptionList"/>
    <dgm:cxn modelId="{CD4F2185-0F2D-414A-A3E7-76DCD2C62687}" type="presParOf" srcId="{DD6E2013-E542-472E-B06A-30920F54A8ED}" destId="{6C8732CD-6C28-4D09-8217-1B810560049B}" srcOrd="0" destOrd="0" presId="urn:microsoft.com/office/officeart/2018/5/layout/CenteredIconLabelDescriptionList"/>
    <dgm:cxn modelId="{2E8CF9F6-1C5B-4E32-B697-2F71DA293B55}" type="presParOf" srcId="{DD6E2013-E542-472E-B06A-30920F54A8ED}" destId="{12DD633C-3F23-4AF8-9E0C-F042AD6EA50A}" srcOrd="1" destOrd="0" presId="urn:microsoft.com/office/officeart/2018/5/layout/CenteredIconLabelDescriptionList"/>
    <dgm:cxn modelId="{731D3751-883D-432A-A01A-0079B75DA2CF}" type="presParOf" srcId="{DD6E2013-E542-472E-B06A-30920F54A8ED}" destId="{2A5F1462-AB10-4D04-903E-5014B64AD603}" srcOrd="2" destOrd="0" presId="urn:microsoft.com/office/officeart/2018/5/layout/CenteredIconLabelDescriptionList"/>
    <dgm:cxn modelId="{696C87C2-E4A7-4A32-A40F-2AF0EC9C6D6B}" type="presParOf" srcId="{DD6E2013-E542-472E-B06A-30920F54A8ED}" destId="{A8E2C250-D4BB-470B-AD98-7D726BAF782A}" srcOrd="3" destOrd="0" presId="urn:microsoft.com/office/officeart/2018/5/layout/CenteredIconLabelDescriptionList"/>
    <dgm:cxn modelId="{334E4A02-7AAE-41B5-9806-CAF191880972}" type="presParOf" srcId="{DD6E2013-E542-472E-B06A-30920F54A8ED}" destId="{8ABB6FE9-C043-4AFD-809D-249B0088983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74855-0F96-4E09-B268-18CFD9C9303B}" type="doc">
      <dgm:prSet loTypeId="urn:microsoft.com/office/officeart/2005/8/layout/matrix3" loCatId="matrix" qsTypeId="urn:microsoft.com/office/officeart/2005/8/quickstyle/simple2" qsCatId="simple" csTypeId="urn:microsoft.com/office/officeart/2005/8/colors/colorful1" csCatId="colorful"/>
      <dgm:spPr/>
      <dgm:t>
        <a:bodyPr/>
        <a:lstStyle/>
        <a:p>
          <a:endParaRPr lang="en-US"/>
        </a:p>
      </dgm:t>
    </dgm:pt>
    <dgm:pt modelId="{B2CD0BC1-473C-4D1E-AF38-4C0A4BEEFEBA}">
      <dgm:prSet/>
      <dgm:spPr/>
      <dgm:t>
        <a:bodyPr/>
        <a:lstStyle/>
        <a:p>
          <a:r>
            <a:rPr lang="en-US"/>
            <a:t>We performed feature engineering on the dataset like, we kept one feature from a set of highly correlated features</a:t>
          </a:r>
        </a:p>
      </dgm:t>
    </dgm:pt>
    <dgm:pt modelId="{09960765-C6B4-4017-A1C7-08E6F8112A3D}" type="parTrans" cxnId="{F14A093D-929D-47D6-AD7D-2FE73D07FEA6}">
      <dgm:prSet/>
      <dgm:spPr/>
      <dgm:t>
        <a:bodyPr/>
        <a:lstStyle/>
        <a:p>
          <a:endParaRPr lang="en-US"/>
        </a:p>
      </dgm:t>
    </dgm:pt>
    <dgm:pt modelId="{B86F257F-0E46-4BF3-88CD-A7B392E0CDEF}" type="sibTrans" cxnId="{F14A093D-929D-47D6-AD7D-2FE73D07FEA6}">
      <dgm:prSet/>
      <dgm:spPr/>
      <dgm:t>
        <a:bodyPr/>
        <a:lstStyle/>
        <a:p>
          <a:endParaRPr lang="en-US"/>
        </a:p>
      </dgm:t>
    </dgm:pt>
    <dgm:pt modelId="{149BF1D0-D36C-42D0-99F6-9F3476B8466A}">
      <dgm:prSet/>
      <dgm:spPr/>
      <dgm:t>
        <a:bodyPr/>
        <a:lstStyle/>
        <a:p>
          <a:r>
            <a:rPr lang="en-US"/>
            <a:t>We applied CLAMPING which is pruning the extreme values to reduce the skewness of some distributions</a:t>
          </a:r>
        </a:p>
      </dgm:t>
    </dgm:pt>
    <dgm:pt modelId="{B28C655E-D3EE-4487-A46B-52DF348177AB}" type="parTrans" cxnId="{4CAA03DD-A020-45EE-B803-3E663F5089EB}">
      <dgm:prSet/>
      <dgm:spPr/>
      <dgm:t>
        <a:bodyPr/>
        <a:lstStyle/>
        <a:p>
          <a:endParaRPr lang="en-US"/>
        </a:p>
      </dgm:t>
    </dgm:pt>
    <dgm:pt modelId="{6159E482-52E0-4B96-BBFC-094AA9DD5C5D}" type="sibTrans" cxnId="{4CAA03DD-A020-45EE-B803-3E663F5089EB}">
      <dgm:prSet/>
      <dgm:spPr/>
      <dgm:t>
        <a:bodyPr/>
        <a:lstStyle/>
        <a:p>
          <a:endParaRPr lang="en-US"/>
        </a:p>
      </dgm:t>
    </dgm:pt>
    <dgm:pt modelId="{022BE39D-6B63-409B-B0B8-D91BB1E659C7}">
      <dgm:prSet/>
      <dgm:spPr/>
      <dgm:t>
        <a:bodyPr/>
        <a:lstStyle/>
        <a:p>
          <a:r>
            <a:rPr lang="en-US"/>
            <a:t>We applied log function to nearly all numeric, since they are all mostly skewed to the right</a:t>
          </a:r>
        </a:p>
      </dgm:t>
    </dgm:pt>
    <dgm:pt modelId="{4CA9CD42-5714-42FE-AE5A-BAE279EBC41E}" type="parTrans" cxnId="{945155C5-F8D8-4BAC-A828-60977616DB4A}">
      <dgm:prSet/>
      <dgm:spPr/>
      <dgm:t>
        <a:bodyPr/>
        <a:lstStyle/>
        <a:p>
          <a:endParaRPr lang="en-US"/>
        </a:p>
      </dgm:t>
    </dgm:pt>
    <dgm:pt modelId="{C06533A7-3CA2-43F9-A33D-7CB3A70D7B72}" type="sibTrans" cxnId="{945155C5-F8D8-4BAC-A828-60977616DB4A}">
      <dgm:prSet/>
      <dgm:spPr/>
      <dgm:t>
        <a:bodyPr/>
        <a:lstStyle/>
        <a:p>
          <a:endParaRPr lang="en-US"/>
        </a:p>
      </dgm:t>
    </dgm:pt>
    <dgm:pt modelId="{9CB28997-1B96-4403-A9A1-A2252A4E59C2}">
      <dgm:prSet/>
      <dgm:spPr/>
      <dgm:t>
        <a:bodyPr/>
        <a:lstStyle/>
        <a:p>
          <a:r>
            <a:rPr lang="en-US"/>
            <a:t>We reduced the cardinality of the categorical features to &lt;= 6 since all of them had mostly &lt; 6 classes that formed the majority and dimensionality will not explode when encoding is done later</a:t>
          </a:r>
        </a:p>
      </dgm:t>
    </dgm:pt>
    <dgm:pt modelId="{FE68FA31-D351-4DE2-994C-42AB76CFDE26}" type="parTrans" cxnId="{FBCF147B-B068-488A-B887-2712F01EF929}">
      <dgm:prSet/>
      <dgm:spPr/>
      <dgm:t>
        <a:bodyPr/>
        <a:lstStyle/>
        <a:p>
          <a:endParaRPr lang="en-US"/>
        </a:p>
      </dgm:t>
    </dgm:pt>
    <dgm:pt modelId="{7EAEBEA8-99C1-43CB-949D-0D7FE01AD3BC}" type="sibTrans" cxnId="{FBCF147B-B068-488A-B887-2712F01EF929}">
      <dgm:prSet/>
      <dgm:spPr/>
      <dgm:t>
        <a:bodyPr/>
        <a:lstStyle/>
        <a:p>
          <a:endParaRPr lang="en-US"/>
        </a:p>
      </dgm:t>
    </dgm:pt>
    <dgm:pt modelId="{7521BCCF-956C-4A75-A5A7-89F78ED43DE8}" type="pres">
      <dgm:prSet presAssocID="{54074855-0F96-4E09-B268-18CFD9C9303B}" presName="matrix" presStyleCnt="0">
        <dgm:presLayoutVars>
          <dgm:chMax val="1"/>
          <dgm:dir/>
          <dgm:resizeHandles val="exact"/>
        </dgm:presLayoutVars>
      </dgm:prSet>
      <dgm:spPr/>
    </dgm:pt>
    <dgm:pt modelId="{4F90B095-25F2-4089-9D07-C33A9904A1CE}" type="pres">
      <dgm:prSet presAssocID="{54074855-0F96-4E09-B268-18CFD9C9303B}" presName="diamond" presStyleLbl="bgShp" presStyleIdx="0" presStyleCnt="1"/>
      <dgm:spPr/>
    </dgm:pt>
    <dgm:pt modelId="{1FC8970D-E18E-4542-977D-E1CB7CA835C2}" type="pres">
      <dgm:prSet presAssocID="{54074855-0F96-4E09-B268-18CFD9C9303B}" presName="quad1" presStyleLbl="node1" presStyleIdx="0" presStyleCnt="4">
        <dgm:presLayoutVars>
          <dgm:chMax val="0"/>
          <dgm:chPref val="0"/>
          <dgm:bulletEnabled val="1"/>
        </dgm:presLayoutVars>
      </dgm:prSet>
      <dgm:spPr/>
    </dgm:pt>
    <dgm:pt modelId="{5B82B496-9A7C-4490-A4B7-7F6E8BF641C1}" type="pres">
      <dgm:prSet presAssocID="{54074855-0F96-4E09-B268-18CFD9C9303B}" presName="quad2" presStyleLbl="node1" presStyleIdx="1" presStyleCnt="4">
        <dgm:presLayoutVars>
          <dgm:chMax val="0"/>
          <dgm:chPref val="0"/>
          <dgm:bulletEnabled val="1"/>
        </dgm:presLayoutVars>
      </dgm:prSet>
      <dgm:spPr/>
    </dgm:pt>
    <dgm:pt modelId="{0DB02220-7A5D-473B-BB25-A818FF4FF72A}" type="pres">
      <dgm:prSet presAssocID="{54074855-0F96-4E09-B268-18CFD9C9303B}" presName="quad3" presStyleLbl="node1" presStyleIdx="2" presStyleCnt="4">
        <dgm:presLayoutVars>
          <dgm:chMax val="0"/>
          <dgm:chPref val="0"/>
          <dgm:bulletEnabled val="1"/>
        </dgm:presLayoutVars>
      </dgm:prSet>
      <dgm:spPr/>
    </dgm:pt>
    <dgm:pt modelId="{759F4466-7AAA-4229-92B2-3C860D2A3903}" type="pres">
      <dgm:prSet presAssocID="{54074855-0F96-4E09-B268-18CFD9C9303B}" presName="quad4" presStyleLbl="node1" presStyleIdx="3" presStyleCnt="4">
        <dgm:presLayoutVars>
          <dgm:chMax val="0"/>
          <dgm:chPref val="0"/>
          <dgm:bulletEnabled val="1"/>
        </dgm:presLayoutVars>
      </dgm:prSet>
      <dgm:spPr/>
    </dgm:pt>
  </dgm:ptLst>
  <dgm:cxnLst>
    <dgm:cxn modelId="{027F2B0B-1A44-4B6C-8851-B561F7CB5E55}" type="presOf" srcId="{149BF1D0-D36C-42D0-99F6-9F3476B8466A}" destId="{5B82B496-9A7C-4490-A4B7-7F6E8BF641C1}" srcOrd="0" destOrd="0" presId="urn:microsoft.com/office/officeart/2005/8/layout/matrix3"/>
    <dgm:cxn modelId="{F14A093D-929D-47D6-AD7D-2FE73D07FEA6}" srcId="{54074855-0F96-4E09-B268-18CFD9C9303B}" destId="{B2CD0BC1-473C-4D1E-AF38-4C0A4BEEFEBA}" srcOrd="0" destOrd="0" parTransId="{09960765-C6B4-4017-A1C7-08E6F8112A3D}" sibTransId="{B86F257F-0E46-4BF3-88CD-A7B392E0CDEF}"/>
    <dgm:cxn modelId="{D6C60E6E-EDD8-4B12-BEB7-3614759EFF9C}" type="presOf" srcId="{9CB28997-1B96-4403-A9A1-A2252A4E59C2}" destId="{759F4466-7AAA-4229-92B2-3C860D2A3903}" srcOrd="0" destOrd="0" presId="urn:microsoft.com/office/officeart/2005/8/layout/matrix3"/>
    <dgm:cxn modelId="{62394E6F-9FB0-4CCB-872F-6F644DD79195}" type="presOf" srcId="{54074855-0F96-4E09-B268-18CFD9C9303B}" destId="{7521BCCF-956C-4A75-A5A7-89F78ED43DE8}" srcOrd="0" destOrd="0" presId="urn:microsoft.com/office/officeart/2005/8/layout/matrix3"/>
    <dgm:cxn modelId="{12B69B57-8C27-44E9-8297-9E718D0EAAD5}" type="presOf" srcId="{B2CD0BC1-473C-4D1E-AF38-4C0A4BEEFEBA}" destId="{1FC8970D-E18E-4542-977D-E1CB7CA835C2}" srcOrd="0" destOrd="0" presId="urn:microsoft.com/office/officeart/2005/8/layout/matrix3"/>
    <dgm:cxn modelId="{FBCF147B-B068-488A-B887-2712F01EF929}" srcId="{54074855-0F96-4E09-B268-18CFD9C9303B}" destId="{9CB28997-1B96-4403-A9A1-A2252A4E59C2}" srcOrd="3" destOrd="0" parTransId="{FE68FA31-D351-4DE2-994C-42AB76CFDE26}" sibTransId="{7EAEBEA8-99C1-43CB-949D-0D7FE01AD3BC}"/>
    <dgm:cxn modelId="{945155C5-F8D8-4BAC-A828-60977616DB4A}" srcId="{54074855-0F96-4E09-B268-18CFD9C9303B}" destId="{022BE39D-6B63-409B-B0B8-D91BB1E659C7}" srcOrd="2" destOrd="0" parTransId="{4CA9CD42-5714-42FE-AE5A-BAE279EBC41E}" sibTransId="{C06533A7-3CA2-43F9-A33D-7CB3A70D7B72}"/>
    <dgm:cxn modelId="{4CAA03DD-A020-45EE-B803-3E663F5089EB}" srcId="{54074855-0F96-4E09-B268-18CFD9C9303B}" destId="{149BF1D0-D36C-42D0-99F6-9F3476B8466A}" srcOrd="1" destOrd="0" parTransId="{B28C655E-D3EE-4487-A46B-52DF348177AB}" sibTransId="{6159E482-52E0-4B96-BBFC-094AA9DD5C5D}"/>
    <dgm:cxn modelId="{3F9423F1-4083-4669-AC87-B6F1F50AF6C5}" type="presOf" srcId="{022BE39D-6B63-409B-B0B8-D91BB1E659C7}" destId="{0DB02220-7A5D-473B-BB25-A818FF4FF72A}" srcOrd="0" destOrd="0" presId="urn:microsoft.com/office/officeart/2005/8/layout/matrix3"/>
    <dgm:cxn modelId="{F462DEA8-6524-400B-BCE7-9B3E7034B4D9}" type="presParOf" srcId="{7521BCCF-956C-4A75-A5A7-89F78ED43DE8}" destId="{4F90B095-25F2-4089-9D07-C33A9904A1CE}" srcOrd="0" destOrd="0" presId="urn:microsoft.com/office/officeart/2005/8/layout/matrix3"/>
    <dgm:cxn modelId="{D5AE9B15-0DAA-482F-A87A-6575D72A57EF}" type="presParOf" srcId="{7521BCCF-956C-4A75-A5A7-89F78ED43DE8}" destId="{1FC8970D-E18E-4542-977D-E1CB7CA835C2}" srcOrd="1" destOrd="0" presId="urn:microsoft.com/office/officeart/2005/8/layout/matrix3"/>
    <dgm:cxn modelId="{00BD4406-C1BC-493B-B7B7-476B0A8CF336}" type="presParOf" srcId="{7521BCCF-956C-4A75-A5A7-89F78ED43DE8}" destId="{5B82B496-9A7C-4490-A4B7-7F6E8BF641C1}" srcOrd="2" destOrd="0" presId="urn:microsoft.com/office/officeart/2005/8/layout/matrix3"/>
    <dgm:cxn modelId="{DE43C562-F8B9-4602-A99C-D22C53494770}" type="presParOf" srcId="{7521BCCF-956C-4A75-A5A7-89F78ED43DE8}" destId="{0DB02220-7A5D-473B-BB25-A818FF4FF72A}" srcOrd="3" destOrd="0" presId="urn:microsoft.com/office/officeart/2005/8/layout/matrix3"/>
    <dgm:cxn modelId="{AF1A2E4C-77A3-446E-B092-61FEFFD90B47}" type="presParOf" srcId="{7521BCCF-956C-4A75-A5A7-89F78ED43DE8}" destId="{759F4466-7AAA-4229-92B2-3C860D2A390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F0BCD-A60A-49C2-BF9E-D01758C1590A}">
      <dsp:nvSpPr>
        <dsp:cNvPr id="0" name=""/>
        <dsp:cNvSpPr/>
      </dsp:nvSpPr>
      <dsp:spPr>
        <a:xfrm>
          <a:off x="495585" y="948644"/>
          <a:ext cx="530824" cy="530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88AFD-4F99-45EA-822C-9E5DF7908DC8}">
      <dsp:nvSpPr>
        <dsp:cNvPr id="0" name=""/>
        <dsp:cNvSpPr/>
      </dsp:nvSpPr>
      <dsp:spPr>
        <a:xfrm>
          <a:off x="2677" y="1585872"/>
          <a:ext cx="1516640" cy="227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Ensuring</a:t>
          </a:r>
        </a:p>
      </dsp:txBody>
      <dsp:txXfrm>
        <a:off x="2677" y="1585872"/>
        <a:ext cx="1516640" cy="227496"/>
      </dsp:txXfrm>
    </dsp:sp>
    <dsp:sp modelId="{D1938C69-B4F2-4525-9853-9CEB94F6A76E}">
      <dsp:nvSpPr>
        <dsp:cNvPr id="0" name=""/>
        <dsp:cNvSpPr/>
      </dsp:nvSpPr>
      <dsp:spPr>
        <a:xfrm>
          <a:off x="2677" y="1862858"/>
          <a:ext cx="1516640" cy="156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Ensuring distributed security framework for blockchain-based IoT network.</a:t>
          </a:r>
        </a:p>
      </dsp:txBody>
      <dsp:txXfrm>
        <a:off x="2677" y="1862858"/>
        <a:ext cx="1516640" cy="1560287"/>
      </dsp:txXfrm>
    </dsp:sp>
    <dsp:sp modelId="{13E36AE5-EAA2-4F91-B817-9F6DBE8BA189}">
      <dsp:nvSpPr>
        <dsp:cNvPr id="0" name=""/>
        <dsp:cNvSpPr/>
      </dsp:nvSpPr>
      <dsp:spPr>
        <a:xfrm>
          <a:off x="2277638" y="948644"/>
          <a:ext cx="530824" cy="530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B0615A-AEB6-48E0-824E-2C3040E98810}">
      <dsp:nvSpPr>
        <dsp:cNvPr id="0" name=""/>
        <dsp:cNvSpPr/>
      </dsp:nvSpPr>
      <dsp:spPr>
        <a:xfrm>
          <a:off x="1784730" y="1585872"/>
          <a:ext cx="1516640" cy="227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Ensuring</a:t>
          </a:r>
        </a:p>
      </dsp:txBody>
      <dsp:txXfrm>
        <a:off x="1784730" y="1585872"/>
        <a:ext cx="1516640" cy="227496"/>
      </dsp:txXfrm>
    </dsp:sp>
    <dsp:sp modelId="{C1A088D4-4AF9-4FB6-973B-C0D1FCBF87F1}">
      <dsp:nvSpPr>
        <dsp:cNvPr id="0" name=""/>
        <dsp:cNvSpPr/>
      </dsp:nvSpPr>
      <dsp:spPr>
        <a:xfrm>
          <a:off x="1784730" y="1862858"/>
          <a:ext cx="1516640" cy="156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Ensuring a security mechanism uses appropriate analytical tool in a distributed working architecture and is capable of handling huge data generated by IoT devices in a distributed manner.</a:t>
          </a:r>
        </a:p>
      </dsp:txBody>
      <dsp:txXfrm>
        <a:off x="1784730" y="1862858"/>
        <a:ext cx="1516640" cy="1560287"/>
      </dsp:txXfrm>
    </dsp:sp>
    <dsp:sp modelId="{6C8732CD-6C28-4D09-8217-1B810560049B}">
      <dsp:nvSpPr>
        <dsp:cNvPr id="0" name=""/>
        <dsp:cNvSpPr/>
      </dsp:nvSpPr>
      <dsp:spPr>
        <a:xfrm>
          <a:off x="4059691" y="948644"/>
          <a:ext cx="530824" cy="530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F1462-AB10-4D04-903E-5014B64AD603}">
      <dsp:nvSpPr>
        <dsp:cNvPr id="0" name=""/>
        <dsp:cNvSpPr/>
      </dsp:nvSpPr>
      <dsp:spPr>
        <a:xfrm>
          <a:off x="3566782" y="1585872"/>
          <a:ext cx="1516640" cy="227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Building</a:t>
          </a:r>
        </a:p>
      </dsp:txBody>
      <dsp:txXfrm>
        <a:off x="3566782" y="1585872"/>
        <a:ext cx="1516640" cy="227496"/>
      </dsp:txXfrm>
    </dsp:sp>
    <dsp:sp modelId="{8ABB6FE9-C043-4AFD-809D-249B00889834}">
      <dsp:nvSpPr>
        <dsp:cNvPr id="0" name=""/>
        <dsp:cNvSpPr/>
      </dsp:nvSpPr>
      <dsp:spPr>
        <a:xfrm>
          <a:off x="3566782" y="1862858"/>
          <a:ext cx="1516640" cy="156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Building an effective IDS that can differentiate normal and attack transactions.</a:t>
          </a:r>
        </a:p>
      </dsp:txBody>
      <dsp:txXfrm>
        <a:off x="3566782" y="1862858"/>
        <a:ext cx="1516640" cy="156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0B095-25F2-4089-9D07-C33A9904A1CE}">
      <dsp:nvSpPr>
        <dsp:cNvPr id="0" name=""/>
        <dsp:cNvSpPr/>
      </dsp:nvSpPr>
      <dsp:spPr>
        <a:xfrm>
          <a:off x="2738948" y="0"/>
          <a:ext cx="5359948" cy="535994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8970D-E18E-4542-977D-E1CB7CA835C2}">
      <dsp:nvSpPr>
        <dsp:cNvPr id="0" name=""/>
        <dsp:cNvSpPr/>
      </dsp:nvSpPr>
      <dsp:spPr>
        <a:xfrm>
          <a:off x="3248143" y="509195"/>
          <a:ext cx="2090379" cy="209037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performed feature engineering on the dataset like, we kept one feature from a set of highly correlated features</a:t>
          </a:r>
        </a:p>
      </dsp:txBody>
      <dsp:txXfrm>
        <a:off x="3350187" y="611239"/>
        <a:ext cx="1886291" cy="1886291"/>
      </dsp:txXfrm>
    </dsp:sp>
    <dsp:sp modelId="{5B82B496-9A7C-4490-A4B7-7F6E8BF641C1}">
      <dsp:nvSpPr>
        <dsp:cNvPr id="0" name=""/>
        <dsp:cNvSpPr/>
      </dsp:nvSpPr>
      <dsp:spPr>
        <a:xfrm>
          <a:off x="5499321" y="509195"/>
          <a:ext cx="2090379" cy="209037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applied CLAMPING which is pruning the extreme values to reduce the skewness of some distributions</a:t>
          </a:r>
        </a:p>
      </dsp:txBody>
      <dsp:txXfrm>
        <a:off x="5601365" y="611239"/>
        <a:ext cx="1886291" cy="1886291"/>
      </dsp:txXfrm>
    </dsp:sp>
    <dsp:sp modelId="{0DB02220-7A5D-473B-BB25-A818FF4FF72A}">
      <dsp:nvSpPr>
        <dsp:cNvPr id="0" name=""/>
        <dsp:cNvSpPr/>
      </dsp:nvSpPr>
      <dsp:spPr>
        <a:xfrm>
          <a:off x="3248143" y="2760373"/>
          <a:ext cx="2090379" cy="2090379"/>
        </a:xfrm>
        <a:prstGeom prst="round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applied log function to nearly all numeric, since they are all mostly skewed to the right</a:t>
          </a:r>
        </a:p>
      </dsp:txBody>
      <dsp:txXfrm>
        <a:off x="3350187" y="2862417"/>
        <a:ext cx="1886291" cy="1886291"/>
      </dsp:txXfrm>
    </dsp:sp>
    <dsp:sp modelId="{759F4466-7AAA-4229-92B2-3C860D2A3903}">
      <dsp:nvSpPr>
        <dsp:cNvPr id="0" name=""/>
        <dsp:cNvSpPr/>
      </dsp:nvSpPr>
      <dsp:spPr>
        <a:xfrm>
          <a:off x="5499321" y="2760373"/>
          <a:ext cx="2090379" cy="2090379"/>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reduced the cardinality of the categorical features to &lt;= 6 since all of them had mostly &lt; 6 classes that formed the majority and dimensionality will not explode when encoding is done later</a:t>
          </a:r>
        </a:p>
      </dsp:txBody>
      <dsp:txXfrm>
        <a:off x="5601365" y="2862417"/>
        <a:ext cx="1886291" cy="188629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900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248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444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2760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2724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186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90784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973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883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8930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6449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126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552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8069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967532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8664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57760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2957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408942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220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573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086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285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401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017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704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539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3292305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84750613"/>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rive.google.com/file/d/1OEZhIerYh-UR0XRIryHXFBF9_FuRto7a/view?usp=sharing"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stor.aarnet.edu.au/plus/s/umT99TnxvbpkkoE?path=%2FCSV%2FTraning%20and%20Testing%20Tets%20(5%25%20of%20the%20entier%20dataset)%2F10-best%20features%2F10-best%20Training-Testing%20split" TargetMode="External"/><Relationship Id="rId7" Type="http://schemas.openxmlformats.org/officeDocument/2006/relationships/hyperlink" Target="https://github.com/manu1003/BoT-IoT/tree/main/FRONT" TargetMode="External"/><Relationship Id="rId2" Type="http://schemas.openxmlformats.org/officeDocument/2006/relationships/hyperlink" Target="https://www.sciencedirect.com/science/article/pii/S0743731522000351" TargetMode="External"/><Relationship Id="rId1" Type="http://schemas.openxmlformats.org/officeDocument/2006/relationships/slideLayout" Target="../slideLayouts/slideLayout13.xml"/><Relationship Id="rId6" Type="http://schemas.openxmlformats.org/officeDocument/2006/relationships/hyperlink" Target="https://github.com/manu1003/BoT-IoT/tree/ruke" TargetMode="External"/><Relationship Id="rId5" Type="http://schemas.openxmlformats.org/officeDocument/2006/relationships/hyperlink" Target="https://github.com/manu1003/BoT-IoT" TargetMode="External"/><Relationship Id="rId4" Type="http://schemas.openxmlformats.org/officeDocument/2006/relationships/hyperlink" Target="https://cloudstor.aarnet.edu.au/plus/index.php/s/2DhnLGDdEECo4ys?path=%2FUNSW-NB15%20-%20CSV%20Files%2Fa%20part%20of%20training%20and%20testing%20s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0vA2L-M5j8WI4btDVXH_neq8AlJsytBe/view?usp=sharing" TargetMode="External"/><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38881" y="390525"/>
            <a:ext cx="10909640" cy="1510301"/>
          </a:xfrm>
        </p:spPr>
        <p:txBody>
          <a:bodyPr anchor="ctr">
            <a:normAutofit/>
          </a:bodyPr>
          <a:lstStyle/>
          <a:p>
            <a:r>
              <a:rPr lang="en-US" sz="3100">
                <a:solidFill>
                  <a:srgbClr val="FFFFFF"/>
                </a:solidFill>
                <a:ea typeface="+mj-lt"/>
                <a:cs typeface="+mj-lt"/>
              </a:rPr>
              <a:t>Detecting DDoS Attacks in Blockchain-enabled IoT Networks using Distributed Intrusion Detection System and Machine learning</a:t>
            </a:r>
            <a:endParaRPr lang="en-US" sz="3100">
              <a:solidFill>
                <a:srgbClr val="FFFFFF"/>
              </a:solidFill>
              <a:ea typeface="Source Sans Pro Light"/>
            </a:endParaRPr>
          </a:p>
        </p:txBody>
      </p:sp>
      <p:sp>
        <p:nvSpPr>
          <p:cNvPr id="18"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5BC69262-F9BC-078E-F6F5-D4A2AC529080}"/>
              </a:ext>
            </a:extLst>
          </p:cNvPr>
          <p:cNvPicPr>
            <a:picLocks noChangeAspect="1"/>
          </p:cNvPicPr>
          <p:nvPr/>
        </p:nvPicPr>
        <p:blipFill rotWithShape="1">
          <a:blip r:embed="rId2"/>
          <a:srcRect r="2277" b="-1"/>
          <a:stretch/>
        </p:blipFill>
        <p:spPr>
          <a:xfrm>
            <a:off x="1373271" y="3067050"/>
            <a:ext cx="9442410" cy="3019537"/>
          </a:xfrm>
          <a:prstGeom prst="rect">
            <a:avLst/>
          </a:prstGeom>
        </p:spPr>
      </p:pic>
      <p:sp>
        <p:nvSpPr>
          <p:cNvPr id="3" name="TextBox 2">
            <a:extLst>
              <a:ext uri="{FF2B5EF4-FFF2-40B4-BE49-F238E27FC236}">
                <a16:creationId xmlns:a16="http://schemas.microsoft.com/office/drawing/2014/main" id="{0B05F1A7-8A92-1394-158B-1057673B16E9}"/>
              </a:ext>
            </a:extLst>
          </p:cNvPr>
          <p:cNvSpPr txBox="1"/>
          <p:nvPr/>
        </p:nvSpPr>
        <p:spPr>
          <a:xfrm>
            <a:off x="2337760" y="1834551"/>
            <a:ext cx="75308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rPr>
              <a:t>Team Members:</a:t>
            </a:r>
            <a:endParaRPr lang="en-GB">
              <a:solidFill>
                <a:schemeClr val="bg1"/>
              </a:solidFill>
              <a:ea typeface="Calibri"/>
              <a:cs typeface="Calibri"/>
            </a:endParaRPr>
          </a:p>
          <a:p>
            <a:r>
              <a:rPr lang="en-GB">
                <a:solidFill>
                  <a:schemeClr val="bg1"/>
                </a:solidFill>
                <a:ea typeface="Calibri"/>
                <a:cs typeface="Calibri"/>
              </a:rPr>
              <a:t>Divyansh Bisht, Manu Shukla, Manthan </a:t>
            </a:r>
            <a:r>
              <a:rPr lang="en-GB" err="1">
                <a:solidFill>
                  <a:schemeClr val="bg1"/>
                </a:solidFill>
                <a:ea typeface="Calibri"/>
                <a:cs typeface="Calibri"/>
              </a:rPr>
              <a:t>Kojage</a:t>
            </a:r>
            <a:r>
              <a:rPr lang="en-GB">
                <a:solidFill>
                  <a:schemeClr val="bg1"/>
                </a:solidFill>
                <a:ea typeface="Calibri"/>
                <a:cs typeface="Calibri"/>
              </a:rPr>
              <a:t>, </a:t>
            </a:r>
            <a:r>
              <a:rPr lang="en-GB" err="1">
                <a:solidFill>
                  <a:schemeClr val="bg1"/>
                </a:solidFill>
                <a:ea typeface="Calibri"/>
                <a:cs typeface="Calibri"/>
              </a:rPr>
              <a:t>Hrugved</a:t>
            </a:r>
            <a:r>
              <a:rPr lang="en-GB">
                <a:solidFill>
                  <a:schemeClr val="bg1"/>
                </a:solidFill>
                <a:ea typeface="Calibri"/>
                <a:cs typeface="Calibri"/>
              </a:rPr>
              <a:t> Wath and Kartavya</a:t>
            </a:r>
          </a:p>
        </p:txBody>
      </p:sp>
      <p:sp>
        <p:nvSpPr>
          <p:cNvPr id="4" name="TextBox 3">
            <a:extLst>
              <a:ext uri="{FF2B5EF4-FFF2-40B4-BE49-F238E27FC236}">
                <a16:creationId xmlns:a16="http://schemas.microsoft.com/office/drawing/2014/main" id="{51374D49-F6B2-939F-B8E9-576280460C23}"/>
              </a:ext>
            </a:extLst>
          </p:cNvPr>
          <p:cNvSpPr txBox="1"/>
          <p:nvPr/>
        </p:nvSpPr>
        <p:spPr>
          <a:xfrm>
            <a:off x="4163683" y="6305910"/>
            <a:ext cx="3864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Mentor: </a:t>
            </a:r>
            <a:r>
              <a:rPr lang="en-GB" err="1"/>
              <a:t>Dr.</a:t>
            </a:r>
            <a:r>
              <a:rPr lang="en-GB"/>
              <a:t> Sandeep Kumar Shukla</a:t>
            </a:r>
            <a:endParaRPr lang="en-GB">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1A4C-95D5-E9CA-F192-A05D29831D1B}"/>
              </a:ext>
            </a:extLst>
          </p:cNvPr>
          <p:cNvSpPr>
            <a:spLocks noGrp="1"/>
          </p:cNvSpPr>
          <p:nvPr>
            <p:ph type="title"/>
          </p:nvPr>
        </p:nvSpPr>
        <p:spPr>
          <a:xfrm>
            <a:off x="434377" y="234122"/>
            <a:ext cx="8596668" cy="1320800"/>
          </a:xfrm>
        </p:spPr>
        <p:txBody>
          <a:bodyPr/>
          <a:lstStyle/>
          <a:p>
            <a:r>
              <a:rPr lang="en-US">
                <a:solidFill>
                  <a:schemeClr val="tx1"/>
                </a:solidFill>
                <a:ea typeface="+mj-lt"/>
                <a:cs typeface="+mj-lt"/>
              </a:rPr>
              <a:t>Model Performance Evaluation on the </a:t>
            </a:r>
            <a:r>
              <a:rPr lang="en-US" err="1">
                <a:solidFill>
                  <a:schemeClr val="tx1"/>
                </a:solidFill>
                <a:ea typeface="+mj-lt"/>
                <a:cs typeface="+mj-lt"/>
              </a:rPr>
              <a:t>BoT</a:t>
            </a:r>
            <a:r>
              <a:rPr lang="en-US">
                <a:solidFill>
                  <a:schemeClr val="tx1"/>
                </a:solidFill>
                <a:ea typeface="+mj-lt"/>
                <a:cs typeface="+mj-lt"/>
              </a:rPr>
              <a:t>-IoT Dataset(1)</a:t>
            </a:r>
            <a:endParaRPr lang="en-US">
              <a:solidFill>
                <a:schemeClr val="tx1"/>
              </a:solidFill>
            </a:endParaRPr>
          </a:p>
        </p:txBody>
      </p:sp>
      <p:pic>
        <p:nvPicPr>
          <p:cNvPr id="4" name="Picture 4" descr="A picture containing calendar&#10;&#10;Description automatically generated">
            <a:extLst>
              <a:ext uri="{FF2B5EF4-FFF2-40B4-BE49-F238E27FC236}">
                <a16:creationId xmlns:a16="http://schemas.microsoft.com/office/drawing/2014/main" id="{4CA18451-A277-81D0-4A9A-FD8FF4E084F9}"/>
              </a:ext>
            </a:extLst>
          </p:cNvPr>
          <p:cNvPicPr>
            <a:picLocks noGrp="1" noChangeAspect="1"/>
          </p:cNvPicPr>
          <p:nvPr>
            <p:ph idx="1"/>
          </p:nvPr>
        </p:nvPicPr>
        <p:blipFill>
          <a:blip r:embed="rId2"/>
          <a:stretch>
            <a:fillRect/>
          </a:stretch>
        </p:blipFill>
        <p:spPr>
          <a:xfrm>
            <a:off x="386966" y="1780604"/>
            <a:ext cx="9398275" cy="4309440"/>
          </a:xfrm>
        </p:spPr>
      </p:pic>
      <p:sp>
        <p:nvSpPr>
          <p:cNvPr id="5" name="TextBox 4">
            <a:extLst>
              <a:ext uri="{FF2B5EF4-FFF2-40B4-BE49-F238E27FC236}">
                <a16:creationId xmlns:a16="http://schemas.microsoft.com/office/drawing/2014/main" id="{73473402-0033-8FE8-7A32-01AF16F937D5}"/>
              </a:ext>
            </a:extLst>
          </p:cNvPr>
          <p:cNvSpPr txBox="1"/>
          <p:nvPr/>
        </p:nvSpPr>
        <p:spPr>
          <a:xfrm>
            <a:off x="318053" y="6237356"/>
            <a:ext cx="110368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Note : </a:t>
            </a:r>
            <a:r>
              <a:rPr lang="en-US">
                <a:ea typeface="+mn-lt"/>
                <a:cs typeface="+mn-lt"/>
              </a:rPr>
              <a:t>Calculation of metrics are done for each label by find their unweighted mean. This does not take label imbalance into account.</a:t>
            </a:r>
            <a:endParaRPr lang="en-US"/>
          </a:p>
        </p:txBody>
      </p:sp>
    </p:spTree>
    <p:extLst>
      <p:ext uri="{BB962C8B-B14F-4D97-AF65-F5344CB8AC3E}">
        <p14:creationId xmlns:p14="http://schemas.microsoft.com/office/powerpoint/2010/main" val="35804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22A2AE-5C41-9C43-27B1-00A7A9F9E747}"/>
              </a:ext>
            </a:extLst>
          </p:cNvPr>
          <p:cNvSpPr>
            <a:spLocks noGrp="1"/>
          </p:cNvSpPr>
          <p:nvPr>
            <p:ph type="title"/>
          </p:nvPr>
        </p:nvSpPr>
        <p:spPr>
          <a:xfrm>
            <a:off x="337578" y="307291"/>
            <a:ext cx="4931427" cy="994608"/>
          </a:xfrm>
        </p:spPr>
        <p:txBody>
          <a:bodyPr anchor="ctr">
            <a:normAutofit/>
          </a:bodyPr>
          <a:lstStyle/>
          <a:p>
            <a:r>
              <a:rPr lang="en-US">
                <a:solidFill>
                  <a:schemeClr val="bg1"/>
                </a:solidFill>
                <a:ea typeface="+mj-lt"/>
                <a:cs typeface="+mj-lt"/>
              </a:rPr>
              <a:t>Problems Faced</a:t>
            </a:r>
            <a:endParaRPr lang="en-US">
              <a:solidFill>
                <a:schemeClr val="bg1"/>
              </a:solidFill>
            </a:endParaRPr>
          </a:p>
        </p:txBody>
      </p:sp>
      <p:sp>
        <p:nvSpPr>
          <p:cNvPr id="3" name="Content Placeholder 2">
            <a:extLst>
              <a:ext uri="{FF2B5EF4-FFF2-40B4-BE49-F238E27FC236}">
                <a16:creationId xmlns:a16="http://schemas.microsoft.com/office/drawing/2014/main" id="{A99853DA-DDF5-FD5E-F0CB-E9B0D068CBC7}"/>
              </a:ext>
            </a:extLst>
          </p:cNvPr>
          <p:cNvSpPr>
            <a:spLocks noGrp="1"/>
          </p:cNvSpPr>
          <p:nvPr>
            <p:ph idx="1"/>
          </p:nvPr>
        </p:nvSpPr>
        <p:spPr>
          <a:xfrm>
            <a:off x="203107" y="1611502"/>
            <a:ext cx="4455795" cy="4997727"/>
          </a:xfrm>
        </p:spPr>
        <p:txBody>
          <a:bodyPr vert="horz" lIns="91440" tIns="45720" rIns="91440" bIns="45720" rtlCol="0" anchor="t">
            <a:noAutofit/>
          </a:bodyPr>
          <a:lstStyle/>
          <a:p>
            <a:pPr>
              <a:lnSpc>
                <a:spcPct val="90000"/>
              </a:lnSpc>
            </a:pPr>
            <a:r>
              <a:rPr lang="en-US" sz="1500">
                <a:solidFill>
                  <a:schemeClr val="bg1"/>
                </a:solidFill>
                <a:ea typeface="+mn-lt"/>
                <a:cs typeface="+mn-lt"/>
              </a:rPr>
              <a:t>The dataset on which we evaluated our models was an extraction of the original UNSW-NB15 Dataset which was consisting attacks  like DoS, DDoS, Reconnaissance and Theft attacks., with the DDoS and DoS attacks further organized, based on the protocol used(TCP/UDP).</a:t>
            </a:r>
          </a:p>
          <a:p>
            <a:pPr>
              <a:lnSpc>
                <a:spcPct val="90000"/>
              </a:lnSpc>
            </a:pPr>
            <a:r>
              <a:rPr lang="en-US" sz="1500">
                <a:solidFill>
                  <a:schemeClr val="bg1"/>
                </a:solidFill>
                <a:ea typeface="+mn-lt"/>
                <a:cs typeface="+mn-lt"/>
              </a:rPr>
              <a:t>We noticed from the model evaluation done on this dataset that the False Positives for the normal traffic was causing an issue.</a:t>
            </a:r>
          </a:p>
          <a:p>
            <a:pPr>
              <a:lnSpc>
                <a:spcPct val="90000"/>
              </a:lnSpc>
            </a:pPr>
            <a:r>
              <a:rPr lang="en-US" sz="1500">
                <a:solidFill>
                  <a:schemeClr val="bg1"/>
                </a:solidFill>
                <a:ea typeface="+mn-lt"/>
                <a:cs typeface="+mn-lt"/>
              </a:rPr>
              <a:t>We found out that the extracted dataset was highly biased containing majority traffic as an attack and thus our models are giving us high accuracy because as the majority of the traffic were attacks, the model is predicting it correct that whereas, for normal traffic even if the model is predicting an attack , it won't affect the accuracy significantly.</a:t>
            </a:r>
          </a:p>
          <a:p>
            <a:pPr>
              <a:lnSpc>
                <a:spcPct val="90000"/>
              </a:lnSpc>
            </a:pPr>
            <a:r>
              <a:rPr lang="en-US" sz="1500">
                <a:solidFill>
                  <a:schemeClr val="bg1"/>
                </a:solidFill>
                <a:ea typeface="+mn-lt"/>
                <a:cs typeface="+mn-lt"/>
              </a:rPr>
              <a:t>We then proceeded with a different dataset which was also based on UNSW NB15 dataset.</a:t>
            </a:r>
            <a:endParaRPr lang="en-US" sz="1500">
              <a:solidFill>
                <a:schemeClr val="bg1"/>
              </a:solidFill>
            </a:endParaRPr>
          </a:p>
        </p:txBody>
      </p:sp>
      <p:pic>
        <p:nvPicPr>
          <p:cNvPr id="4" name="Picture 4" descr="Chart&#10;&#10;Description automatically generated">
            <a:extLst>
              <a:ext uri="{FF2B5EF4-FFF2-40B4-BE49-F238E27FC236}">
                <a16:creationId xmlns:a16="http://schemas.microsoft.com/office/drawing/2014/main" id="{4C26CE99-E0BF-D738-3E2A-C99F85273BF0}"/>
              </a:ext>
            </a:extLst>
          </p:cNvPr>
          <p:cNvPicPr>
            <a:picLocks noChangeAspect="1"/>
          </p:cNvPicPr>
          <p:nvPr/>
        </p:nvPicPr>
        <p:blipFill>
          <a:blip r:embed="rId2"/>
          <a:stretch>
            <a:fillRect/>
          </a:stretch>
        </p:blipFill>
        <p:spPr>
          <a:xfrm>
            <a:off x="5715002" y="1021813"/>
            <a:ext cx="6208057" cy="4577741"/>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879499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6E71862-AB34-7440-8106-C005C6F2617B}"/>
              </a:ext>
            </a:extLst>
          </p:cNvPr>
          <p:cNvSpPr>
            <a:spLocks noGrp="1"/>
          </p:cNvSpPr>
          <p:nvPr>
            <p:ph type="title"/>
          </p:nvPr>
        </p:nvSpPr>
        <p:spPr>
          <a:xfrm>
            <a:off x="348783" y="609850"/>
            <a:ext cx="4673692" cy="1566108"/>
          </a:xfrm>
        </p:spPr>
        <p:txBody>
          <a:bodyPr anchor="ctr">
            <a:normAutofit fontScale="90000"/>
          </a:bodyPr>
          <a:lstStyle/>
          <a:p>
            <a:pPr>
              <a:lnSpc>
                <a:spcPct val="90000"/>
              </a:lnSpc>
            </a:pPr>
            <a:r>
              <a:rPr lang="en-US" sz="3100">
                <a:solidFill>
                  <a:schemeClr val="bg1"/>
                </a:solidFill>
              </a:rPr>
              <a:t>Resolution for the problem: </a:t>
            </a:r>
            <a:r>
              <a:rPr lang="en-US" sz="3100" err="1">
                <a:solidFill>
                  <a:schemeClr val="bg1"/>
                </a:solidFill>
              </a:rPr>
              <a:t>BoT</a:t>
            </a:r>
            <a:r>
              <a:rPr lang="en-US" sz="3100">
                <a:solidFill>
                  <a:schemeClr val="bg1"/>
                </a:solidFill>
              </a:rPr>
              <a:t>-IoT Dataset (2) / UNSW-NB15 </a:t>
            </a:r>
            <a:r>
              <a:rPr lang="en-US" sz="3100" err="1">
                <a:solidFill>
                  <a:schemeClr val="bg1"/>
                </a:solidFill>
              </a:rPr>
              <a:t>Datatset</a:t>
            </a:r>
            <a:endParaRPr lang="en-US" sz="3100">
              <a:solidFill>
                <a:schemeClr val="bg1"/>
              </a:solidFill>
            </a:endParaRPr>
          </a:p>
        </p:txBody>
      </p:sp>
      <p:sp>
        <p:nvSpPr>
          <p:cNvPr id="3" name="Content Placeholder 2">
            <a:extLst>
              <a:ext uri="{FF2B5EF4-FFF2-40B4-BE49-F238E27FC236}">
                <a16:creationId xmlns:a16="http://schemas.microsoft.com/office/drawing/2014/main" id="{F3DA9DC0-B839-341B-0342-F01F5B467903}"/>
              </a:ext>
            </a:extLst>
          </p:cNvPr>
          <p:cNvSpPr>
            <a:spLocks noGrp="1"/>
          </p:cNvSpPr>
          <p:nvPr>
            <p:ph idx="1"/>
          </p:nvPr>
        </p:nvSpPr>
        <p:spPr>
          <a:xfrm>
            <a:off x="46225" y="2765708"/>
            <a:ext cx="4433383" cy="3888345"/>
          </a:xfrm>
        </p:spPr>
        <p:txBody>
          <a:bodyPr vert="horz" lIns="91440" tIns="45720" rIns="91440" bIns="45720" rtlCol="0">
            <a:normAutofit/>
          </a:bodyPr>
          <a:lstStyle/>
          <a:p>
            <a:r>
              <a:rPr lang="en-US">
                <a:solidFill>
                  <a:schemeClr val="bg1"/>
                </a:solidFill>
              </a:rPr>
              <a:t>The previous problem of the dataset being highly biased was resolved when we used the new dataset as the class ratio in that dataset was 0.6:1 for attack and normal traffic.</a:t>
            </a:r>
          </a:p>
          <a:p>
            <a:r>
              <a:rPr lang="en-US">
                <a:solidFill>
                  <a:schemeClr val="bg1"/>
                </a:solidFill>
              </a:rPr>
              <a:t>The plot shows the class ratio where counts are the no. of traffic for that label which are being 1 for attack and 0 for normal traffic in the dataset.</a:t>
            </a:r>
          </a:p>
        </p:txBody>
      </p:sp>
      <p:pic>
        <p:nvPicPr>
          <p:cNvPr id="4" name="Picture 4" descr="Chart, bar chart&#10;&#10;Description automatically generated">
            <a:extLst>
              <a:ext uri="{FF2B5EF4-FFF2-40B4-BE49-F238E27FC236}">
                <a16:creationId xmlns:a16="http://schemas.microsoft.com/office/drawing/2014/main" id="{80B75D19-7D32-98CD-DED6-1C430B0AA712}"/>
              </a:ext>
            </a:extLst>
          </p:cNvPr>
          <p:cNvPicPr>
            <a:picLocks noChangeAspect="1"/>
          </p:cNvPicPr>
          <p:nvPr/>
        </p:nvPicPr>
        <p:blipFill>
          <a:blip r:embed="rId2"/>
          <a:stretch>
            <a:fillRect/>
          </a:stretch>
        </p:blipFill>
        <p:spPr>
          <a:xfrm>
            <a:off x="5490884" y="2082113"/>
            <a:ext cx="6555440" cy="2838141"/>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2936483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C2681-5051-E6A9-B831-9ED916B1A514}"/>
              </a:ext>
            </a:extLst>
          </p:cNvPr>
          <p:cNvSpPr>
            <a:spLocks noGrp="1"/>
          </p:cNvSpPr>
          <p:nvPr>
            <p:ph idx="1"/>
          </p:nvPr>
        </p:nvSpPr>
        <p:spPr>
          <a:xfrm>
            <a:off x="677334" y="446089"/>
            <a:ext cx="9246609" cy="5595273"/>
          </a:xfrm>
        </p:spPr>
        <p:txBody>
          <a:bodyPr vert="horz" lIns="91440" tIns="45720" rIns="91440" bIns="45720" rtlCol="0" anchor="t">
            <a:normAutofit/>
          </a:bodyPr>
          <a:lstStyle/>
          <a:p>
            <a:r>
              <a:rPr lang="en-US"/>
              <a:t>Further, the attacks are categorized into Backdoor, Analysis, </a:t>
            </a:r>
            <a:r>
              <a:rPr lang="en-US" err="1"/>
              <a:t>Fuzzers</a:t>
            </a:r>
            <a:r>
              <a:rPr lang="en-US"/>
              <a:t>, Shellcode, Reconnaissance, Exploits, DDoS, Dos, Worms, Generic attacks.</a:t>
            </a:r>
          </a:p>
          <a:p>
            <a:r>
              <a:rPr lang="en-US"/>
              <a:t>The following distribution shows the counts of each of those attack category traffic in the dataset compared with the normal traffic.</a:t>
            </a:r>
          </a:p>
        </p:txBody>
      </p:sp>
      <p:pic>
        <p:nvPicPr>
          <p:cNvPr id="4" name="Picture 4" descr="Chart, bar chart&#10;&#10;Description automatically generated">
            <a:extLst>
              <a:ext uri="{FF2B5EF4-FFF2-40B4-BE49-F238E27FC236}">
                <a16:creationId xmlns:a16="http://schemas.microsoft.com/office/drawing/2014/main" id="{022CACF3-4575-CDAE-5846-8E4146C6FDE3}"/>
              </a:ext>
            </a:extLst>
          </p:cNvPr>
          <p:cNvPicPr>
            <a:picLocks noChangeAspect="1"/>
          </p:cNvPicPr>
          <p:nvPr/>
        </p:nvPicPr>
        <p:blipFill>
          <a:blip r:embed="rId2"/>
          <a:stretch>
            <a:fillRect/>
          </a:stretch>
        </p:blipFill>
        <p:spPr>
          <a:xfrm>
            <a:off x="1911725" y="1868957"/>
            <a:ext cx="10284757" cy="4991470"/>
          </a:xfrm>
          <a:prstGeom prst="rect">
            <a:avLst/>
          </a:prstGeom>
        </p:spPr>
      </p:pic>
    </p:spTree>
    <p:extLst>
      <p:ext uri="{BB962C8B-B14F-4D97-AF65-F5344CB8AC3E}">
        <p14:creationId xmlns:p14="http://schemas.microsoft.com/office/powerpoint/2010/main" val="330943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CB3F2-5F5B-8AF6-E108-62850F6544DA}"/>
              </a:ext>
            </a:extLst>
          </p:cNvPr>
          <p:cNvSpPr>
            <a:spLocks noGrp="1"/>
          </p:cNvSpPr>
          <p:nvPr>
            <p:ph idx="1"/>
          </p:nvPr>
        </p:nvSpPr>
        <p:spPr>
          <a:xfrm>
            <a:off x="161863" y="42677"/>
            <a:ext cx="9280226" cy="3880773"/>
          </a:xfrm>
        </p:spPr>
        <p:txBody>
          <a:bodyPr vert="horz" lIns="91440" tIns="45720" rIns="91440" bIns="45720" rtlCol="0" anchor="t">
            <a:normAutofit/>
          </a:bodyPr>
          <a:lstStyle/>
          <a:p>
            <a:r>
              <a:rPr lang="en-US"/>
              <a:t>Following table explain the meaning of each feature of the dataset with its type.</a:t>
            </a:r>
          </a:p>
        </p:txBody>
      </p:sp>
      <p:pic>
        <p:nvPicPr>
          <p:cNvPr id="4" name="Picture 4">
            <a:extLst>
              <a:ext uri="{FF2B5EF4-FFF2-40B4-BE49-F238E27FC236}">
                <a16:creationId xmlns:a16="http://schemas.microsoft.com/office/drawing/2014/main" id="{B1F28E20-530A-7DAF-0B91-697B0EDBD824}"/>
              </a:ext>
            </a:extLst>
          </p:cNvPr>
          <p:cNvPicPr>
            <a:picLocks noChangeAspect="1"/>
          </p:cNvPicPr>
          <p:nvPr/>
        </p:nvPicPr>
        <p:blipFill>
          <a:blip r:embed="rId2"/>
          <a:stretch>
            <a:fillRect/>
          </a:stretch>
        </p:blipFill>
        <p:spPr>
          <a:xfrm>
            <a:off x="46457" y="463927"/>
            <a:ext cx="5879819" cy="6389590"/>
          </a:xfrm>
          <a:prstGeom prst="rect">
            <a:avLst/>
          </a:prstGeom>
        </p:spPr>
      </p:pic>
      <p:pic>
        <p:nvPicPr>
          <p:cNvPr id="5" name="Picture 5" descr="A picture containing calendar&#10;&#10;Description automatically generated">
            <a:extLst>
              <a:ext uri="{FF2B5EF4-FFF2-40B4-BE49-F238E27FC236}">
                <a16:creationId xmlns:a16="http://schemas.microsoft.com/office/drawing/2014/main" id="{35C55804-398E-D1DC-3C6B-9ADD8D181961}"/>
              </a:ext>
            </a:extLst>
          </p:cNvPr>
          <p:cNvPicPr>
            <a:picLocks noChangeAspect="1"/>
          </p:cNvPicPr>
          <p:nvPr/>
        </p:nvPicPr>
        <p:blipFill>
          <a:blip r:embed="rId3"/>
          <a:stretch>
            <a:fillRect/>
          </a:stretch>
        </p:blipFill>
        <p:spPr>
          <a:xfrm>
            <a:off x="5932430" y="463923"/>
            <a:ext cx="6255053" cy="6389593"/>
          </a:xfrm>
          <a:prstGeom prst="rect">
            <a:avLst/>
          </a:prstGeom>
        </p:spPr>
      </p:pic>
    </p:spTree>
    <p:extLst>
      <p:ext uri="{BB962C8B-B14F-4D97-AF65-F5344CB8AC3E}">
        <p14:creationId xmlns:p14="http://schemas.microsoft.com/office/powerpoint/2010/main" val="111916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Digital financial graph">
            <a:extLst>
              <a:ext uri="{FF2B5EF4-FFF2-40B4-BE49-F238E27FC236}">
                <a16:creationId xmlns:a16="http://schemas.microsoft.com/office/drawing/2014/main" id="{FA7F25B1-E788-F699-6ACC-A85E2A3C8BC6}"/>
              </a:ext>
            </a:extLst>
          </p:cNvPr>
          <p:cNvPicPr>
            <a:picLocks noChangeAspect="1"/>
          </p:cNvPicPr>
          <p:nvPr/>
        </p:nvPicPr>
        <p:blipFill rotWithShape="1">
          <a:blip r:embed="rId2">
            <a:duotone>
              <a:prstClr val="black"/>
              <a:schemeClr val="tx2">
                <a:tint val="45000"/>
                <a:satMod val="400000"/>
              </a:schemeClr>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3B59911-93C1-844F-8F22-B0CA7D51F58E}"/>
              </a:ext>
            </a:extLst>
          </p:cNvPr>
          <p:cNvSpPr>
            <a:spLocks noGrp="1"/>
          </p:cNvSpPr>
          <p:nvPr>
            <p:ph type="title"/>
          </p:nvPr>
        </p:nvSpPr>
        <p:spPr>
          <a:xfrm>
            <a:off x="677334" y="217395"/>
            <a:ext cx="10725785" cy="816535"/>
          </a:xfrm>
        </p:spPr>
        <p:txBody>
          <a:bodyPr>
            <a:normAutofit/>
          </a:bodyPr>
          <a:lstStyle/>
          <a:p>
            <a:pPr algn="ctr"/>
            <a:r>
              <a:rPr lang="en-US">
                <a:ea typeface="+mj-lt"/>
                <a:cs typeface="+mj-lt"/>
              </a:rPr>
              <a:t>Feature engineering on the </a:t>
            </a:r>
            <a:r>
              <a:rPr lang="en-US" err="1">
                <a:ea typeface="+mj-lt"/>
                <a:cs typeface="+mj-lt"/>
              </a:rPr>
              <a:t>BoT</a:t>
            </a:r>
            <a:r>
              <a:rPr lang="en-US">
                <a:ea typeface="+mj-lt"/>
                <a:cs typeface="+mj-lt"/>
              </a:rPr>
              <a:t>-IoT dataset(2)</a:t>
            </a:r>
            <a:endParaRPr lang="en-US"/>
          </a:p>
          <a:p>
            <a:endParaRPr lang="en-US"/>
          </a:p>
        </p:txBody>
      </p:sp>
      <p:graphicFrame>
        <p:nvGraphicFramePr>
          <p:cNvPr id="10" name="Content Placeholder 2">
            <a:extLst>
              <a:ext uri="{FF2B5EF4-FFF2-40B4-BE49-F238E27FC236}">
                <a16:creationId xmlns:a16="http://schemas.microsoft.com/office/drawing/2014/main" id="{6C0A2D3B-347B-CAAB-43CE-8D1C0166B0DB}"/>
              </a:ext>
            </a:extLst>
          </p:cNvPr>
          <p:cNvGraphicFramePr>
            <a:graphicFrameLocks noGrp="1"/>
          </p:cNvGraphicFramePr>
          <p:nvPr>
            <p:ph idx="1"/>
            <p:extLst>
              <p:ext uri="{D42A27DB-BD31-4B8C-83A1-F6EECF244321}">
                <p14:modId xmlns:p14="http://schemas.microsoft.com/office/powerpoint/2010/main" val="2237199369"/>
              </p:ext>
            </p:extLst>
          </p:nvPr>
        </p:nvGraphicFramePr>
        <p:xfrm>
          <a:off x="677334" y="1275325"/>
          <a:ext cx="10837844" cy="5359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222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91FB-EF5C-7F13-8840-105A25434E96}"/>
              </a:ext>
            </a:extLst>
          </p:cNvPr>
          <p:cNvSpPr>
            <a:spLocks noGrp="1"/>
          </p:cNvSpPr>
          <p:nvPr>
            <p:ph type="title"/>
          </p:nvPr>
        </p:nvSpPr>
        <p:spPr>
          <a:xfrm>
            <a:off x="83422" y="194982"/>
            <a:ext cx="9204908" cy="1119094"/>
          </a:xfrm>
        </p:spPr>
        <p:txBody>
          <a:bodyPr vert="horz" lIns="91440" tIns="45720" rIns="91440" bIns="45720" rtlCol="0" anchor="ctr">
            <a:normAutofit fontScale="90000"/>
          </a:bodyPr>
          <a:lstStyle/>
          <a:p>
            <a:pPr algn="ctr"/>
            <a:r>
              <a:rPr lang="en-US">
                <a:solidFill>
                  <a:schemeClr val="bg1"/>
                </a:solidFill>
              </a:rPr>
              <a:t>Model Performance Evaluation on the </a:t>
            </a:r>
            <a:r>
              <a:rPr lang="en-US" err="1">
                <a:solidFill>
                  <a:schemeClr val="bg1"/>
                </a:solidFill>
              </a:rPr>
              <a:t>BoT</a:t>
            </a:r>
            <a:r>
              <a:rPr lang="en-US">
                <a:solidFill>
                  <a:schemeClr val="bg1"/>
                </a:solidFill>
              </a:rPr>
              <a:t>-IoT Dataset(2)</a:t>
            </a:r>
            <a:endParaRPr lang="en-US"/>
          </a:p>
        </p:txBody>
      </p:sp>
      <p:pic>
        <p:nvPicPr>
          <p:cNvPr id="7" name="Picture 7" descr="Table&#10;&#10;Description automatically generated">
            <a:extLst>
              <a:ext uri="{FF2B5EF4-FFF2-40B4-BE49-F238E27FC236}">
                <a16:creationId xmlns:a16="http://schemas.microsoft.com/office/drawing/2014/main" id="{884E9CBA-35EC-F111-9CFB-6C766189B582}"/>
              </a:ext>
            </a:extLst>
          </p:cNvPr>
          <p:cNvPicPr>
            <a:picLocks noGrp="1" noChangeAspect="1"/>
          </p:cNvPicPr>
          <p:nvPr>
            <p:ph idx="1"/>
          </p:nvPr>
        </p:nvPicPr>
        <p:blipFill>
          <a:blip r:embed="rId2"/>
          <a:stretch>
            <a:fillRect/>
          </a:stretch>
        </p:blipFill>
        <p:spPr>
          <a:xfrm>
            <a:off x="22" y="1524178"/>
            <a:ext cx="12145072" cy="5339317"/>
          </a:xfrm>
        </p:spPr>
      </p:pic>
    </p:spTree>
    <p:extLst>
      <p:ext uri="{BB962C8B-B14F-4D97-AF65-F5344CB8AC3E}">
        <p14:creationId xmlns:p14="http://schemas.microsoft.com/office/powerpoint/2010/main" val="203478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3F10-C061-1C47-35AC-40A546FB8C05}"/>
              </a:ext>
            </a:extLst>
          </p:cNvPr>
          <p:cNvSpPr>
            <a:spLocks noGrp="1"/>
          </p:cNvSpPr>
          <p:nvPr>
            <p:ph type="title"/>
          </p:nvPr>
        </p:nvSpPr>
        <p:spPr>
          <a:xfrm>
            <a:off x="352364" y="251012"/>
            <a:ext cx="10983519" cy="1399242"/>
          </a:xfrm>
        </p:spPr>
        <p:txBody>
          <a:bodyPr vert="horz" lIns="91440" tIns="45720" rIns="91440" bIns="45720" rtlCol="0" anchor="ctr">
            <a:normAutofit/>
          </a:bodyPr>
          <a:lstStyle/>
          <a:p>
            <a:pPr algn="ctr"/>
            <a:r>
              <a:rPr lang="en-US"/>
              <a:t>Web App Architecture</a:t>
            </a:r>
          </a:p>
        </p:txBody>
      </p:sp>
      <p:sp>
        <p:nvSpPr>
          <p:cNvPr id="6" name="Rectangle: Rounded Corners 5">
            <a:extLst>
              <a:ext uri="{FF2B5EF4-FFF2-40B4-BE49-F238E27FC236}">
                <a16:creationId xmlns:a16="http://schemas.microsoft.com/office/drawing/2014/main" id="{A8B5E841-AB17-1C83-098D-B210AD626A11}"/>
              </a:ext>
            </a:extLst>
          </p:cNvPr>
          <p:cNvSpPr/>
          <p:nvPr/>
        </p:nvSpPr>
        <p:spPr>
          <a:xfrm>
            <a:off x="2265829" y="2176182"/>
            <a:ext cx="1557617" cy="874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mn-lt"/>
              <a:cs typeface="+mn-lt"/>
            </a:endParaRPr>
          </a:p>
          <a:p>
            <a:pPr algn="ctr"/>
            <a:r>
              <a:rPr lang="en-US">
                <a:ea typeface="+mn-lt"/>
                <a:cs typeface="+mn-lt"/>
              </a:rPr>
              <a:t>Feature Engineering</a:t>
            </a:r>
            <a:endParaRPr lang="en-US"/>
          </a:p>
          <a:p>
            <a:pPr algn="ctr"/>
            <a:endParaRPr lang="en-US"/>
          </a:p>
        </p:txBody>
      </p:sp>
      <p:sp>
        <p:nvSpPr>
          <p:cNvPr id="7" name="Rectangle: Rounded Corners 6">
            <a:extLst>
              <a:ext uri="{FF2B5EF4-FFF2-40B4-BE49-F238E27FC236}">
                <a16:creationId xmlns:a16="http://schemas.microsoft.com/office/drawing/2014/main" id="{92ADEB68-1E81-7AE3-0D4A-792B5231CA2A}"/>
              </a:ext>
            </a:extLst>
          </p:cNvPr>
          <p:cNvSpPr/>
          <p:nvPr/>
        </p:nvSpPr>
        <p:spPr>
          <a:xfrm>
            <a:off x="9695329" y="4204446"/>
            <a:ext cx="1647264" cy="1098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Saving the model using pickle </a:t>
            </a:r>
            <a:endParaRPr lang="en-US"/>
          </a:p>
        </p:txBody>
      </p:sp>
      <p:sp>
        <p:nvSpPr>
          <p:cNvPr id="8" name="Rectangle: Rounded Corners 7">
            <a:extLst>
              <a:ext uri="{FF2B5EF4-FFF2-40B4-BE49-F238E27FC236}">
                <a16:creationId xmlns:a16="http://schemas.microsoft.com/office/drawing/2014/main" id="{286A7036-0B3C-AC95-A2C6-CD0247EBF5F4}"/>
              </a:ext>
            </a:extLst>
          </p:cNvPr>
          <p:cNvSpPr/>
          <p:nvPr/>
        </p:nvSpPr>
        <p:spPr>
          <a:xfrm>
            <a:off x="9964270" y="2153770"/>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Model Selection</a:t>
            </a:r>
            <a:endParaRPr lang="en-US"/>
          </a:p>
        </p:txBody>
      </p:sp>
      <p:sp>
        <p:nvSpPr>
          <p:cNvPr id="9" name="Rectangle: Rounded Corners 8">
            <a:extLst>
              <a:ext uri="{FF2B5EF4-FFF2-40B4-BE49-F238E27FC236}">
                <a16:creationId xmlns:a16="http://schemas.microsoft.com/office/drawing/2014/main" id="{E1E94AAA-2E11-9A9B-E588-F8383F81A0F5}"/>
              </a:ext>
            </a:extLst>
          </p:cNvPr>
          <p:cNvSpPr/>
          <p:nvPr/>
        </p:nvSpPr>
        <p:spPr>
          <a:xfrm>
            <a:off x="8294593" y="2153769"/>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Model Evaluation &amp; Metrics</a:t>
            </a:r>
            <a:endParaRPr lang="en-US"/>
          </a:p>
        </p:txBody>
      </p:sp>
      <p:sp>
        <p:nvSpPr>
          <p:cNvPr id="10" name="Rectangle: Rounded Corners 9">
            <a:extLst>
              <a:ext uri="{FF2B5EF4-FFF2-40B4-BE49-F238E27FC236}">
                <a16:creationId xmlns:a16="http://schemas.microsoft.com/office/drawing/2014/main" id="{75B8AFCC-1CD3-5D9B-B1FC-08B5BF378190}"/>
              </a:ext>
            </a:extLst>
          </p:cNvPr>
          <p:cNvSpPr/>
          <p:nvPr/>
        </p:nvSpPr>
        <p:spPr>
          <a:xfrm>
            <a:off x="6423211" y="2153770"/>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Testing Data</a:t>
            </a:r>
          </a:p>
        </p:txBody>
      </p:sp>
      <p:sp>
        <p:nvSpPr>
          <p:cNvPr id="11" name="Rectangle: Rounded Corners 10">
            <a:extLst>
              <a:ext uri="{FF2B5EF4-FFF2-40B4-BE49-F238E27FC236}">
                <a16:creationId xmlns:a16="http://schemas.microsoft.com/office/drawing/2014/main" id="{B0B3BE3E-8859-0D9B-BFA2-E38392DAD93E}"/>
              </a:ext>
            </a:extLst>
          </p:cNvPr>
          <p:cNvSpPr/>
          <p:nvPr/>
        </p:nvSpPr>
        <p:spPr>
          <a:xfrm>
            <a:off x="4462181" y="2153770"/>
            <a:ext cx="1311088"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Model Training </a:t>
            </a:r>
            <a:endParaRPr lang="en-US"/>
          </a:p>
        </p:txBody>
      </p:sp>
      <p:sp>
        <p:nvSpPr>
          <p:cNvPr id="40" name="Rectangle: Rounded Corners 39">
            <a:extLst>
              <a:ext uri="{FF2B5EF4-FFF2-40B4-BE49-F238E27FC236}">
                <a16:creationId xmlns:a16="http://schemas.microsoft.com/office/drawing/2014/main" id="{03914BFA-F69F-3671-CC59-83D2D21F394E}"/>
              </a:ext>
            </a:extLst>
          </p:cNvPr>
          <p:cNvSpPr/>
          <p:nvPr/>
        </p:nvSpPr>
        <p:spPr>
          <a:xfrm>
            <a:off x="293594" y="2153771"/>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r>
              <a:rPr lang="en-US">
                <a:ea typeface="+mn-lt"/>
                <a:cs typeface="+mn-lt"/>
              </a:rPr>
              <a:t>Training</a:t>
            </a:r>
            <a:endParaRPr lang="en-US"/>
          </a:p>
          <a:p>
            <a:pPr algn="ctr"/>
            <a:r>
              <a:rPr lang="en-US">
                <a:ea typeface="+mn-lt"/>
                <a:cs typeface="+mn-lt"/>
              </a:rPr>
              <a:t>Data</a:t>
            </a:r>
            <a:endParaRPr lang="en-US"/>
          </a:p>
          <a:p>
            <a:pPr algn="ctr"/>
            <a:endParaRPr lang="en-US"/>
          </a:p>
        </p:txBody>
      </p:sp>
      <p:sp>
        <p:nvSpPr>
          <p:cNvPr id="41" name="Rectangle: Rounded Corners 40">
            <a:extLst>
              <a:ext uri="{FF2B5EF4-FFF2-40B4-BE49-F238E27FC236}">
                <a16:creationId xmlns:a16="http://schemas.microsoft.com/office/drawing/2014/main" id="{A4411AEF-5105-3965-38B7-34BB51D475A1}"/>
              </a:ext>
            </a:extLst>
          </p:cNvPr>
          <p:cNvSpPr/>
          <p:nvPr/>
        </p:nvSpPr>
        <p:spPr>
          <a:xfrm>
            <a:off x="5437095" y="4159623"/>
            <a:ext cx="3753968" cy="1098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Creating a Web Page and Generating random traffic from the remaining 95% of the UNSW-NB15 </a:t>
            </a:r>
          </a:p>
        </p:txBody>
      </p:sp>
      <p:sp>
        <p:nvSpPr>
          <p:cNvPr id="42" name="Rectangle: Rounded Corners 41">
            <a:extLst>
              <a:ext uri="{FF2B5EF4-FFF2-40B4-BE49-F238E27FC236}">
                <a16:creationId xmlns:a16="http://schemas.microsoft.com/office/drawing/2014/main" id="{41D6BC3E-7411-7102-2610-308034961645}"/>
              </a:ext>
            </a:extLst>
          </p:cNvPr>
          <p:cNvSpPr/>
          <p:nvPr/>
        </p:nvSpPr>
        <p:spPr>
          <a:xfrm>
            <a:off x="147917" y="4182034"/>
            <a:ext cx="2117909"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Predicting real-time using our saved model</a:t>
            </a:r>
            <a:endParaRPr lang="en-US"/>
          </a:p>
        </p:txBody>
      </p:sp>
      <p:sp>
        <p:nvSpPr>
          <p:cNvPr id="55" name="Rectangle: Rounded Corners 54">
            <a:extLst>
              <a:ext uri="{FF2B5EF4-FFF2-40B4-BE49-F238E27FC236}">
                <a16:creationId xmlns:a16="http://schemas.microsoft.com/office/drawing/2014/main" id="{67B4FC52-527B-EAA9-78F0-2E88ECBECEAF}"/>
              </a:ext>
            </a:extLst>
          </p:cNvPr>
          <p:cNvSpPr/>
          <p:nvPr/>
        </p:nvSpPr>
        <p:spPr>
          <a:xfrm>
            <a:off x="2646829" y="4204447"/>
            <a:ext cx="2330823" cy="105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Data generation has 2 options – attack and normal</a:t>
            </a:r>
            <a:endParaRPr lang="en-US"/>
          </a:p>
        </p:txBody>
      </p:sp>
      <p:sp>
        <p:nvSpPr>
          <p:cNvPr id="3" name="Arrow: Right 2">
            <a:extLst>
              <a:ext uri="{FF2B5EF4-FFF2-40B4-BE49-F238E27FC236}">
                <a16:creationId xmlns:a16="http://schemas.microsoft.com/office/drawing/2014/main" id="{B94A1830-1817-3BBC-0F54-D9095E4EEDAF}"/>
              </a:ext>
            </a:extLst>
          </p:cNvPr>
          <p:cNvSpPr/>
          <p:nvPr/>
        </p:nvSpPr>
        <p:spPr>
          <a:xfrm>
            <a:off x="1667400" y="2395928"/>
            <a:ext cx="517586"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38E49FA7-76A8-0847-C91B-2C2C266DFC84}"/>
              </a:ext>
            </a:extLst>
          </p:cNvPr>
          <p:cNvSpPr/>
          <p:nvPr/>
        </p:nvSpPr>
        <p:spPr>
          <a:xfrm>
            <a:off x="3895890" y="2395927"/>
            <a:ext cx="517586"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AF8236F5-47CF-3A9F-5791-2D8872C824F7}"/>
              </a:ext>
            </a:extLst>
          </p:cNvPr>
          <p:cNvSpPr/>
          <p:nvPr/>
        </p:nvSpPr>
        <p:spPr>
          <a:xfrm>
            <a:off x="5836834" y="2395928"/>
            <a:ext cx="517586"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EC7ED2F9-048A-044A-50E4-35AE36C0BA9F}"/>
              </a:ext>
            </a:extLst>
          </p:cNvPr>
          <p:cNvSpPr/>
          <p:nvPr/>
        </p:nvSpPr>
        <p:spPr>
          <a:xfrm>
            <a:off x="7806531" y="2395927"/>
            <a:ext cx="517586"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79359A98-C2CF-C297-85B6-3D3F774D77A6}"/>
              </a:ext>
            </a:extLst>
          </p:cNvPr>
          <p:cNvSpPr/>
          <p:nvPr/>
        </p:nvSpPr>
        <p:spPr>
          <a:xfrm>
            <a:off x="9689965" y="2395928"/>
            <a:ext cx="301926" cy="43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Down 3">
            <a:extLst>
              <a:ext uri="{FF2B5EF4-FFF2-40B4-BE49-F238E27FC236}">
                <a16:creationId xmlns:a16="http://schemas.microsoft.com/office/drawing/2014/main" id="{6E80441D-CF78-D91C-1B64-2C87EC656798}"/>
              </a:ext>
            </a:extLst>
          </p:cNvPr>
          <p:cNvSpPr/>
          <p:nvPr/>
        </p:nvSpPr>
        <p:spPr>
          <a:xfrm>
            <a:off x="10266635" y="3140181"/>
            <a:ext cx="517584" cy="1107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Left 4">
            <a:extLst>
              <a:ext uri="{FF2B5EF4-FFF2-40B4-BE49-F238E27FC236}">
                <a16:creationId xmlns:a16="http://schemas.microsoft.com/office/drawing/2014/main" id="{E39A9903-D024-6EC1-70EE-9B77E7B4B4F0}"/>
              </a:ext>
            </a:extLst>
          </p:cNvPr>
          <p:cNvSpPr/>
          <p:nvPr/>
        </p:nvSpPr>
        <p:spPr>
          <a:xfrm>
            <a:off x="9141829" y="4507604"/>
            <a:ext cx="546340" cy="4888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Left 11">
            <a:extLst>
              <a:ext uri="{FF2B5EF4-FFF2-40B4-BE49-F238E27FC236}">
                <a16:creationId xmlns:a16="http://schemas.microsoft.com/office/drawing/2014/main" id="{1E886E2E-EBE3-1376-0E7D-D50B9277CD2C}"/>
              </a:ext>
            </a:extLst>
          </p:cNvPr>
          <p:cNvSpPr/>
          <p:nvPr/>
        </p:nvSpPr>
        <p:spPr>
          <a:xfrm>
            <a:off x="4957120" y="4463573"/>
            <a:ext cx="474453" cy="4888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 12">
            <a:extLst>
              <a:ext uri="{FF2B5EF4-FFF2-40B4-BE49-F238E27FC236}">
                <a16:creationId xmlns:a16="http://schemas.microsoft.com/office/drawing/2014/main" id="{0EAF0F52-8226-00BE-52C8-F8EE8E629201}"/>
              </a:ext>
            </a:extLst>
          </p:cNvPr>
          <p:cNvSpPr/>
          <p:nvPr/>
        </p:nvSpPr>
        <p:spPr>
          <a:xfrm>
            <a:off x="2267654" y="4505807"/>
            <a:ext cx="359435" cy="4888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174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Camera lens close up">
            <a:hlinkClick r:id="rId2"/>
            <a:extLst>
              <a:ext uri="{FF2B5EF4-FFF2-40B4-BE49-F238E27FC236}">
                <a16:creationId xmlns:a16="http://schemas.microsoft.com/office/drawing/2014/main" id="{8363270E-F944-F9CC-3D87-4E377E091650}"/>
              </a:ext>
            </a:extLst>
          </p:cNvPr>
          <p:cNvPicPr>
            <a:picLocks noChangeAspect="1"/>
          </p:cNvPicPr>
          <p:nvPr/>
        </p:nvPicPr>
        <p:blipFill rotWithShape="1">
          <a:blip r:embed="rId3"/>
          <a:srcRect l="11760" t="9090" r="18252" b="7"/>
          <a:stretch/>
        </p:blipFill>
        <p:spPr>
          <a:xfrm>
            <a:off x="3577564"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A695356-140B-AF37-7A2D-8E1B4DBA37AB}"/>
              </a:ext>
            </a:extLst>
          </p:cNvPr>
          <p:cNvSpPr>
            <a:spLocks noGrp="1"/>
          </p:cNvSpPr>
          <p:nvPr>
            <p:ph type="title"/>
          </p:nvPr>
        </p:nvSpPr>
        <p:spPr>
          <a:xfrm>
            <a:off x="507569" y="1716978"/>
            <a:ext cx="4492527" cy="1964435"/>
          </a:xfrm>
        </p:spPr>
        <p:txBody>
          <a:bodyPr vert="horz" lIns="91440" tIns="45720" rIns="91440" bIns="45720" rtlCol="0" anchor="b">
            <a:normAutofit/>
          </a:bodyPr>
          <a:lstStyle/>
          <a:p>
            <a:pPr algn="r"/>
            <a:r>
              <a:rPr lang="en-US" sz="4800" dirty="0"/>
              <a:t>User Interface:</a:t>
            </a:r>
            <a:endParaRPr lang="en-US" sz="2000" dirty="0"/>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D90C411E-E9A9-41D0-B316-3C77531C6A48}"/>
              </a:ext>
            </a:extLst>
          </p:cNvPr>
          <p:cNvSpPr txBox="1"/>
          <p:nvPr/>
        </p:nvSpPr>
        <p:spPr>
          <a:xfrm>
            <a:off x="5036608" y="3039533"/>
            <a:ext cx="5289170" cy="646331"/>
          </a:xfrm>
          <a:prstGeom prst="rect">
            <a:avLst/>
          </a:prstGeom>
          <a:noFill/>
        </p:spPr>
        <p:txBody>
          <a:bodyPr wrap="square" rtlCol="0">
            <a:spAutoFit/>
          </a:bodyPr>
          <a:lstStyle/>
          <a:p>
            <a:r>
              <a:rPr lang="en-US" sz="1800" dirty="0">
                <a:hlinkClick r:id="rId2"/>
              </a:rPr>
              <a:t>https://drive.google.com/file/d/1OEZhIerYh-UR0XRIryHXFBF9_FuRto7a/view?usp=sharing</a:t>
            </a:r>
            <a:endParaRPr lang="en-IN" dirty="0"/>
          </a:p>
        </p:txBody>
      </p:sp>
    </p:spTree>
    <p:extLst>
      <p:ext uri="{BB962C8B-B14F-4D97-AF65-F5344CB8AC3E}">
        <p14:creationId xmlns:p14="http://schemas.microsoft.com/office/powerpoint/2010/main" val="187823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B06D-00DF-847E-9C04-9E79381F08C0}"/>
              </a:ext>
            </a:extLst>
          </p:cNvPr>
          <p:cNvSpPr>
            <a:spLocks noGrp="1"/>
          </p:cNvSpPr>
          <p:nvPr>
            <p:ph type="title"/>
          </p:nvPr>
        </p:nvSpPr>
        <p:spPr/>
        <p:txBody>
          <a:bodyPr/>
          <a:lstStyle/>
          <a:p>
            <a:r>
              <a:rPr lang="en-GB"/>
              <a:t>Conclusion</a:t>
            </a:r>
          </a:p>
        </p:txBody>
      </p:sp>
      <p:sp>
        <p:nvSpPr>
          <p:cNvPr id="3" name="Content Placeholder 2">
            <a:extLst>
              <a:ext uri="{FF2B5EF4-FFF2-40B4-BE49-F238E27FC236}">
                <a16:creationId xmlns:a16="http://schemas.microsoft.com/office/drawing/2014/main" id="{1F5B7BF5-3BBA-AD1C-D399-D74A60C402DB}"/>
              </a:ext>
            </a:extLst>
          </p:cNvPr>
          <p:cNvSpPr>
            <a:spLocks noGrp="1"/>
          </p:cNvSpPr>
          <p:nvPr>
            <p:ph idx="1"/>
          </p:nvPr>
        </p:nvSpPr>
        <p:spPr/>
        <p:txBody>
          <a:bodyPr vert="horz" lIns="91440" tIns="45720" rIns="91440" bIns="45720" rtlCol="0" anchor="t">
            <a:normAutofit/>
          </a:bodyPr>
          <a:lstStyle/>
          <a:p>
            <a:r>
              <a:rPr lang="en-GB" err="1"/>
              <a:t>XGBoost</a:t>
            </a:r>
            <a:r>
              <a:rPr lang="en-GB"/>
              <a:t> gave the best performance among all algorithms for the </a:t>
            </a:r>
            <a:r>
              <a:rPr lang="en-GB" err="1"/>
              <a:t>BoT</a:t>
            </a:r>
            <a:r>
              <a:rPr lang="en-GB"/>
              <a:t>-IoT dataset.</a:t>
            </a:r>
          </a:p>
          <a:p>
            <a:r>
              <a:rPr lang="en-GB"/>
              <a:t>The accuracy given by </a:t>
            </a:r>
            <a:r>
              <a:rPr lang="en-GB" err="1"/>
              <a:t>XGBoost</a:t>
            </a:r>
            <a:r>
              <a:rPr lang="en-GB"/>
              <a:t> was 95.77%.</a:t>
            </a:r>
          </a:p>
          <a:p>
            <a:r>
              <a:rPr lang="en-GB"/>
              <a:t>The latency is also less as time to predict was only 0.1s only by </a:t>
            </a:r>
            <a:r>
              <a:rPr lang="en-GB" err="1"/>
              <a:t>XGBoost</a:t>
            </a:r>
            <a:r>
              <a:rPr lang="en-GB"/>
              <a:t>.</a:t>
            </a:r>
          </a:p>
          <a:p>
            <a:r>
              <a:rPr lang="en-GB">
                <a:solidFill>
                  <a:srgbClr val="FFFFFF"/>
                </a:solidFill>
                <a:latin typeface="Trebuchet MS" panose="020B0603020202020204"/>
                <a:cs typeface="Calibri"/>
              </a:rPr>
              <a:t>The data generated by these applications(DDoS) are huge, which causes big data related issues. </a:t>
            </a:r>
          </a:p>
          <a:p>
            <a:r>
              <a:rPr lang="en-GB">
                <a:solidFill>
                  <a:srgbClr val="FFFFFF"/>
                </a:solidFill>
                <a:latin typeface="Trebuchet MS" panose="020B0603020202020204"/>
                <a:cs typeface="Calibri"/>
              </a:rPr>
              <a:t>Thus, to address this issue ML can work as an analytical tool that provides useful information to decision making, classification, prediction and detection of future actions in blockchain-enabled IoT network.</a:t>
            </a:r>
            <a:endParaRPr lang="en-GB"/>
          </a:p>
          <a:p>
            <a:endParaRPr lang="en-GB">
              <a:solidFill>
                <a:srgbClr val="FFFFFF"/>
              </a:solidFill>
              <a:latin typeface="Trebuchet MS" panose="020B0603020202020204"/>
              <a:cs typeface="Calibri"/>
            </a:endParaRPr>
          </a:p>
          <a:p>
            <a:endParaRPr lang="en-GB">
              <a:solidFill>
                <a:srgbClr val="FFFFFF"/>
              </a:solidFill>
              <a:latin typeface="Trebuchet MS" panose="020B0603020202020204"/>
              <a:cs typeface="Calibri"/>
            </a:endParaRPr>
          </a:p>
          <a:p>
            <a:endParaRPr lang="en-GB"/>
          </a:p>
        </p:txBody>
      </p:sp>
    </p:spTree>
    <p:extLst>
      <p:ext uri="{BB962C8B-B14F-4D97-AF65-F5344CB8AC3E}">
        <p14:creationId xmlns:p14="http://schemas.microsoft.com/office/powerpoint/2010/main" val="1548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 schematic&#10;&#10;Description automatically generated">
            <a:extLst>
              <a:ext uri="{FF2B5EF4-FFF2-40B4-BE49-F238E27FC236}">
                <a16:creationId xmlns:a16="http://schemas.microsoft.com/office/drawing/2014/main" id="{2C568EFD-6E78-6F74-AE48-6435A4A693BC}"/>
              </a:ext>
            </a:extLst>
          </p:cNvPr>
          <p:cNvPicPr>
            <a:picLocks noChangeAspect="1"/>
          </p:cNvPicPr>
          <p:nvPr/>
        </p:nvPicPr>
        <p:blipFill rotWithShape="1">
          <a:blip r:embed="rId2"/>
          <a:srcRect l="509" t="9091" r="22215"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3A854-4624-2DCD-B00B-48D3CAC1E298}"/>
              </a:ext>
            </a:extLst>
          </p:cNvPr>
          <p:cNvSpPr>
            <a:spLocks noGrp="1"/>
          </p:cNvSpPr>
          <p:nvPr>
            <p:ph type="title"/>
          </p:nvPr>
        </p:nvSpPr>
        <p:spPr>
          <a:xfrm>
            <a:off x="427123" y="152759"/>
            <a:ext cx="4446673" cy="609242"/>
          </a:xfrm>
        </p:spPr>
        <p:txBody>
          <a:bodyPr anchor="b">
            <a:normAutofit/>
          </a:bodyPr>
          <a:lstStyle/>
          <a:p>
            <a:r>
              <a:rPr lang="en-US" sz="3200" i="0">
                <a:ea typeface="+mj-lt"/>
                <a:cs typeface="+mj-lt"/>
              </a:rPr>
              <a:t>Introduction</a:t>
            </a:r>
            <a:endParaRPr lang="en-US" sz="3200">
              <a:ea typeface="Calibri Light"/>
              <a:cs typeface="Calibri Light"/>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71B39F-8B3D-52A8-DF9B-4FA3380A68D7}"/>
              </a:ext>
            </a:extLst>
          </p:cNvPr>
          <p:cNvSpPr>
            <a:spLocks noGrp="1"/>
          </p:cNvSpPr>
          <p:nvPr>
            <p:ph idx="1"/>
          </p:nvPr>
        </p:nvSpPr>
        <p:spPr>
          <a:xfrm>
            <a:off x="270242" y="1104408"/>
            <a:ext cx="4671551" cy="5549286"/>
          </a:xfrm>
        </p:spPr>
        <p:txBody>
          <a:bodyPr vert="horz" lIns="0" tIns="0" rIns="91440" bIns="0" rtlCol="0" anchor="t">
            <a:normAutofit/>
          </a:bodyPr>
          <a:lstStyle/>
          <a:p>
            <a:pPr marL="449580" indent="-447675"/>
            <a:r>
              <a:rPr lang="en-US" sz="1600">
                <a:ea typeface="+mn-lt"/>
                <a:cs typeface="+mn-lt"/>
              </a:rPr>
              <a:t>The Internet of Things (IoT) is emerging as a new technology for the development of various critical applications. However, these applications are still working on centralized storage architecture and have various key challenges like privacy, security, and single point of failure.</a:t>
            </a:r>
            <a:endParaRPr lang="en-US" sz="1600">
              <a:ea typeface="Source Sans Pro"/>
              <a:cs typeface="Calibri"/>
            </a:endParaRPr>
          </a:p>
          <a:p>
            <a:pPr marL="449580" indent="-447675"/>
            <a:r>
              <a:rPr lang="en-US" sz="1600">
                <a:ea typeface="+mn-lt"/>
                <a:cs typeface="+mn-lt"/>
              </a:rPr>
              <a:t>Blockchain can be leveraged to solve privacy, security, and single point of failure (third-part dependency) issues of IoT applications. Thus, it has emerged as a backbone for the IoT-based application development. </a:t>
            </a:r>
            <a:endParaRPr lang="en-US" sz="1600">
              <a:ea typeface="Calibri"/>
              <a:cs typeface="Calibri"/>
            </a:endParaRPr>
          </a:p>
          <a:p>
            <a:pPr marL="449580" indent="-447675"/>
            <a:r>
              <a:rPr lang="en-US" sz="1600">
                <a:ea typeface="+mn-lt"/>
                <a:cs typeface="+mn-lt"/>
              </a:rPr>
              <a:t>However, there are numerous security problems and challenges occur in the mining pool of blockchain-enabled IoT network.</a:t>
            </a:r>
            <a:endParaRPr lang="en-US" sz="1600">
              <a:ea typeface="Calibri"/>
              <a:cs typeface="Calibri"/>
            </a:endParaRPr>
          </a:p>
          <a:p>
            <a:pPr marL="449580" indent="-447675"/>
            <a:r>
              <a:rPr lang="en-US" sz="1600">
                <a:ea typeface="+mn-lt"/>
                <a:cs typeface="+mn-lt"/>
              </a:rPr>
              <a:t>One of these are the Distributed Denial of Service (DDoS) attack on mining pool which have exposed the critical fault-lines among blockchain-enabled IoT network.</a:t>
            </a:r>
            <a:endParaRPr lang="en-US" sz="1600">
              <a:ea typeface="Calibri"/>
              <a:cs typeface="Calibri"/>
            </a:endParaRPr>
          </a:p>
          <a:p>
            <a:pPr marL="449580" indent="-447675"/>
            <a:r>
              <a:rPr lang="en-US" sz="1600">
                <a:ea typeface="+mn-lt"/>
                <a:cs typeface="+mn-lt"/>
              </a:rPr>
              <a:t>In order, to detect these DDoS attacks, a secure and robust security mechanism is required.</a:t>
            </a:r>
            <a:endParaRPr lang="en-US" sz="1600">
              <a:ea typeface="Source Sans Pro"/>
              <a:cs typeface="Calibri"/>
            </a:endParaRPr>
          </a:p>
        </p:txBody>
      </p:sp>
    </p:spTree>
    <p:extLst>
      <p:ext uri="{BB962C8B-B14F-4D97-AF65-F5344CB8AC3E}">
        <p14:creationId xmlns:p14="http://schemas.microsoft.com/office/powerpoint/2010/main" val="134595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2B261-A056-AB24-3F40-5FB89D420108}"/>
              </a:ext>
            </a:extLst>
          </p:cNvPr>
          <p:cNvSpPr>
            <a:spLocks noGrp="1"/>
          </p:cNvSpPr>
          <p:nvPr>
            <p:ph type="title"/>
          </p:nvPr>
        </p:nvSpPr>
        <p:spPr>
          <a:xfrm>
            <a:off x="326774" y="1179151"/>
            <a:ext cx="4017822" cy="4463889"/>
          </a:xfrm>
        </p:spPr>
        <p:txBody>
          <a:bodyPr anchor="ctr">
            <a:normAutofit/>
          </a:bodyPr>
          <a:lstStyle/>
          <a:p>
            <a:pPr algn="ctr"/>
            <a:r>
              <a:rPr lang="en-US"/>
              <a:t>Artifacts</a:t>
            </a:r>
          </a:p>
        </p:txBody>
      </p:sp>
      <p:sp>
        <p:nvSpPr>
          <p:cNvPr id="60" name="Isosceles Triangle 5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28E57F-12A4-D6E1-88BF-F9FD95AC68CF}"/>
              </a:ext>
            </a:extLst>
          </p:cNvPr>
          <p:cNvSpPr>
            <a:spLocks noGrp="1"/>
          </p:cNvSpPr>
          <p:nvPr>
            <p:ph idx="1"/>
          </p:nvPr>
        </p:nvSpPr>
        <p:spPr>
          <a:xfrm>
            <a:off x="4766007" y="335940"/>
            <a:ext cx="6822868" cy="6206340"/>
          </a:xfrm>
        </p:spPr>
        <p:txBody>
          <a:bodyPr vert="horz" lIns="91440" tIns="45720" rIns="91440" bIns="45720" rtlCol="0" anchor="ctr">
            <a:normAutofit/>
          </a:bodyPr>
          <a:lstStyle/>
          <a:p>
            <a:pPr>
              <a:lnSpc>
                <a:spcPct val="90000"/>
              </a:lnSpc>
            </a:pPr>
            <a:r>
              <a:rPr lang="en-US"/>
              <a:t>Research Paper: </a:t>
            </a:r>
            <a:r>
              <a:rPr lang="en-US">
                <a:ea typeface="+mn-lt"/>
                <a:cs typeface="+mn-lt"/>
                <a:hlinkClick r:id="rId2"/>
              </a:rPr>
              <a:t>https://www.sciencedirect.com/science/article/pii/S0743731522000351</a:t>
            </a:r>
            <a:endParaRPr lang="en-US"/>
          </a:p>
          <a:p>
            <a:pPr>
              <a:lnSpc>
                <a:spcPct val="90000"/>
              </a:lnSpc>
            </a:pPr>
            <a:r>
              <a:rPr lang="en-US" err="1"/>
              <a:t>BoT</a:t>
            </a:r>
            <a:r>
              <a:rPr lang="en-US"/>
              <a:t>-IoT Dataset(1):</a:t>
            </a:r>
            <a:r>
              <a:rPr lang="en-US">
                <a:ea typeface="+mn-lt"/>
                <a:cs typeface="+mn-lt"/>
              </a:rPr>
              <a:t> </a:t>
            </a:r>
            <a:r>
              <a:rPr lang="en-US">
                <a:ea typeface="+mn-lt"/>
                <a:cs typeface="+mn-lt"/>
                <a:hlinkClick r:id="rId3"/>
              </a:rPr>
              <a:t>https://cloudstor.aarnet.edu.au/plus/s/umT99TnxvbpkkoE?path=%2FCSV%2FTraning%20and%20Testing%20Tets%20(5%25%20of%20the%20entier%20dataset)%2F10-best%20features%2F10-best%20Training-Testing%20split</a:t>
            </a:r>
            <a:endParaRPr lang="en-US">
              <a:ea typeface="+mn-lt"/>
              <a:cs typeface="+mn-lt"/>
            </a:endParaRPr>
          </a:p>
          <a:p>
            <a:pPr>
              <a:lnSpc>
                <a:spcPct val="90000"/>
              </a:lnSpc>
            </a:pPr>
            <a:r>
              <a:rPr lang="en-US" err="1"/>
              <a:t>BoT</a:t>
            </a:r>
            <a:r>
              <a:rPr lang="en-US"/>
              <a:t>-IoT Dataset (2):</a:t>
            </a:r>
            <a:r>
              <a:rPr lang="en-US">
                <a:ea typeface="+mn-lt"/>
                <a:cs typeface="+mn-lt"/>
              </a:rPr>
              <a:t> </a:t>
            </a:r>
            <a:r>
              <a:rPr lang="en-US">
                <a:ea typeface="+mn-lt"/>
                <a:cs typeface="+mn-lt"/>
                <a:hlinkClick r:id="rId4"/>
              </a:rPr>
              <a:t>https://cloudstor.aarnet.edu.au/plus/index.php/s/2DhnLGDdEECo4ys?path=%2FUNSW-NB15%20-%20CSV%20Files%2Fa%20part%20of%20training%20and%20testing%20set</a:t>
            </a:r>
            <a:endParaRPr lang="en-US">
              <a:ea typeface="+mn-lt"/>
              <a:cs typeface="+mn-lt"/>
            </a:endParaRPr>
          </a:p>
          <a:p>
            <a:pPr>
              <a:lnSpc>
                <a:spcPct val="90000"/>
              </a:lnSpc>
            </a:pPr>
            <a:r>
              <a:rPr lang="en-US">
                <a:ea typeface="+mn-lt"/>
                <a:cs typeface="+mn-lt"/>
              </a:rPr>
              <a:t>Models: </a:t>
            </a:r>
            <a:r>
              <a:rPr lang="en-US">
                <a:ea typeface="+mn-lt"/>
                <a:cs typeface="+mn-lt"/>
                <a:hlinkClick r:id="rId5"/>
              </a:rPr>
              <a:t>https://github.com/manu1003/BoT-IoT</a:t>
            </a:r>
            <a:endParaRPr lang="en-US">
              <a:ea typeface="+mn-lt"/>
              <a:cs typeface="+mn-lt"/>
            </a:endParaRPr>
          </a:p>
          <a:p>
            <a:pPr>
              <a:lnSpc>
                <a:spcPct val="90000"/>
              </a:lnSpc>
            </a:pPr>
            <a:r>
              <a:rPr lang="en-US">
                <a:ea typeface="+mn-lt"/>
                <a:cs typeface="+mn-lt"/>
              </a:rPr>
              <a:t>Client-Server App: </a:t>
            </a:r>
            <a:r>
              <a:rPr lang="en-US">
                <a:ea typeface="+mn-lt"/>
                <a:cs typeface="+mn-lt"/>
                <a:hlinkClick r:id="rId6"/>
              </a:rPr>
              <a:t>https://github.com/manu1003/BoT-IoT/tree/ruke</a:t>
            </a:r>
            <a:endParaRPr lang="en-US">
              <a:ea typeface="+mn-lt"/>
              <a:cs typeface="+mn-lt"/>
            </a:endParaRPr>
          </a:p>
          <a:p>
            <a:pPr>
              <a:lnSpc>
                <a:spcPct val="90000"/>
              </a:lnSpc>
            </a:pPr>
            <a:r>
              <a:rPr lang="en-US">
                <a:ea typeface="+mn-lt"/>
                <a:cs typeface="+mn-lt"/>
              </a:rPr>
              <a:t>Web-App: </a:t>
            </a:r>
            <a:r>
              <a:rPr lang="en-US">
                <a:ea typeface="+mn-lt"/>
                <a:cs typeface="+mn-lt"/>
                <a:hlinkClick r:id="rId7"/>
              </a:rPr>
              <a:t>https://github.com/manu1003/BoT-IoT/tree/main/FRONT</a:t>
            </a:r>
            <a:endParaRPr lang="en-US">
              <a:ea typeface="+mn-lt"/>
              <a:cs typeface="+mn-lt"/>
            </a:endParaRPr>
          </a:p>
          <a:p>
            <a:pPr marL="0" indent="0">
              <a:lnSpc>
                <a:spcPct val="90000"/>
              </a:lnSpc>
              <a:buNone/>
            </a:pPr>
            <a:endParaRPr lang="en-US">
              <a:ea typeface="+mn-lt"/>
              <a:cs typeface="+mn-lt"/>
            </a:endParaRPr>
          </a:p>
        </p:txBody>
      </p:sp>
      <p:sp>
        <p:nvSpPr>
          <p:cNvPr id="64" name="Isosceles Triangle 6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581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C649547-9F0A-E8F3-F717-19BED29DF65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THANK YOU!</a:t>
            </a:r>
          </a:p>
        </p:txBody>
      </p:sp>
      <p:sp>
        <p:nvSpPr>
          <p:cNvPr id="22" name="Isosceles Triangle 21">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andshake">
            <a:extLst>
              <a:ext uri="{FF2B5EF4-FFF2-40B4-BE49-F238E27FC236}">
                <a16:creationId xmlns:a16="http://schemas.microsoft.com/office/drawing/2014/main" id="{64C2F708-AFF2-5863-6270-30371F10E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58469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5F33-87E8-1666-02C1-FFCF61DBAD55}"/>
              </a:ext>
            </a:extLst>
          </p:cNvPr>
          <p:cNvSpPr>
            <a:spLocks noGrp="1"/>
          </p:cNvSpPr>
          <p:nvPr>
            <p:ph type="title"/>
          </p:nvPr>
        </p:nvSpPr>
        <p:spPr>
          <a:xfrm>
            <a:off x="533560" y="20128"/>
            <a:ext cx="8596668" cy="1320800"/>
          </a:xfrm>
        </p:spPr>
        <p:txBody>
          <a:bodyPr/>
          <a:lstStyle/>
          <a:p>
            <a:r>
              <a:rPr lang="en-GB"/>
              <a:t>Contributions:</a:t>
            </a:r>
          </a:p>
        </p:txBody>
      </p:sp>
      <p:graphicFrame>
        <p:nvGraphicFramePr>
          <p:cNvPr id="8" name="Content Placeholder 7">
            <a:extLst>
              <a:ext uri="{FF2B5EF4-FFF2-40B4-BE49-F238E27FC236}">
                <a16:creationId xmlns:a16="http://schemas.microsoft.com/office/drawing/2014/main" id="{AFFEE7E0-CF13-2546-98A7-2D7CA1E9F896}"/>
              </a:ext>
            </a:extLst>
          </p:cNvPr>
          <p:cNvGraphicFramePr>
            <a:graphicFrameLocks noGrp="1"/>
          </p:cNvGraphicFramePr>
          <p:nvPr>
            <p:ph idx="1"/>
            <p:extLst>
              <p:ext uri="{D42A27DB-BD31-4B8C-83A1-F6EECF244321}">
                <p14:modId xmlns:p14="http://schemas.microsoft.com/office/powerpoint/2010/main" val="3208731054"/>
              </p:ext>
            </p:extLst>
          </p:nvPr>
        </p:nvGraphicFramePr>
        <p:xfrm>
          <a:off x="531962" y="877019"/>
          <a:ext cx="8945615" cy="5553983"/>
        </p:xfrm>
        <a:graphic>
          <a:graphicData uri="http://schemas.openxmlformats.org/drawingml/2006/table">
            <a:tbl>
              <a:tblPr firstRow="1" bandRow="1">
                <a:tableStyleId>{5C22544A-7EE6-4342-B048-85BDC9FD1C3A}</a:tableStyleId>
              </a:tblPr>
              <a:tblGrid>
                <a:gridCol w="2698749">
                  <a:extLst>
                    <a:ext uri="{9D8B030D-6E8A-4147-A177-3AD203B41FA5}">
                      <a16:colId xmlns:a16="http://schemas.microsoft.com/office/drawing/2014/main" val="1458354752"/>
                    </a:ext>
                  </a:extLst>
                </a:gridCol>
                <a:gridCol w="1214365">
                  <a:extLst>
                    <a:ext uri="{9D8B030D-6E8A-4147-A177-3AD203B41FA5}">
                      <a16:colId xmlns:a16="http://schemas.microsoft.com/office/drawing/2014/main" val="82764685"/>
                    </a:ext>
                  </a:extLst>
                </a:gridCol>
                <a:gridCol w="1244763">
                  <a:extLst>
                    <a:ext uri="{9D8B030D-6E8A-4147-A177-3AD203B41FA5}">
                      <a16:colId xmlns:a16="http://schemas.microsoft.com/office/drawing/2014/main" val="1048536629"/>
                    </a:ext>
                  </a:extLst>
                </a:gridCol>
                <a:gridCol w="1381123">
                  <a:extLst>
                    <a:ext uri="{9D8B030D-6E8A-4147-A177-3AD203B41FA5}">
                      <a16:colId xmlns:a16="http://schemas.microsoft.com/office/drawing/2014/main" val="320577833"/>
                    </a:ext>
                  </a:extLst>
                </a:gridCol>
                <a:gridCol w="1301750">
                  <a:extLst>
                    <a:ext uri="{9D8B030D-6E8A-4147-A177-3AD203B41FA5}">
                      <a16:colId xmlns:a16="http://schemas.microsoft.com/office/drawing/2014/main" val="1409830281"/>
                    </a:ext>
                  </a:extLst>
                </a:gridCol>
                <a:gridCol w="1104865">
                  <a:extLst>
                    <a:ext uri="{9D8B030D-6E8A-4147-A177-3AD203B41FA5}">
                      <a16:colId xmlns:a16="http://schemas.microsoft.com/office/drawing/2014/main" val="2809147486"/>
                    </a:ext>
                  </a:extLst>
                </a:gridCol>
              </a:tblGrid>
              <a:tr h="632733">
                <a:tc>
                  <a:txBody>
                    <a:bodyPr/>
                    <a:lstStyle/>
                    <a:p>
                      <a:pPr marL="0" algn="l" rtl="0" eaLnBrk="1" fontAlgn="t" latinLnBrk="0" hangingPunct="1">
                        <a:spcBef>
                          <a:spcPts val="0"/>
                        </a:spcBef>
                        <a:spcAft>
                          <a:spcPts val="0"/>
                        </a:spcAft>
                      </a:pPr>
                      <a:r>
                        <a:rPr lang="en-US" sz="2000" kern="1200">
                          <a:effectLst/>
                        </a:rPr>
                        <a:t>Contributions</a:t>
                      </a:r>
                      <a:endParaRPr lang="en-US">
                        <a:effectLst/>
                      </a:endParaRPr>
                    </a:p>
                  </a:txBody>
                  <a:tcPr marL="0" marR="0" marT="0" marB="0" anchor="ctr"/>
                </a:tc>
                <a:tc>
                  <a:txBody>
                    <a:bodyPr/>
                    <a:lstStyle/>
                    <a:p>
                      <a:pPr marL="0" algn="l" rtl="0" eaLnBrk="1" fontAlgn="t" latinLnBrk="0" hangingPunct="1">
                        <a:spcBef>
                          <a:spcPts val="0"/>
                        </a:spcBef>
                        <a:spcAft>
                          <a:spcPts val="0"/>
                        </a:spcAft>
                      </a:pPr>
                      <a:r>
                        <a:rPr lang="en-US" sz="1800" kern="1200">
                          <a:effectLst/>
                        </a:rPr>
                        <a:t>Divyansh Bisht</a:t>
                      </a:r>
                      <a:endParaRPr lang="en-US">
                        <a:effectLst/>
                      </a:endParaRPr>
                    </a:p>
                  </a:txBody>
                  <a:tcPr marL="0" marR="0" marT="0" marB="0" anchor="ctr"/>
                </a:tc>
                <a:tc>
                  <a:txBody>
                    <a:bodyPr/>
                    <a:lstStyle/>
                    <a:p>
                      <a:pPr marL="0" algn="l" rtl="0" eaLnBrk="1" fontAlgn="t" latinLnBrk="0" hangingPunct="1">
                        <a:spcBef>
                          <a:spcPts val="0"/>
                        </a:spcBef>
                        <a:spcAft>
                          <a:spcPts val="0"/>
                        </a:spcAft>
                      </a:pPr>
                      <a:r>
                        <a:rPr lang="en-US" sz="1800" kern="1200">
                          <a:effectLst/>
                        </a:rPr>
                        <a:t>Manthan </a:t>
                      </a:r>
                      <a:r>
                        <a:rPr lang="en-US" sz="1800" kern="1200" err="1">
                          <a:effectLst/>
                        </a:rPr>
                        <a:t>Kojage</a:t>
                      </a:r>
                      <a:endParaRPr lang="en-US" err="1">
                        <a:effectLst/>
                      </a:endParaRPr>
                    </a:p>
                  </a:txBody>
                  <a:tcPr marL="0" marR="0" marT="0" marB="0" anchor="ctr"/>
                </a:tc>
                <a:tc>
                  <a:txBody>
                    <a:bodyPr/>
                    <a:lstStyle/>
                    <a:p>
                      <a:pPr marL="0" algn="l" rtl="0" eaLnBrk="1" fontAlgn="t" latinLnBrk="0" hangingPunct="1">
                        <a:spcBef>
                          <a:spcPts val="0"/>
                        </a:spcBef>
                        <a:spcAft>
                          <a:spcPts val="0"/>
                        </a:spcAft>
                      </a:pPr>
                      <a:r>
                        <a:rPr lang="en-US" sz="1800" kern="1200">
                          <a:effectLst/>
                        </a:rPr>
                        <a:t>Manu </a:t>
                      </a:r>
                      <a:endParaRPr lang="en-US">
                        <a:effectLst/>
                      </a:endParaRPr>
                    </a:p>
                    <a:p>
                      <a:pPr marL="0" lvl="0" algn="l">
                        <a:spcBef>
                          <a:spcPts val="0"/>
                        </a:spcBef>
                        <a:spcAft>
                          <a:spcPts val="0"/>
                        </a:spcAft>
                        <a:buNone/>
                      </a:pPr>
                      <a:r>
                        <a:rPr lang="en-US" sz="1800" kern="1200">
                          <a:effectLst/>
                        </a:rPr>
                        <a:t>Shukla</a:t>
                      </a:r>
                      <a:endParaRPr lang="en-US">
                        <a:effectLst/>
                      </a:endParaRPr>
                    </a:p>
                  </a:txBody>
                  <a:tcPr marL="0" marR="0" marT="0" marB="0" anchor="ctr"/>
                </a:tc>
                <a:tc>
                  <a:txBody>
                    <a:bodyPr/>
                    <a:lstStyle/>
                    <a:p>
                      <a:pPr marL="0" algn="l" rtl="0" eaLnBrk="1" fontAlgn="t" latinLnBrk="0" hangingPunct="1">
                        <a:spcBef>
                          <a:spcPts val="0"/>
                        </a:spcBef>
                        <a:spcAft>
                          <a:spcPts val="0"/>
                        </a:spcAft>
                      </a:pPr>
                      <a:r>
                        <a:rPr lang="en-US" sz="1800" kern="1200" err="1">
                          <a:effectLst/>
                        </a:rPr>
                        <a:t>Hrugved</a:t>
                      </a:r>
                      <a:r>
                        <a:rPr lang="en-US" sz="1800" kern="1200">
                          <a:effectLst/>
                        </a:rPr>
                        <a:t> Wath</a:t>
                      </a:r>
                    </a:p>
                  </a:txBody>
                  <a:tcPr marL="0" marR="0" marT="0" marB="0" anchor="ctr"/>
                </a:tc>
                <a:tc>
                  <a:txBody>
                    <a:bodyPr/>
                    <a:lstStyle/>
                    <a:p>
                      <a:pPr marL="0" lvl="0" algn="l">
                        <a:spcBef>
                          <a:spcPts val="0"/>
                        </a:spcBef>
                        <a:spcAft>
                          <a:spcPts val="0"/>
                        </a:spcAft>
                        <a:buNone/>
                      </a:pPr>
                      <a:r>
                        <a:rPr lang="en-US" sz="1800" kern="1200">
                          <a:effectLst/>
                        </a:rPr>
                        <a:t>Kartavya</a:t>
                      </a:r>
                    </a:p>
                  </a:txBody>
                  <a:tcPr marL="0" marR="0" marT="0" marB="0"/>
                </a:tc>
                <a:extLst>
                  <a:ext uri="{0D108BD9-81ED-4DB2-BD59-A6C34878D82A}">
                    <a16:rowId xmlns:a16="http://schemas.microsoft.com/office/drawing/2014/main" val="494429272"/>
                  </a:ext>
                </a:extLst>
              </a:tr>
              <a:tr h="509701">
                <a:tc>
                  <a:txBody>
                    <a:bodyPr/>
                    <a:lstStyle/>
                    <a:p>
                      <a:pPr marL="0" algn="l" rtl="0" eaLnBrk="1" fontAlgn="base" latinLnBrk="0" hangingPunct="1">
                        <a:spcBef>
                          <a:spcPts val="0"/>
                        </a:spcBef>
                        <a:spcAft>
                          <a:spcPts val="0"/>
                        </a:spcAft>
                        <a:buClrTx/>
                        <a:buSzPts val="1500"/>
                        <a:buFont typeface="+mj-lt"/>
                        <a:buAutoNum type="arabicPeriod"/>
                      </a:pPr>
                      <a:r>
                        <a:rPr lang="en-US" sz="1500" kern="1200">
                          <a:effectLst/>
                        </a:rPr>
                        <a:t>ML model train</a:t>
                      </a:r>
                      <a:endParaRPr lang="en-US" sz="1500">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1006753503"/>
                  </a:ext>
                </a:extLst>
              </a:tr>
              <a:tr h="632733">
                <a:tc>
                  <a:txBody>
                    <a:bodyPr/>
                    <a:lstStyle/>
                    <a:p>
                      <a:pPr marL="0" algn="l" rtl="0" eaLnBrk="1" fontAlgn="t" latinLnBrk="0" hangingPunct="1">
                        <a:spcBef>
                          <a:spcPts val="0"/>
                        </a:spcBef>
                        <a:spcAft>
                          <a:spcPts val="0"/>
                        </a:spcAft>
                      </a:pPr>
                      <a:r>
                        <a:rPr lang="en-US" sz="1500" kern="1200">
                          <a:effectLst/>
                        </a:rPr>
                        <a:t>2. </a:t>
                      </a:r>
                      <a:r>
                        <a:rPr lang="en-US" sz="1500" b="0" i="0" u="none" strike="noStrike" kern="1200" noProof="0">
                          <a:effectLst/>
                          <a:latin typeface="Trebuchet MS"/>
                        </a:rPr>
                        <a:t>Datasets searching, combining and filtering</a:t>
                      </a:r>
                      <a:endParaRPr lang="en-US" sz="1500" kern="1200">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3761686454"/>
                  </a:ext>
                </a:extLst>
              </a:tr>
              <a:tr h="527276">
                <a:tc>
                  <a:txBody>
                    <a:bodyPr/>
                    <a:lstStyle/>
                    <a:p>
                      <a:pPr marL="0" algn="l" rtl="0" eaLnBrk="1" fontAlgn="t" latinLnBrk="0" hangingPunct="1">
                        <a:spcBef>
                          <a:spcPts val="0"/>
                        </a:spcBef>
                        <a:spcAft>
                          <a:spcPts val="0"/>
                        </a:spcAft>
                      </a:pPr>
                      <a:r>
                        <a:rPr lang="en-US" sz="1500" kern="1200">
                          <a:effectLst/>
                        </a:rPr>
                        <a:t>3. Feature selection </a:t>
                      </a:r>
                      <a:endParaRPr lang="en-US" sz="1500" b="0" i="0" u="none" strike="noStrike" kern="1200" noProof="0">
                        <a:effectLst/>
                        <a:latin typeface="Trebuchet MS"/>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2238004146"/>
                  </a:ext>
                </a:extLst>
              </a:tr>
              <a:tr h="509701">
                <a:tc>
                  <a:txBody>
                    <a:bodyPr/>
                    <a:lstStyle/>
                    <a:p>
                      <a:pPr marL="0" algn="l" rtl="0" eaLnBrk="1" latinLnBrk="0" hangingPunct="1">
                        <a:spcBef>
                          <a:spcPts val="0"/>
                        </a:spcBef>
                        <a:spcAft>
                          <a:spcPts val="0"/>
                        </a:spcAft>
                      </a:pPr>
                      <a:r>
                        <a:rPr lang="en-US" sz="1500" kern="1200">
                          <a:effectLst/>
                        </a:rPr>
                        <a:t>4. Model's performance analysis</a:t>
                      </a: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407474223"/>
                  </a:ext>
                </a:extLst>
              </a:tr>
              <a:tr h="474548">
                <a:tc>
                  <a:txBody>
                    <a:bodyPr/>
                    <a:lstStyle/>
                    <a:p>
                      <a:pPr marL="0" algn="l" rtl="0" eaLnBrk="1" latinLnBrk="0" hangingPunct="1">
                        <a:spcBef>
                          <a:spcPts val="0"/>
                        </a:spcBef>
                        <a:spcAft>
                          <a:spcPts val="0"/>
                        </a:spcAft>
                      </a:pPr>
                      <a:r>
                        <a:rPr lang="en-US" sz="1500" kern="1200">
                          <a:effectLst/>
                        </a:rPr>
                        <a:t>5. Client-server app</a:t>
                      </a: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485112659"/>
                  </a:ext>
                </a:extLst>
              </a:tr>
              <a:tr h="492125">
                <a:tc>
                  <a:txBody>
                    <a:bodyPr/>
                    <a:lstStyle/>
                    <a:p>
                      <a:pPr marL="0" algn="l" rtl="0" eaLnBrk="1" latinLnBrk="0" hangingPunct="1">
                        <a:spcBef>
                          <a:spcPts val="0"/>
                        </a:spcBef>
                        <a:spcAft>
                          <a:spcPts val="0"/>
                        </a:spcAft>
                      </a:pPr>
                      <a:r>
                        <a:rPr lang="en-US" sz="1500" kern="1200">
                          <a:effectLst/>
                        </a:rPr>
                        <a:t>6. Front end web app</a:t>
                      </a: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2131339546"/>
                  </a:ext>
                </a:extLst>
              </a:tr>
              <a:tr h="738189">
                <a:tc>
                  <a:txBody>
                    <a:bodyPr/>
                    <a:lstStyle/>
                    <a:p>
                      <a:pPr marL="0" algn="l" rtl="0" eaLnBrk="1" latinLnBrk="0" hangingPunct="1">
                        <a:spcBef>
                          <a:spcPts val="0"/>
                        </a:spcBef>
                        <a:spcAft>
                          <a:spcPts val="0"/>
                        </a:spcAft>
                      </a:pPr>
                      <a:r>
                        <a:rPr lang="en-US" sz="1500" kern="1200">
                          <a:effectLst/>
                        </a:rPr>
                        <a:t>7. Testing on unseen data</a:t>
                      </a: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algn="l" rtl="0" eaLnBrk="1"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1724292158"/>
                  </a:ext>
                </a:extLst>
              </a:tr>
              <a:tr h="509701">
                <a:tc>
                  <a:txBody>
                    <a:bodyPr/>
                    <a:lstStyle/>
                    <a:p>
                      <a:pPr marL="0" algn="l" rtl="0" eaLnBrk="1" fontAlgn="t" latinLnBrk="0" hangingPunct="1">
                        <a:spcBef>
                          <a:spcPts val="0"/>
                        </a:spcBef>
                        <a:spcAft>
                          <a:spcPts val="0"/>
                        </a:spcAft>
                      </a:pPr>
                      <a:r>
                        <a:rPr lang="en-US" sz="1500" kern="1200">
                          <a:effectLst/>
                        </a:rPr>
                        <a:t>8. Slides work</a:t>
                      </a: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algn="l" rtl="0" eaLnBrk="1" fontAlgn="t" latinLnBrk="0" hangingPunct="1">
                        <a:spcBef>
                          <a:spcPts val="0"/>
                        </a:spcBef>
                        <a:spcAft>
                          <a:spcPts val="0"/>
                        </a:spcAft>
                      </a:pPr>
                      <a:endParaRPr lang="en-US">
                        <a:effectLst/>
                      </a:endParaRPr>
                    </a:p>
                  </a:txBody>
                  <a:tcPr marL="0" marR="0" marT="0" marB="0" anchor="ctr"/>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1005104935"/>
                  </a:ext>
                </a:extLst>
              </a:tr>
              <a:tr h="527276">
                <a:tc>
                  <a:txBody>
                    <a:bodyPr/>
                    <a:lstStyle/>
                    <a:p>
                      <a:pPr marL="0" lvl="0" algn="l">
                        <a:spcBef>
                          <a:spcPts val="0"/>
                        </a:spcBef>
                        <a:spcAft>
                          <a:spcPts val="0"/>
                        </a:spcAft>
                        <a:buNone/>
                      </a:pPr>
                      <a:r>
                        <a:rPr lang="en-US" sz="1500" kern="1200">
                          <a:effectLst/>
                        </a:rPr>
                        <a:t>9. </a:t>
                      </a:r>
                      <a:r>
                        <a:rPr lang="en-US" sz="1500" b="0" i="0" u="none" strike="noStrike" kern="1200" noProof="0">
                          <a:effectLst/>
                          <a:latin typeface="Trebuchet MS"/>
                        </a:rPr>
                        <a:t>Report</a:t>
                      </a:r>
                      <a:endParaRPr lang="en-US" sz="1500" kern="1200">
                        <a:effectLst/>
                      </a:endParaRPr>
                    </a:p>
                  </a:txBody>
                  <a:tcPr marL="0" marR="0" marT="0" marB="0"/>
                </a:tc>
                <a:tc>
                  <a:txBody>
                    <a:bodyPr/>
                    <a:lstStyle/>
                    <a:p>
                      <a:pPr marL="0" lvl="0" algn="l">
                        <a:spcBef>
                          <a:spcPts val="0"/>
                        </a:spcBef>
                        <a:spcAft>
                          <a:spcPts val="0"/>
                        </a:spcAft>
                        <a:buNone/>
                      </a:pPr>
                      <a:endParaRPr lang="en-US">
                        <a:effectLst/>
                      </a:endParaRPr>
                    </a:p>
                  </a:txBody>
                  <a:tcPr marL="0" marR="0" marT="0" marB="0"/>
                </a:tc>
                <a:tc>
                  <a:txBody>
                    <a:bodyPr/>
                    <a:lstStyle/>
                    <a:p>
                      <a:pPr marL="0" lvl="0" algn="l">
                        <a:spcBef>
                          <a:spcPts val="0"/>
                        </a:spcBef>
                        <a:spcAft>
                          <a:spcPts val="0"/>
                        </a:spcAft>
                        <a:buNone/>
                      </a:pPr>
                      <a:endParaRPr lang="en-US">
                        <a:effectLst/>
                      </a:endParaRPr>
                    </a:p>
                  </a:txBody>
                  <a:tcPr marL="0" marR="0" marT="0" marB="0"/>
                </a:tc>
                <a:tc>
                  <a:txBody>
                    <a:bodyPr/>
                    <a:lstStyle/>
                    <a:p>
                      <a:pPr marL="0" lvl="0" algn="l">
                        <a:spcBef>
                          <a:spcPts val="0"/>
                        </a:spcBef>
                        <a:spcAft>
                          <a:spcPts val="0"/>
                        </a:spcAft>
                        <a:buNone/>
                      </a:pPr>
                      <a:endParaRPr lang="en-US">
                        <a:effectLst/>
                      </a:endParaRPr>
                    </a:p>
                  </a:txBody>
                  <a:tcPr marL="0" marR="0" marT="0" marB="0"/>
                </a:tc>
                <a:tc>
                  <a:txBody>
                    <a:bodyPr/>
                    <a:lstStyle/>
                    <a:p>
                      <a:pPr marL="0" lvl="0" algn="l">
                        <a:spcBef>
                          <a:spcPts val="0"/>
                        </a:spcBef>
                        <a:spcAft>
                          <a:spcPts val="0"/>
                        </a:spcAft>
                        <a:buNone/>
                      </a:pPr>
                      <a:endParaRPr lang="en-US">
                        <a:effectLst/>
                      </a:endParaRPr>
                    </a:p>
                  </a:txBody>
                  <a:tcPr marL="0" marR="0" marT="0" marB="0"/>
                </a:tc>
                <a:tc>
                  <a:txBody>
                    <a:bodyPr/>
                    <a:lstStyle/>
                    <a:p>
                      <a:pPr marL="0" lvl="0" algn="l">
                        <a:spcBef>
                          <a:spcPts val="0"/>
                        </a:spcBef>
                        <a:spcAft>
                          <a:spcPts val="0"/>
                        </a:spcAft>
                        <a:buNone/>
                      </a:pPr>
                      <a:endParaRPr lang="en-US">
                        <a:effectLst/>
                      </a:endParaRPr>
                    </a:p>
                  </a:txBody>
                  <a:tcPr marL="0" marR="0" marT="0" marB="0"/>
                </a:tc>
                <a:extLst>
                  <a:ext uri="{0D108BD9-81ED-4DB2-BD59-A6C34878D82A}">
                    <a16:rowId xmlns:a16="http://schemas.microsoft.com/office/drawing/2014/main" val="1237287698"/>
                  </a:ext>
                </a:extLst>
              </a:tr>
            </a:tbl>
          </a:graphicData>
        </a:graphic>
      </p:graphicFrame>
      <p:pic>
        <p:nvPicPr>
          <p:cNvPr id="9" name="Picture 9" descr="A green leaf on a black background&#10;&#10;Description automatically generated">
            <a:extLst>
              <a:ext uri="{FF2B5EF4-FFF2-40B4-BE49-F238E27FC236}">
                <a16:creationId xmlns:a16="http://schemas.microsoft.com/office/drawing/2014/main" id="{96D2F644-828C-BE47-B9AB-81D443A85149}"/>
              </a:ext>
            </a:extLst>
          </p:cNvPr>
          <p:cNvPicPr>
            <a:picLocks noChangeAspect="1"/>
          </p:cNvPicPr>
          <p:nvPr/>
        </p:nvPicPr>
        <p:blipFill>
          <a:blip r:embed="rId2"/>
          <a:stretch>
            <a:fillRect/>
          </a:stretch>
        </p:blipFill>
        <p:spPr>
          <a:xfrm>
            <a:off x="5944498" y="1566593"/>
            <a:ext cx="374890" cy="389267"/>
          </a:xfrm>
          <a:prstGeom prst="rect">
            <a:avLst/>
          </a:prstGeom>
        </p:spPr>
      </p:pic>
      <p:pic>
        <p:nvPicPr>
          <p:cNvPr id="10" name="Picture 9" descr="A green leaf on a black background&#10;&#10;Description automatically generated">
            <a:extLst>
              <a:ext uri="{FF2B5EF4-FFF2-40B4-BE49-F238E27FC236}">
                <a16:creationId xmlns:a16="http://schemas.microsoft.com/office/drawing/2014/main" id="{82205BEE-C9D8-547A-FB7C-6718DC2BBB89}"/>
              </a:ext>
            </a:extLst>
          </p:cNvPr>
          <p:cNvPicPr>
            <a:picLocks noChangeAspect="1"/>
          </p:cNvPicPr>
          <p:nvPr/>
        </p:nvPicPr>
        <p:blipFill>
          <a:blip r:embed="rId2"/>
          <a:stretch>
            <a:fillRect/>
          </a:stretch>
        </p:blipFill>
        <p:spPr>
          <a:xfrm>
            <a:off x="5944497" y="3234366"/>
            <a:ext cx="374890" cy="389267"/>
          </a:xfrm>
          <a:prstGeom prst="rect">
            <a:avLst/>
          </a:prstGeom>
        </p:spPr>
      </p:pic>
      <p:pic>
        <p:nvPicPr>
          <p:cNvPr id="11" name="Picture 9" descr="A green leaf on a black background&#10;&#10;Description automatically generated">
            <a:extLst>
              <a:ext uri="{FF2B5EF4-FFF2-40B4-BE49-F238E27FC236}">
                <a16:creationId xmlns:a16="http://schemas.microsoft.com/office/drawing/2014/main" id="{A559CDCD-8060-3586-135D-609A5A62F8A6}"/>
              </a:ext>
            </a:extLst>
          </p:cNvPr>
          <p:cNvPicPr>
            <a:picLocks noChangeAspect="1"/>
          </p:cNvPicPr>
          <p:nvPr/>
        </p:nvPicPr>
        <p:blipFill>
          <a:blip r:embed="rId2"/>
          <a:stretch>
            <a:fillRect/>
          </a:stretch>
        </p:blipFill>
        <p:spPr>
          <a:xfrm>
            <a:off x="3485970" y="2170442"/>
            <a:ext cx="374890" cy="389267"/>
          </a:xfrm>
          <a:prstGeom prst="rect">
            <a:avLst/>
          </a:prstGeom>
        </p:spPr>
      </p:pic>
      <p:pic>
        <p:nvPicPr>
          <p:cNvPr id="12" name="Picture 9" descr="A green leaf on a black background&#10;&#10;Description automatically generated">
            <a:extLst>
              <a:ext uri="{FF2B5EF4-FFF2-40B4-BE49-F238E27FC236}">
                <a16:creationId xmlns:a16="http://schemas.microsoft.com/office/drawing/2014/main" id="{CF608828-A1CF-5288-3752-4AE8B5B5DD35}"/>
              </a:ext>
            </a:extLst>
          </p:cNvPr>
          <p:cNvPicPr>
            <a:picLocks noChangeAspect="1"/>
          </p:cNvPicPr>
          <p:nvPr/>
        </p:nvPicPr>
        <p:blipFill>
          <a:blip r:embed="rId2"/>
          <a:stretch>
            <a:fillRect/>
          </a:stretch>
        </p:blipFill>
        <p:spPr>
          <a:xfrm>
            <a:off x="3485969" y="4197649"/>
            <a:ext cx="374890" cy="389267"/>
          </a:xfrm>
          <a:prstGeom prst="rect">
            <a:avLst/>
          </a:prstGeom>
        </p:spPr>
      </p:pic>
      <p:pic>
        <p:nvPicPr>
          <p:cNvPr id="13" name="Picture 9" descr="A green leaf on a black background&#10;&#10;Description automatically generated">
            <a:extLst>
              <a:ext uri="{FF2B5EF4-FFF2-40B4-BE49-F238E27FC236}">
                <a16:creationId xmlns:a16="http://schemas.microsoft.com/office/drawing/2014/main" id="{307C013C-5273-8E0E-8662-90BE52F08743}"/>
              </a:ext>
            </a:extLst>
          </p:cNvPr>
          <p:cNvPicPr>
            <a:picLocks noChangeAspect="1"/>
          </p:cNvPicPr>
          <p:nvPr/>
        </p:nvPicPr>
        <p:blipFill>
          <a:blip r:embed="rId2"/>
          <a:stretch>
            <a:fillRect/>
          </a:stretch>
        </p:blipFill>
        <p:spPr>
          <a:xfrm>
            <a:off x="7468498" y="3694442"/>
            <a:ext cx="374890" cy="389267"/>
          </a:xfrm>
          <a:prstGeom prst="rect">
            <a:avLst/>
          </a:prstGeom>
        </p:spPr>
      </p:pic>
      <p:pic>
        <p:nvPicPr>
          <p:cNvPr id="14" name="Picture 9" descr="A green leaf on a black background&#10;&#10;Description automatically generated">
            <a:extLst>
              <a:ext uri="{FF2B5EF4-FFF2-40B4-BE49-F238E27FC236}">
                <a16:creationId xmlns:a16="http://schemas.microsoft.com/office/drawing/2014/main" id="{4FBCBD8F-295F-82CD-11D2-61168B618F88}"/>
              </a:ext>
            </a:extLst>
          </p:cNvPr>
          <p:cNvPicPr>
            <a:picLocks noChangeAspect="1"/>
          </p:cNvPicPr>
          <p:nvPr/>
        </p:nvPicPr>
        <p:blipFill>
          <a:blip r:embed="rId2"/>
          <a:stretch>
            <a:fillRect/>
          </a:stretch>
        </p:blipFill>
        <p:spPr>
          <a:xfrm>
            <a:off x="7468497" y="4758366"/>
            <a:ext cx="374890" cy="389267"/>
          </a:xfrm>
          <a:prstGeom prst="rect">
            <a:avLst/>
          </a:prstGeom>
        </p:spPr>
      </p:pic>
      <p:pic>
        <p:nvPicPr>
          <p:cNvPr id="15" name="Picture 9" descr="A green leaf on a black background&#10;&#10;Description automatically generated">
            <a:extLst>
              <a:ext uri="{FF2B5EF4-FFF2-40B4-BE49-F238E27FC236}">
                <a16:creationId xmlns:a16="http://schemas.microsoft.com/office/drawing/2014/main" id="{E849198C-DB71-CBCB-543A-903FC9AD1818}"/>
              </a:ext>
            </a:extLst>
          </p:cNvPr>
          <p:cNvPicPr>
            <a:picLocks noChangeAspect="1"/>
          </p:cNvPicPr>
          <p:nvPr/>
        </p:nvPicPr>
        <p:blipFill>
          <a:blip r:embed="rId2"/>
          <a:stretch>
            <a:fillRect/>
          </a:stretch>
        </p:blipFill>
        <p:spPr>
          <a:xfrm>
            <a:off x="4837441" y="5419725"/>
            <a:ext cx="374890" cy="389267"/>
          </a:xfrm>
          <a:prstGeom prst="rect">
            <a:avLst/>
          </a:prstGeom>
        </p:spPr>
      </p:pic>
      <p:pic>
        <p:nvPicPr>
          <p:cNvPr id="16" name="Picture 9" descr="A green leaf on a black background&#10;&#10;Description automatically generated">
            <a:extLst>
              <a:ext uri="{FF2B5EF4-FFF2-40B4-BE49-F238E27FC236}">
                <a16:creationId xmlns:a16="http://schemas.microsoft.com/office/drawing/2014/main" id="{59E846BC-12BE-A9F1-5C88-A013917CA705}"/>
              </a:ext>
            </a:extLst>
          </p:cNvPr>
          <p:cNvPicPr>
            <a:picLocks noChangeAspect="1"/>
          </p:cNvPicPr>
          <p:nvPr/>
        </p:nvPicPr>
        <p:blipFill>
          <a:blip r:embed="rId2"/>
          <a:stretch>
            <a:fillRect/>
          </a:stretch>
        </p:blipFill>
        <p:spPr>
          <a:xfrm>
            <a:off x="4837441" y="2759914"/>
            <a:ext cx="374890" cy="389267"/>
          </a:xfrm>
          <a:prstGeom prst="rect">
            <a:avLst/>
          </a:prstGeom>
        </p:spPr>
      </p:pic>
      <p:pic>
        <p:nvPicPr>
          <p:cNvPr id="17" name="Picture 9" descr="A green leaf on a black background&#10;&#10;Description automatically generated">
            <a:extLst>
              <a:ext uri="{FF2B5EF4-FFF2-40B4-BE49-F238E27FC236}">
                <a16:creationId xmlns:a16="http://schemas.microsoft.com/office/drawing/2014/main" id="{BBCB6B52-85A9-A25C-4758-57A9E4033FB5}"/>
              </a:ext>
            </a:extLst>
          </p:cNvPr>
          <p:cNvPicPr>
            <a:picLocks noChangeAspect="1"/>
          </p:cNvPicPr>
          <p:nvPr/>
        </p:nvPicPr>
        <p:blipFill>
          <a:blip r:embed="rId2"/>
          <a:stretch>
            <a:fillRect/>
          </a:stretch>
        </p:blipFill>
        <p:spPr>
          <a:xfrm>
            <a:off x="8676195" y="5994819"/>
            <a:ext cx="374890" cy="389267"/>
          </a:xfrm>
          <a:prstGeom prst="rect">
            <a:avLst/>
          </a:prstGeom>
        </p:spPr>
      </p:pic>
      <p:pic>
        <p:nvPicPr>
          <p:cNvPr id="18" name="Picture 9" descr="A green leaf on a black background&#10;&#10;Description automatically generated">
            <a:extLst>
              <a:ext uri="{FF2B5EF4-FFF2-40B4-BE49-F238E27FC236}">
                <a16:creationId xmlns:a16="http://schemas.microsoft.com/office/drawing/2014/main" id="{299FEDEF-1237-814C-BF49-2C9D93E9FAAF}"/>
              </a:ext>
            </a:extLst>
          </p:cNvPr>
          <p:cNvPicPr>
            <a:picLocks noChangeAspect="1"/>
          </p:cNvPicPr>
          <p:nvPr/>
        </p:nvPicPr>
        <p:blipFill>
          <a:blip r:embed="rId2"/>
          <a:stretch>
            <a:fillRect/>
          </a:stretch>
        </p:blipFill>
        <p:spPr>
          <a:xfrm>
            <a:off x="8676196" y="2759913"/>
            <a:ext cx="374890" cy="389267"/>
          </a:xfrm>
          <a:prstGeom prst="rect">
            <a:avLst/>
          </a:prstGeom>
        </p:spPr>
      </p:pic>
      <p:pic>
        <p:nvPicPr>
          <p:cNvPr id="19" name="Picture 9" descr="A green leaf on a black background&#10;&#10;Description automatically generated">
            <a:extLst>
              <a:ext uri="{FF2B5EF4-FFF2-40B4-BE49-F238E27FC236}">
                <a16:creationId xmlns:a16="http://schemas.microsoft.com/office/drawing/2014/main" id="{C131A68E-FAA3-13AA-B747-9EB1EF16A209}"/>
              </a:ext>
            </a:extLst>
          </p:cNvPr>
          <p:cNvPicPr>
            <a:picLocks noChangeAspect="1"/>
          </p:cNvPicPr>
          <p:nvPr/>
        </p:nvPicPr>
        <p:blipFill>
          <a:blip r:embed="rId2"/>
          <a:stretch>
            <a:fillRect/>
          </a:stretch>
        </p:blipFill>
        <p:spPr>
          <a:xfrm>
            <a:off x="5944497" y="2170441"/>
            <a:ext cx="374890" cy="389267"/>
          </a:xfrm>
          <a:prstGeom prst="rect">
            <a:avLst/>
          </a:prstGeom>
        </p:spPr>
      </p:pic>
      <p:pic>
        <p:nvPicPr>
          <p:cNvPr id="21" name="Picture 9" descr="A green leaf on a black background&#10;&#10;Description automatically generated">
            <a:extLst>
              <a:ext uri="{FF2B5EF4-FFF2-40B4-BE49-F238E27FC236}">
                <a16:creationId xmlns:a16="http://schemas.microsoft.com/office/drawing/2014/main" id="{BE25AB8B-A6C5-01F8-0518-0AF918102207}"/>
              </a:ext>
            </a:extLst>
          </p:cNvPr>
          <p:cNvPicPr>
            <a:picLocks noChangeAspect="1"/>
          </p:cNvPicPr>
          <p:nvPr/>
        </p:nvPicPr>
        <p:blipFill>
          <a:blip r:embed="rId2"/>
          <a:stretch>
            <a:fillRect/>
          </a:stretch>
        </p:blipFill>
        <p:spPr>
          <a:xfrm>
            <a:off x="3485970" y="1523461"/>
            <a:ext cx="374890" cy="389267"/>
          </a:xfrm>
          <a:prstGeom prst="rect">
            <a:avLst/>
          </a:prstGeom>
        </p:spPr>
      </p:pic>
      <p:pic>
        <p:nvPicPr>
          <p:cNvPr id="22" name="Picture 9" descr="A green leaf on a black background&#10;&#10;Description automatically generated">
            <a:extLst>
              <a:ext uri="{FF2B5EF4-FFF2-40B4-BE49-F238E27FC236}">
                <a16:creationId xmlns:a16="http://schemas.microsoft.com/office/drawing/2014/main" id="{96C61A60-C04E-C5FF-18B5-C51188FE22F8}"/>
              </a:ext>
            </a:extLst>
          </p:cNvPr>
          <p:cNvPicPr>
            <a:picLocks noChangeAspect="1"/>
          </p:cNvPicPr>
          <p:nvPr/>
        </p:nvPicPr>
        <p:blipFill>
          <a:blip r:embed="rId2"/>
          <a:stretch>
            <a:fillRect/>
          </a:stretch>
        </p:blipFill>
        <p:spPr>
          <a:xfrm>
            <a:off x="3485969" y="4758366"/>
            <a:ext cx="374890" cy="389267"/>
          </a:xfrm>
          <a:prstGeom prst="rect">
            <a:avLst/>
          </a:prstGeom>
        </p:spPr>
      </p:pic>
      <p:pic>
        <p:nvPicPr>
          <p:cNvPr id="23" name="Picture 9" descr="A green leaf on a black background&#10;&#10;Description automatically generated">
            <a:extLst>
              <a:ext uri="{FF2B5EF4-FFF2-40B4-BE49-F238E27FC236}">
                <a16:creationId xmlns:a16="http://schemas.microsoft.com/office/drawing/2014/main" id="{CD207AAF-9F74-41F9-EACC-86F585B445D5}"/>
              </a:ext>
            </a:extLst>
          </p:cNvPr>
          <p:cNvPicPr>
            <a:picLocks noChangeAspect="1"/>
          </p:cNvPicPr>
          <p:nvPr/>
        </p:nvPicPr>
        <p:blipFill>
          <a:blip r:embed="rId2"/>
          <a:stretch>
            <a:fillRect/>
          </a:stretch>
        </p:blipFill>
        <p:spPr>
          <a:xfrm>
            <a:off x="4808687" y="3234366"/>
            <a:ext cx="374890" cy="389267"/>
          </a:xfrm>
          <a:prstGeom prst="rect">
            <a:avLst/>
          </a:prstGeom>
        </p:spPr>
      </p:pic>
      <p:pic>
        <p:nvPicPr>
          <p:cNvPr id="24" name="Picture 9" descr="A green leaf on a black background&#10;&#10;Description automatically generated">
            <a:extLst>
              <a:ext uri="{FF2B5EF4-FFF2-40B4-BE49-F238E27FC236}">
                <a16:creationId xmlns:a16="http://schemas.microsoft.com/office/drawing/2014/main" id="{839F4C12-3950-0DC3-69A1-76644D9345C4}"/>
              </a:ext>
            </a:extLst>
          </p:cNvPr>
          <p:cNvPicPr>
            <a:picLocks noChangeAspect="1"/>
          </p:cNvPicPr>
          <p:nvPr/>
        </p:nvPicPr>
        <p:blipFill>
          <a:blip r:embed="rId2"/>
          <a:stretch>
            <a:fillRect/>
          </a:stretch>
        </p:blipFill>
        <p:spPr>
          <a:xfrm>
            <a:off x="4837441" y="4197649"/>
            <a:ext cx="374890" cy="389267"/>
          </a:xfrm>
          <a:prstGeom prst="rect">
            <a:avLst/>
          </a:prstGeom>
        </p:spPr>
      </p:pic>
      <p:pic>
        <p:nvPicPr>
          <p:cNvPr id="25" name="Picture 9" descr="A green leaf on a black background&#10;&#10;Description automatically generated">
            <a:extLst>
              <a:ext uri="{FF2B5EF4-FFF2-40B4-BE49-F238E27FC236}">
                <a16:creationId xmlns:a16="http://schemas.microsoft.com/office/drawing/2014/main" id="{B54BA2F0-D886-80CC-B24F-445751C3FA17}"/>
              </a:ext>
            </a:extLst>
          </p:cNvPr>
          <p:cNvPicPr>
            <a:picLocks noChangeAspect="1"/>
          </p:cNvPicPr>
          <p:nvPr/>
        </p:nvPicPr>
        <p:blipFill>
          <a:blip r:embed="rId2"/>
          <a:stretch>
            <a:fillRect/>
          </a:stretch>
        </p:blipFill>
        <p:spPr>
          <a:xfrm>
            <a:off x="7468498" y="5419725"/>
            <a:ext cx="374890" cy="389267"/>
          </a:xfrm>
          <a:prstGeom prst="rect">
            <a:avLst/>
          </a:prstGeom>
        </p:spPr>
      </p:pic>
      <p:pic>
        <p:nvPicPr>
          <p:cNvPr id="26" name="Picture 9" descr="A green leaf on a black background&#10;&#10;Description automatically generated">
            <a:extLst>
              <a:ext uri="{FF2B5EF4-FFF2-40B4-BE49-F238E27FC236}">
                <a16:creationId xmlns:a16="http://schemas.microsoft.com/office/drawing/2014/main" id="{E2E1C76A-FA3E-A771-2070-FE880D119F4A}"/>
              </a:ext>
            </a:extLst>
          </p:cNvPr>
          <p:cNvPicPr>
            <a:picLocks noChangeAspect="1"/>
          </p:cNvPicPr>
          <p:nvPr/>
        </p:nvPicPr>
        <p:blipFill>
          <a:blip r:embed="rId2"/>
          <a:stretch>
            <a:fillRect/>
          </a:stretch>
        </p:blipFill>
        <p:spPr>
          <a:xfrm>
            <a:off x="7468497" y="5994819"/>
            <a:ext cx="374890" cy="389267"/>
          </a:xfrm>
          <a:prstGeom prst="rect">
            <a:avLst/>
          </a:prstGeom>
        </p:spPr>
      </p:pic>
      <p:pic>
        <p:nvPicPr>
          <p:cNvPr id="27" name="Picture 9" descr="A green leaf on a black background&#10;&#10;Description automatically generated">
            <a:extLst>
              <a:ext uri="{FF2B5EF4-FFF2-40B4-BE49-F238E27FC236}">
                <a16:creationId xmlns:a16="http://schemas.microsoft.com/office/drawing/2014/main" id="{98C3B3E9-4001-AE77-366C-8118CD370CCF}"/>
              </a:ext>
            </a:extLst>
          </p:cNvPr>
          <p:cNvPicPr>
            <a:picLocks noChangeAspect="1"/>
          </p:cNvPicPr>
          <p:nvPr/>
        </p:nvPicPr>
        <p:blipFill>
          <a:blip r:embed="rId2"/>
          <a:stretch>
            <a:fillRect/>
          </a:stretch>
        </p:blipFill>
        <p:spPr>
          <a:xfrm>
            <a:off x="8676196" y="5419725"/>
            <a:ext cx="374890" cy="389267"/>
          </a:xfrm>
          <a:prstGeom prst="rect">
            <a:avLst/>
          </a:prstGeom>
        </p:spPr>
      </p:pic>
      <p:pic>
        <p:nvPicPr>
          <p:cNvPr id="28" name="Picture 9" descr="A green leaf on a black background&#10;&#10;Description automatically generated">
            <a:extLst>
              <a:ext uri="{FF2B5EF4-FFF2-40B4-BE49-F238E27FC236}">
                <a16:creationId xmlns:a16="http://schemas.microsoft.com/office/drawing/2014/main" id="{C0330501-BD60-AE33-5104-6D41562C5D4D}"/>
              </a:ext>
            </a:extLst>
          </p:cNvPr>
          <p:cNvPicPr>
            <a:picLocks noChangeAspect="1"/>
          </p:cNvPicPr>
          <p:nvPr/>
        </p:nvPicPr>
        <p:blipFill>
          <a:blip r:embed="rId2"/>
          <a:stretch>
            <a:fillRect/>
          </a:stretch>
        </p:blipFill>
        <p:spPr>
          <a:xfrm>
            <a:off x="8676196" y="3694442"/>
            <a:ext cx="374890" cy="389267"/>
          </a:xfrm>
          <a:prstGeom prst="rect">
            <a:avLst/>
          </a:prstGeom>
        </p:spPr>
      </p:pic>
      <p:pic>
        <p:nvPicPr>
          <p:cNvPr id="3" name="Picture 3">
            <a:extLst>
              <a:ext uri="{FF2B5EF4-FFF2-40B4-BE49-F238E27FC236}">
                <a16:creationId xmlns:a16="http://schemas.microsoft.com/office/drawing/2014/main" id="{B420A696-57F2-65CC-5647-460FB0DF1F6B}"/>
              </a:ext>
            </a:extLst>
          </p:cNvPr>
          <p:cNvPicPr>
            <a:picLocks noChangeAspect="1"/>
          </p:cNvPicPr>
          <p:nvPr/>
        </p:nvPicPr>
        <p:blipFill>
          <a:blip r:embed="rId3"/>
          <a:stretch>
            <a:fillRect/>
          </a:stretch>
        </p:blipFill>
        <p:spPr>
          <a:xfrm>
            <a:off x="5939118" y="2758328"/>
            <a:ext cx="381000" cy="400050"/>
          </a:xfrm>
          <a:prstGeom prst="rect">
            <a:avLst/>
          </a:prstGeom>
        </p:spPr>
      </p:pic>
    </p:spTree>
    <p:extLst>
      <p:ext uri="{BB962C8B-B14F-4D97-AF65-F5344CB8AC3E}">
        <p14:creationId xmlns:p14="http://schemas.microsoft.com/office/powerpoint/2010/main" val="171816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725DC-DF36-D58F-C85B-8FB72A4BA4B1}"/>
              </a:ext>
            </a:extLst>
          </p:cNvPr>
          <p:cNvSpPr>
            <a:spLocks noGrp="1"/>
          </p:cNvSpPr>
          <p:nvPr>
            <p:ph type="title"/>
          </p:nvPr>
        </p:nvSpPr>
        <p:spPr>
          <a:xfrm>
            <a:off x="589560" y="744122"/>
            <a:ext cx="4560584" cy="1240126"/>
          </a:xfrm>
        </p:spPr>
        <p:txBody>
          <a:bodyPr anchor="ctr">
            <a:normAutofit/>
          </a:bodyPr>
          <a:lstStyle/>
          <a:p>
            <a:r>
              <a:rPr lang="en-US" sz="4000">
                <a:ea typeface="+mj-lt"/>
                <a:cs typeface="+mj-lt"/>
              </a:rPr>
              <a:t>Motivation</a:t>
            </a:r>
            <a:endParaRPr lang="en-US" sz="4000">
              <a:ea typeface="Calibri Light"/>
              <a:cs typeface="Calibri Light"/>
            </a:endParaRPr>
          </a:p>
        </p:txBody>
      </p:sp>
      <p:grpSp>
        <p:nvGrpSpPr>
          <p:cNvPr id="56" name="Group 5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7" name="Rectangle 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 email&#10;&#10;Description automatically generated">
            <a:extLst>
              <a:ext uri="{FF2B5EF4-FFF2-40B4-BE49-F238E27FC236}">
                <a16:creationId xmlns:a16="http://schemas.microsoft.com/office/drawing/2014/main" id="{55F68F2D-D6F5-2DEC-D65F-0901AC021F5A}"/>
              </a:ext>
            </a:extLst>
          </p:cNvPr>
          <p:cNvPicPr>
            <a:picLocks noChangeAspect="1"/>
          </p:cNvPicPr>
          <p:nvPr/>
        </p:nvPicPr>
        <p:blipFill rotWithShape="1">
          <a:blip r:embed="rId2"/>
          <a:srcRect r="6901" b="2"/>
          <a:stretch/>
        </p:blipFill>
        <p:spPr>
          <a:xfrm>
            <a:off x="5977788" y="799352"/>
            <a:ext cx="5425410" cy="5259296"/>
          </a:xfrm>
          <a:prstGeom prst="rect">
            <a:avLst/>
          </a:prstGeom>
        </p:spPr>
      </p:pic>
      <p:graphicFrame>
        <p:nvGraphicFramePr>
          <p:cNvPr id="31" name="Content Placeholder 2">
            <a:extLst>
              <a:ext uri="{FF2B5EF4-FFF2-40B4-BE49-F238E27FC236}">
                <a16:creationId xmlns:a16="http://schemas.microsoft.com/office/drawing/2014/main" id="{D99DC67B-1228-CA87-B622-85C40711B45B}"/>
              </a:ext>
            </a:extLst>
          </p:cNvPr>
          <p:cNvGraphicFramePr>
            <a:graphicFrameLocks noGrp="1"/>
          </p:cNvGraphicFramePr>
          <p:nvPr>
            <p:ph idx="1"/>
            <p:extLst>
              <p:ext uri="{D42A27DB-BD31-4B8C-83A1-F6EECF244321}">
                <p14:modId xmlns:p14="http://schemas.microsoft.com/office/powerpoint/2010/main" val="1618964350"/>
              </p:ext>
            </p:extLst>
          </p:nvPr>
        </p:nvGraphicFramePr>
        <p:xfrm>
          <a:off x="64043" y="2330505"/>
          <a:ext cx="5086101" cy="4371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8490-189F-04F4-90CF-DCA5295EF9D8}"/>
              </a:ext>
            </a:extLst>
          </p:cNvPr>
          <p:cNvSpPr>
            <a:spLocks noGrp="1"/>
          </p:cNvSpPr>
          <p:nvPr>
            <p:ph type="title"/>
          </p:nvPr>
        </p:nvSpPr>
        <p:spPr>
          <a:xfrm>
            <a:off x="189487" y="248681"/>
            <a:ext cx="3685032" cy="1608328"/>
          </a:xfrm>
        </p:spPr>
        <p:txBody>
          <a:bodyPr>
            <a:normAutofit/>
          </a:bodyPr>
          <a:lstStyle/>
          <a:p>
            <a:r>
              <a:rPr lang="en-US" sz="3600" b="1" err="1">
                <a:ea typeface="+mj-lt"/>
                <a:cs typeface="+mj-lt"/>
              </a:rPr>
              <a:t>BoT</a:t>
            </a:r>
            <a:r>
              <a:rPr lang="en-US" sz="3600" b="1">
                <a:ea typeface="+mj-lt"/>
                <a:cs typeface="+mj-lt"/>
              </a:rPr>
              <a:t>-IoT Dataset |UNSW Canberra</a:t>
            </a:r>
            <a:endParaRPr lang="en-US" sz="3600"/>
          </a:p>
          <a:p>
            <a:endParaRPr lang="en-US" sz="3600">
              <a:cs typeface="Calibri Light"/>
            </a:endParaRPr>
          </a:p>
        </p:txBody>
      </p:sp>
      <p:sp>
        <p:nvSpPr>
          <p:cNvPr id="3" name="Content Placeholder 2">
            <a:extLst>
              <a:ext uri="{FF2B5EF4-FFF2-40B4-BE49-F238E27FC236}">
                <a16:creationId xmlns:a16="http://schemas.microsoft.com/office/drawing/2014/main" id="{48FC4675-BFDD-A838-8D34-61C70560842D}"/>
              </a:ext>
            </a:extLst>
          </p:cNvPr>
          <p:cNvSpPr>
            <a:spLocks noGrp="1"/>
          </p:cNvSpPr>
          <p:nvPr>
            <p:ph idx="1"/>
          </p:nvPr>
        </p:nvSpPr>
        <p:spPr>
          <a:xfrm>
            <a:off x="4113306" y="69387"/>
            <a:ext cx="7740184" cy="1974877"/>
          </a:xfrm>
        </p:spPr>
        <p:txBody>
          <a:bodyPr vert="horz" lIns="91440" tIns="45720" rIns="91440" bIns="45720" rtlCol="0" anchor="ctr">
            <a:noAutofit/>
          </a:bodyPr>
          <a:lstStyle/>
          <a:p>
            <a:pPr marL="0" indent="0">
              <a:buNone/>
            </a:pPr>
            <a:r>
              <a:rPr lang="en-US" sz="1800">
                <a:ea typeface="+mn-lt"/>
                <a:cs typeface="+mn-lt"/>
              </a:rPr>
              <a:t>The </a:t>
            </a:r>
            <a:r>
              <a:rPr lang="en-US" sz="1800" err="1">
                <a:ea typeface="+mn-lt"/>
                <a:cs typeface="+mn-lt"/>
              </a:rPr>
              <a:t>BoT</a:t>
            </a:r>
            <a:r>
              <a:rPr lang="en-US" sz="1800">
                <a:ea typeface="+mn-lt"/>
                <a:cs typeface="+mn-lt"/>
              </a:rPr>
              <a:t>-IoT dataset was created by designing a realistic network environment in the Cyber Range Lab of the UNSW Canberra. The environment incorporates a combination of normal and botnet traffic. The dataset’s source files are provided in different formats, including the original </a:t>
            </a:r>
            <a:r>
              <a:rPr lang="en-US" sz="1800" err="1">
                <a:ea typeface="+mn-lt"/>
                <a:cs typeface="+mn-lt"/>
              </a:rPr>
              <a:t>pcap</a:t>
            </a:r>
            <a:r>
              <a:rPr lang="en-US" sz="1800">
                <a:ea typeface="+mn-lt"/>
                <a:cs typeface="+mn-lt"/>
              </a:rPr>
              <a:t> files, the generated argus files and csv files. The files were separated, based on attack category and subcategory, to better assist in labeling process. Further details about the dataset will be provided as the presentation progresses as many different version of the dataset are there now. </a:t>
            </a:r>
            <a:endParaRPr lang="en-US" sz="1800">
              <a:cs typeface="Calibri"/>
            </a:endParaRPr>
          </a:p>
        </p:txBody>
      </p:sp>
      <p:sp>
        <p:nvSpPr>
          <p:cNvPr id="29"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Diagram&#10;&#10;Description automatically generated">
            <a:extLst>
              <a:ext uri="{FF2B5EF4-FFF2-40B4-BE49-F238E27FC236}">
                <a16:creationId xmlns:a16="http://schemas.microsoft.com/office/drawing/2014/main" id="{BCBDC7C9-B903-C924-6F43-A63AFECDAC50}"/>
              </a:ext>
            </a:extLst>
          </p:cNvPr>
          <p:cNvPicPr>
            <a:picLocks noChangeAspect="1"/>
          </p:cNvPicPr>
          <p:nvPr/>
        </p:nvPicPr>
        <p:blipFill>
          <a:blip r:embed="rId2"/>
          <a:stretch>
            <a:fillRect/>
          </a:stretch>
        </p:blipFill>
        <p:spPr>
          <a:xfrm>
            <a:off x="503218" y="2465928"/>
            <a:ext cx="4933489" cy="3773692"/>
          </a:xfrm>
          <a:prstGeom prst="rect">
            <a:avLst/>
          </a:prstGeom>
        </p:spPr>
      </p:pic>
      <p:pic>
        <p:nvPicPr>
          <p:cNvPr id="9" name="Picture 10" descr="Diagram&#10;&#10;Description automatically generated">
            <a:extLst>
              <a:ext uri="{FF2B5EF4-FFF2-40B4-BE49-F238E27FC236}">
                <a16:creationId xmlns:a16="http://schemas.microsoft.com/office/drawing/2014/main" id="{627A8A7B-2FDC-58D4-767E-FFABF29B1A9C}"/>
              </a:ext>
            </a:extLst>
          </p:cNvPr>
          <p:cNvPicPr>
            <a:picLocks noChangeAspect="1"/>
          </p:cNvPicPr>
          <p:nvPr/>
        </p:nvPicPr>
        <p:blipFill>
          <a:blip r:embed="rId3"/>
          <a:stretch>
            <a:fillRect/>
          </a:stretch>
        </p:blipFill>
        <p:spPr>
          <a:xfrm>
            <a:off x="5499579" y="2711758"/>
            <a:ext cx="6049293" cy="2979473"/>
          </a:xfrm>
          <a:prstGeom prst="rect">
            <a:avLst/>
          </a:prstGeom>
        </p:spPr>
      </p:pic>
    </p:spTree>
    <p:extLst>
      <p:ext uri="{BB962C8B-B14F-4D97-AF65-F5344CB8AC3E}">
        <p14:creationId xmlns:p14="http://schemas.microsoft.com/office/powerpoint/2010/main" val="17173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808821-832E-231E-FCD4-64186018CC67}"/>
              </a:ext>
            </a:extLst>
          </p:cNvPr>
          <p:cNvSpPr>
            <a:spLocks noGrp="1"/>
          </p:cNvSpPr>
          <p:nvPr>
            <p:ph type="title"/>
          </p:nvPr>
        </p:nvSpPr>
        <p:spPr>
          <a:xfrm>
            <a:off x="767290" y="1166932"/>
            <a:ext cx="3582073" cy="4279709"/>
          </a:xfrm>
        </p:spPr>
        <p:txBody>
          <a:bodyPr anchor="ctr">
            <a:normAutofit/>
          </a:bodyPr>
          <a:lstStyle/>
          <a:p>
            <a:r>
              <a:rPr lang="en-US" sz="4800" err="1">
                <a:solidFill>
                  <a:schemeClr val="bg1"/>
                </a:solidFill>
                <a:cs typeface="Calibri Light"/>
              </a:rPr>
              <a:t>BoT</a:t>
            </a:r>
            <a:r>
              <a:rPr lang="en-US" sz="4800">
                <a:solidFill>
                  <a:schemeClr val="bg1"/>
                </a:solidFill>
                <a:cs typeface="Calibri Light"/>
              </a:rPr>
              <a:t>-IoT Dataset - (1)</a:t>
            </a:r>
            <a:endParaRPr lang="en-US" sz="4800">
              <a:solidFill>
                <a:schemeClr val="bg1"/>
              </a:solidFill>
            </a:endParaRPr>
          </a:p>
        </p:txBody>
      </p:sp>
      <p:sp>
        <p:nvSpPr>
          <p:cNvPr id="3" name="Content Placeholder 2">
            <a:extLst>
              <a:ext uri="{FF2B5EF4-FFF2-40B4-BE49-F238E27FC236}">
                <a16:creationId xmlns:a16="http://schemas.microsoft.com/office/drawing/2014/main" id="{80A9CFCF-D486-83E4-7705-207ADAB831E7}"/>
              </a:ext>
            </a:extLst>
          </p:cNvPr>
          <p:cNvSpPr>
            <a:spLocks noGrp="1"/>
          </p:cNvSpPr>
          <p:nvPr>
            <p:ph idx="1"/>
          </p:nvPr>
        </p:nvSpPr>
        <p:spPr>
          <a:xfrm>
            <a:off x="4834277" y="158404"/>
            <a:ext cx="7162545" cy="6565708"/>
          </a:xfrm>
        </p:spPr>
        <p:txBody>
          <a:bodyPr vert="horz" lIns="91440" tIns="45720" rIns="91440" bIns="45720" rtlCol="0" anchor="ctr">
            <a:noAutofit/>
          </a:bodyPr>
          <a:lstStyle/>
          <a:p>
            <a:pPr>
              <a:buNone/>
            </a:pPr>
            <a:r>
              <a:rPr lang="en-US" sz="2200">
                <a:ea typeface="+mn-lt"/>
                <a:cs typeface="+mn-lt"/>
              </a:rPr>
              <a:t>Bot IoT dataset was generated with the help of Ostinato Tool. Ostinato tool is used to generate realistic data with the help of a cloud server consisting of Virtual Machines and Kali machines. In the Kali machines, DNS, SSH, FTP, HTTP and various other services were deployed. Node red tool was used for the simulation of IoT devices and MQTT protocol was used for communication between IoT devices.</a:t>
            </a:r>
            <a:endParaRPr lang="en-US" sz="2200">
              <a:cs typeface="Calibri"/>
            </a:endParaRPr>
          </a:p>
          <a:p>
            <a:pPr>
              <a:buNone/>
            </a:pPr>
            <a:r>
              <a:rPr lang="en-US" sz="2200">
                <a:ea typeface="+mn-lt"/>
                <a:cs typeface="+mn-lt"/>
              </a:rPr>
              <a:t>Five IoT scenarios were implemented in cloud server to collect the dataset:</a:t>
            </a:r>
            <a:endParaRPr lang="en-US" sz="2200">
              <a:cs typeface="Calibri"/>
            </a:endParaRPr>
          </a:p>
          <a:p>
            <a:pPr>
              <a:buFont typeface="Arial"/>
              <a:buChar char="•"/>
            </a:pPr>
            <a:r>
              <a:rPr lang="en-US" sz="2200">
                <a:ea typeface="+mn-lt"/>
                <a:cs typeface="+mn-lt"/>
              </a:rPr>
              <a:t>A weather station</a:t>
            </a:r>
            <a:endParaRPr lang="en-US" sz="2200">
              <a:cs typeface="Calibri"/>
            </a:endParaRPr>
          </a:p>
          <a:p>
            <a:pPr>
              <a:buFont typeface="Arial"/>
              <a:buChar char="•"/>
            </a:pPr>
            <a:r>
              <a:rPr lang="en-US" sz="2200">
                <a:ea typeface="+mn-lt"/>
                <a:cs typeface="+mn-lt"/>
              </a:rPr>
              <a:t>A smart fridge</a:t>
            </a:r>
            <a:endParaRPr lang="en-US" sz="2200">
              <a:cs typeface="Calibri"/>
            </a:endParaRPr>
          </a:p>
          <a:p>
            <a:pPr>
              <a:buFont typeface="Arial"/>
              <a:buChar char="•"/>
            </a:pPr>
            <a:r>
              <a:rPr lang="en-US" sz="2200">
                <a:ea typeface="+mn-lt"/>
                <a:cs typeface="+mn-lt"/>
              </a:rPr>
              <a:t>Motion activated lights</a:t>
            </a:r>
            <a:endParaRPr lang="en-US" sz="2200">
              <a:cs typeface="Calibri"/>
            </a:endParaRPr>
          </a:p>
          <a:p>
            <a:pPr>
              <a:buFont typeface="Arial"/>
              <a:buChar char="•"/>
            </a:pPr>
            <a:r>
              <a:rPr lang="en-US" sz="2200">
                <a:ea typeface="+mn-lt"/>
                <a:cs typeface="+mn-lt"/>
              </a:rPr>
              <a:t>A remotely activated garbage door</a:t>
            </a:r>
            <a:endParaRPr lang="en-US" sz="2200">
              <a:cs typeface="Calibri"/>
            </a:endParaRPr>
          </a:p>
          <a:p>
            <a:pPr>
              <a:buFont typeface="Arial"/>
              <a:buChar char="•"/>
            </a:pPr>
            <a:r>
              <a:rPr lang="en-US" sz="2200">
                <a:ea typeface="+mn-lt"/>
                <a:cs typeface="+mn-lt"/>
              </a:rPr>
              <a:t>A smart thermostat</a:t>
            </a:r>
            <a:endParaRPr lang="en-US" sz="2200">
              <a:cs typeface="Calibri"/>
            </a:endParaRPr>
          </a:p>
          <a:p>
            <a:pPr marL="0" indent="0">
              <a:buNone/>
            </a:pPr>
            <a:r>
              <a:rPr lang="en-US" sz="2200">
                <a:cs typeface="Calibri"/>
              </a:rPr>
              <a:t>We used this dataset because this version was mainly built of the Dos/</a:t>
            </a:r>
            <a:r>
              <a:rPr lang="en-US" sz="2200" err="1">
                <a:cs typeface="Calibri" panose="020F0502020204030204"/>
              </a:rPr>
              <a:t>DDos</a:t>
            </a:r>
            <a:r>
              <a:rPr lang="en-US" sz="2200">
                <a:cs typeface="Calibri" panose="020F0502020204030204"/>
              </a:rPr>
              <a:t> attacks which originally was the motive to solve.</a:t>
            </a:r>
          </a:p>
          <a:p>
            <a:pPr marL="0" indent="0">
              <a:buNone/>
            </a:pPr>
            <a:endParaRPr lang="en-US" sz="2200">
              <a:cs typeface="Calibri" panose="020F0502020204030204"/>
            </a:endParaRPr>
          </a:p>
        </p:txBody>
      </p:sp>
    </p:spTree>
    <p:extLst>
      <p:ext uri="{BB962C8B-B14F-4D97-AF65-F5344CB8AC3E}">
        <p14:creationId xmlns:p14="http://schemas.microsoft.com/office/powerpoint/2010/main" val="40176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CC71C33-1DA4-3DE9-40C8-A8EF9A8ACB4C}"/>
              </a:ext>
            </a:extLst>
          </p:cNvPr>
          <p:cNvSpPr>
            <a:spLocks noGrp="1"/>
          </p:cNvSpPr>
          <p:nvPr>
            <p:ph type="title"/>
          </p:nvPr>
        </p:nvSpPr>
        <p:spPr>
          <a:xfrm>
            <a:off x="561696" y="296085"/>
            <a:ext cx="4315103" cy="1722990"/>
          </a:xfrm>
        </p:spPr>
        <p:txBody>
          <a:bodyPr anchor="ctr">
            <a:normAutofit/>
          </a:bodyPr>
          <a:lstStyle/>
          <a:p>
            <a:pPr>
              <a:lnSpc>
                <a:spcPct val="90000"/>
              </a:lnSpc>
            </a:pPr>
            <a:r>
              <a:rPr lang="en-US" sz="3100" b="1">
                <a:solidFill>
                  <a:schemeClr val="bg1"/>
                </a:solidFill>
                <a:ea typeface="+mj-lt"/>
                <a:cs typeface="+mj-lt"/>
              </a:rPr>
              <a:t>Description of the Bot-IOT(1) dataset</a:t>
            </a:r>
            <a:br>
              <a:rPr lang="en-US" sz="3100" b="1">
                <a:ea typeface="+mj-lt"/>
                <a:cs typeface="+mj-lt"/>
              </a:rPr>
            </a:br>
            <a:endParaRPr lang="en-US" sz="3100">
              <a:solidFill>
                <a:schemeClr val="bg1"/>
              </a:solidFill>
              <a:ea typeface="+mj-lt"/>
              <a:cs typeface="+mj-lt"/>
            </a:endParaRPr>
          </a:p>
        </p:txBody>
      </p:sp>
      <p:sp>
        <p:nvSpPr>
          <p:cNvPr id="3" name="Content Placeholder 2">
            <a:extLst>
              <a:ext uri="{FF2B5EF4-FFF2-40B4-BE49-F238E27FC236}">
                <a16:creationId xmlns:a16="http://schemas.microsoft.com/office/drawing/2014/main" id="{755380ED-5C4C-D80A-0C25-D66445C528EB}"/>
              </a:ext>
            </a:extLst>
          </p:cNvPr>
          <p:cNvSpPr>
            <a:spLocks noGrp="1"/>
          </p:cNvSpPr>
          <p:nvPr>
            <p:ph idx="1"/>
          </p:nvPr>
        </p:nvSpPr>
        <p:spPr>
          <a:xfrm>
            <a:off x="404813" y="2160590"/>
            <a:ext cx="4254089" cy="3653021"/>
          </a:xfrm>
        </p:spPr>
        <p:txBody>
          <a:bodyPr vert="horz" lIns="91440" tIns="45720" rIns="91440" bIns="45720" rtlCol="0">
            <a:normAutofit/>
          </a:bodyPr>
          <a:lstStyle/>
          <a:p>
            <a:pPr>
              <a:lnSpc>
                <a:spcPct val="90000"/>
              </a:lnSpc>
              <a:spcBef>
                <a:spcPts val="0"/>
              </a:spcBef>
              <a:buChar char="•"/>
            </a:pPr>
            <a:r>
              <a:rPr lang="en-US" sz="1700">
                <a:solidFill>
                  <a:schemeClr val="bg1"/>
                </a:solidFill>
                <a:ea typeface="+mn-lt"/>
                <a:cs typeface="+mn-lt"/>
              </a:rPr>
              <a:t>We have performed data exploration techniques on our BoT-IoT dataset.</a:t>
            </a:r>
            <a:endParaRPr lang="en-US" sz="1700">
              <a:solidFill>
                <a:schemeClr val="bg1"/>
              </a:solidFill>
            </a:endParaRPr>
          </a:p>
          <a:p>
            <a:pPr>
              <a:lnSpc>
                <a:spcPct val="90000"/>
              </a:lnSpc>
              <a:spcBef>
                <a:spcPts val="0"/>
              </a:spcBef>
              <a:buChar char="•"/>
            </a:pPr>
            <a:r>
              <a:rPr lang="en-US" sz="1700">
                <a:solidFill>
                  <a:schemeClr val="bg1"/>
                </a:solidFill>
                <a:ea typeface="+mn-lt"/>
                <a:cs typeface="+mn-lt"/>
              </a:rPr>
              <a:t>Several features were present in the dataset, but only a few were useful. So, we found out the ten best features and started working on the same. </a:t>
            </a:r>
          </a:p>
          <a:p>
            <a:pPr>
              <a:lnSpc>
                <a:spcPct val="90000"/>
              </a:lnSpc>
              <a:spcBef>
                <a:spcPts val="0"/>
              </a:spcBef>
              <a:buChar char="•"/>
            </a:pPr>
            <a:r>
              <a:rPr lang="en-US" sz="1700">
                <a:solidFill>
                  <a:schemeClr val="bg1"/>
                </a:solidFill>
                <a:ea typeface="+mn-lt"/>
                <a:cs typeface="+mn-lt"/>
              </a:rPr>
              <a:t>We selected our target features too, namely "attack", "category" and "subcategory".</a:t>
            </a:r>
          </a:p>
          <a:p>
            <a:pPr>
              <a:lnSpc>
                <a:spcPct val="90000"/>
              </a:lnSpc>
              <a:spcBef>
                <a:spcPts val="0"/>
              </a:spcBef>
              <a:buChar char="•"/>
            </a:pPr>
            <a:r>
              <a:rPr lang="en-US" sz="1700">
                <a:solidFill>
                  <a:schemeClr val="bg1"/>
                </a:solidFill>
                <a:ea typeface="+mn-lt"/>
                <a:cs typeface="+mn-lt"/>
              </a:rPr>
              <a:t>The ten best features we found with the target features are given:</a:t>
            </a:r>
          </a:p>
          <a:p>
            <a:pPr>
              <a:lnSpc>
                <a:spcPct val="90000"/>
              </a:lnSpc>
            </a:pPr>
            <a:endParaRPr lang="en-US" sz="1700">
              <a:solidFill>
                <a:schemeClr val="bg1"/>
              </a:solidFill>
            </a:endParaRPr>
          </a:p>
        </p:txBody>
      </p:sp>
      <p:sp>
        <p:nvSpPr>
          <p:cNvPr id="29" name="Isosceles Triangle 3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Table 6">
            <a:extLst>
              <a:ext uri="{FF2B5EF4-FFF2-40B4-BE49-F238E27FC236}">
                <a16:creationId xmlns:a16="http://schemas.microsoft.com/office/drawing/2014/main" id="{E3565672-80E3-3477-5AD4-626A74CF6C52}"/>
              </a:ext>
            </a:extLst>
          </p:cNvPr>
          <p:cNvGraphicFramePr>
            <a:graphicFrameLocks noGrp="1"/>
          </p:cNvGraphicFramePr>
          <p:nvPr>
            <p:extLst>
              <p:ext uri="{D42A27DB-BD31-4B8C-83A1-F6EECF244321}">
                <p14:modId xmlns:p14="http://schemas.microsoft.com/office/powerpoint/2010/main" val="471138410"/>
              </p:ext>
            </p:extLst>
          </p:nvPr>
        </p:nvGraphicFramePr>
        <p:xfrm>
          <a:off x="5827058" y="190500"/>
          <a:ext cx="5860541" cy="6455965"/>
        </p:xfrm>
        <a:graphic>
          <a:graphicData uri="http://schemas.openxmlformats.org/drawingml/2006/table">
            <a:tbl>
              <a:tblPr firstRow="1" bandRow="1">
                <a:solidFill>
                  <a:srgbClr val="F2F2F2">
                    <a:alpha val="45098"/>
                  </a:srgbClr>
                </a:solidFill>
                <a:tableStyleId>{5C22544A-7EE6-4342-B048-85BDC9FD1C3A}</a:tableStyleId>
              </a:tblPr>
              <a:tblGrid>
                <a:gridCol w="1775685">
                  <a:extLst>
                    <a:ext uri="{9D8B030D-6E8A-4147-A177-3AD203B41FA5}">
                      <a16:colId xmlns:a16="http://schemas.microsoft.com/office/drawing/2014/main" val="1879023995"/>
                    </a:ext>
                  </a:extLst>
                </a:gridCol>
                <a:gridCol w="4084856">
                  <a:extLst>
                    <a:ext uri="{9D8B030D-6E8A-4147-A177-3AD203B41FA5}">
                      <a16:colId xmlns:a16="http://schemas.microsoft.com/office/drawing/2014/main" val="1714334973"/>
                    </a:ext>
                  </a:extLst>
                </a:gridCol>
              </a:tblGrid>
              <a:tr h="409469">
                <a:tc>
                  <a:txBody>
                    <a:bodyPr/>
                    <a:lstStyle/>
                    <a:p>
                      <a:pPr algn="ctr" fontAlgn="base"/>
                      <a:r>
                        <a:rPr lang="en-US" sz="1200" b="0" cap="none" spc="0">
                          <a:solidFill>
                            <a:schemeClr val="bg1"/>
                          </a:solidFill>
                          <a:effectLst/>
                        </a:rPr>
                        <a:t>FEATURE​</a:t>
                      </a:r>
                    </a:p>
                  </a:txBody>
                  <a:tcPr marL="65130" marR="65130" marT="79458" marB="32565"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base"/>
                      <a:r>
                        <a:rPr lang="en-US" sz="1200" b="0" cap="none" spc="0">
                          <a:solidFill>
                            <a:schemeClr val="bg1"/>
                          </a:solidFill>
                          <a:effectLst/>
                        </a:rPr>
                        <a:t>DESCRIPTION​</a:t>
                      </a:r>
                    </a:p>
                  </a:txBody>
                  <a:tcPr marL="65130" marR="65130" marT="79458" marB="3256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508401226"/>
                  </a:ext>
                </a:extLst>
              </a:tr>
              <a:tr h="395821">
                <a:tc>
                  <a:txBody>
                    <a:bodyPr/>
                    <a:lstStyle/>
                    <a:p>
                      <a:pPr algn="ctr" fontAlgn="base"/>
                      <a:r>
                        <a:rPr lang="en-US" sz="1200" cap="none" spc="0">
                          <a:solidFill>
                            <a:schemeClr val="tx1"/>
                          </a:solidFill>
                          <a:effectLst/>
                        </a:rPr>
                        <a:t>seq​</a:t>
                      </a:r>
                    </a:p>
                  </a:txBody>
                  <a:tcPr marL="65130" marR="65130" marT="79458" marB="3256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ctr" fontAlgn="base"/>
                      <a:r>
                        <a:rPr lang="en-US" sz="1200" cap="none" spc="0">
                          <a:solidFill>
                            <a:schemeClr val="tx1"/>
                          </a:solidFill>
                          <a:effectLst/>
                        </a:rPr>
                        <a:t>Argus sequence number​</a:t>
                      </a:r>
                    </a:p>
                  </a:txBody>
                  <a:tcPr marL="65130" marR="65130" marT="79458" marB="3256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150943970"/>
                  </a:ext>
                </a:extLst>
              </a:tr>
              <a:tr h="409469">
                <a:tc>
                  <a:txBody>
                    <a:bodyPr/>
                    <a:lstStyle/>
                    <a:p>
                      <a:pPr algn="ctr" fontAlgn="base"/>
                      <a:r>
                        <a:rPr lang="en-US" sz="1200" cap="none" spc="0" err="1">
                          <a:solidFill>
                            <a:schemeClr val="tx1"/>
                          </a:solidFill>
                          <a:effectLst/>
                        </a:rPr>
                        <a:t>stddev</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fontAlgn="base"/>
                      <a:r>
                        <a:rPr lang="en-US" sz="1200" cap="none" spc="0">
                          <a:solidFill>
                            <a:schemeClr val="tx1"/>
                          </a:solidFill>
                          <a:effectLst/>
                        </a:rPr>
                        <a:t>Standard deviation of aggregated records​</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836213497"/>
                  </a:ext>
                </a:extLst>
              </a:tr>
              <a:tr h="409469">
                <a:tc>
                  <a:txBody>
                    <a:bodyPr/>
                    <a:lstStyle/>
                    <a:p>
                      <a:pPr algn="ctr" fontAlgn="base"/>
                      <a:r>
                        <a:rPr lang="en-US" sz="1200" cap="none" spc="0" err="1">
                          <a:solidFill>
                            <a:schemeClr val="tx1"/>
                          </a:solidFill>
                          <a:effectLst/>
                        </a:rPr>
                        <a:t>N_IN_Conn_P_SrcIP</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fontAlgn="base"/>
                      <a:r>
                        <a:rPr lang="en-US" sz="1200" cap="none" spc="0">
                          <a:solidFill>
                            <a:schemeClr val="tx1"/>
                          </a:solidFill>
                          <a:effectLst/>
                        </a:rPr>
                        <a:t>Number of inbound connections per source IP.​</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89697763"/>
                  </a:ext>
                </a:extLst>
              </a:tr>
              <a:tr h="409469">
                <a:tc>
                  <a:txBody>
                    <a:bodyPr/>
                    <a:lstStyle/>
                    <a:p>
                      <a:pPr algn="ctr" fontAlgn="base"/>
                      <a:r>
                        <a:rPr lang="en-US" sz="1200" cap="none" spc="0">
                          <a:solidFill>
                            <a:schemeClr val="tx1"/>
                          </a:solidFill>
                          <a:effectLst/>
                        </a:rPr>
                        <a:t>min​</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fontAlgn="base"/>
                      <a:r>
                        <a:rPr lang="en-US" sz="1200" cap="none" spc="0">
                          <a:solidFill>
                            <a:schemeClr val="tx1"/>
                          </a:solidFill>
                          <a:effectLst/>
                        </a:rPr>
                        <a:t>Minimum duration of aggregated records​</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87749623"/>
                  </a:ext>
                </a:extLst>
              </a:tr>
              <a:tr h="395821">
                <a:tc>
                  <a:txBody>
                    <a:bodyPr/>
                    <a:lstStyle/>
                    <a:p>
                      <a:pPr algn="ctr" fontAlgn="base"/>
                      <a:r>
                        <a:rPr lang="en-US" sz="1200" cap="none" spc="0" err="1">
                          <a:solidFill>
                            <a:schemeClr val="tx1"/>
                          </a:solidFill>
                          <a:effectLst/>
                        </a:rPr>
                        <a:t>state_number</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fontAlgn="base"/>
                      <a:r>
                        <a:rPr lang="en-US" sz="1200" cap="none" spc="0">
                          <a:solidFill>
                            <a:schemeClr val="tx1"/>
                          </a:solidFill>
                          <a:effectLst/>
                        </a:rPr>
                        <a:t>Numerical representation of the feature state​</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41220075"/>
                  </a:ext>
                </a:extLst>
              </a:tr>
              <a:tr h="409469">
                <a:tc>
                  <a:txBody>
                    <a:bodyPr/>
                    <a:lstStyle/>
                    <a:p>
                      <a:pPr algn="ctr" fontAlgn="base"/>
                      <a:r>
                        <a:rPr lang="en-US" sz="1200" cap="none" spc="0">
                          <a:solidFill>
                            <a:schemeClr val="tx1"/>
                          </a:solidFill>
                          <a:effectLst/>
                        </a:rPr>
                        <a:t>mean​</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fontAlgn="base"/>
                      <a:r>
                        <a:rPr lang="en-US" sz="1200" cap="none" spc="0">
                          <a:solidFill>
                            <a:schemeClr val="tx1"/>
                          </a:solidFill>
                          <a:effectLst/>
                        </a:rPr>
                        <a:t>Average duration of aggregated records​</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819644932"/>
                  </a:ext>
                </a:extLst>
              </a:tr>
              <a:tr h="409469">
                <a:tc>
                  <a:txBody>
                    <a:bodyPr/>
                    <a:lstStyle/>
                    <a:p>
                      <a:pPr algn="ctr" fontAlgn="base"/>
                      <a:r>
                        <a:rPr lang="en-US" sz="1200" cap="none" spc="0" err="1">
                          <a:solidFill>
                            <a:schemeClr val="tx1"/>
                          </a:solidFill>
                          <a:effectLst/>
                        </a:rPr>
                        <a:t>N_IN_Conn_P_DstIP</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fontAlgn="base"/>
                      <a:r>
                        <a:rPr lang="en-US" sz="1200" cap="none" spc="0">
                          <a:solidFill>
                            <a:schemeClr val="tx1"/>
                          </a:solidFill>
                          <a:effectLst/>
                        </a:rPr>
                        <a:t>Number of inbound connections per destination IP.​</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587676627"/>
                  </a:ext>
                </a:extLst>
              </a:tr>
              <a:tr h="409469">
                <a:tc>
                  <a:txBody>
                    <a:bodyPr/>
                    <a:lstStyle/>
                    <a:p>
                      <a:pPr algn="ctr" fontAlgn="base"/>
                      <a:r>
                        <a:rPr lang="en-US" sz="1200" cap="none" spc="0" err="1">
                          <a:solidFill>
                            <a:schemeClr val="tx1"/>
                          </a:solidFill>
                          <a:effectLst/>
                        </a:rPr>
                        <a:t>drate</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fontAlgn="base"/>
                      <a:r>
                        <a:rPr lang="en-US" sz="1200" cap="none" spc="0">
                          <a:solidFill>
                            <a:schemeClr val="tx1"/>
                          </a:solidFill>
                          <a:effectLst/>
                        </a:rPr>
                        <a:t>Destination to source packets per second​</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742190725"/>
                  </a:ext>
                </a:extLst>
              </a:tr>
              <a:tr h="614204">
                <a:tc>
                  <a:txBody>
                    <a:bodyPr/>
                    <a:lstStyle/>
                    <a:p>
                      <a:pPr algn="ctr" fontAlgn="base"/>
                      <a:r>
                        <a:rPr lang="en-US" sz="1200" cap="none" spc="0" err="1">
                          <a:solidFill>
                            <a:schemeClr val="tx1"/>
                          </a:solidFill>
                          <a:effectLst/>
                        </a:rPr>
                        <a:t>srate</a:t>
                      </a:r>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ctr" fontAlgn="base"/>
                      <a:r>
                        <a:rPr lang="en-US" sz="1200" cap="none" spc="0">
                          <a:solidFill>
                            <a:schemeClr val="tx1"/>
                          </a:solidFill>
                          <a:effectLst/>
                        </a:rPr>
                        <a:t>Source to destination packets per second​</a:t>
                      </a:r>
                    </a:p>
                    <a:p>
                      <a:pPr algn="ctr" fontAlgn="base"/>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669877091"/>
                  </a:ext>
                </a:extLst>
              </a:tr>
              <a:tr h="586906">
                <a:tc>
                  <a:txBody>
                    <a:bodyPr/>
                    <a:lstStyle/>
                    <a:p>
                      <a:pPr algn="ctr" fontAlgn="base"/>
                      <a:r>
                        <a:rPr lang="en-US" sz="1200" cap="none" spc="0">
                          <a:solidFill>
                            <a:schemeClr val="tx1"/>
                          </a:solidFill>
                          <a:effectLst/>
                        </a:rPr>
                        <a:t>max​</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ctr" fontAlgn="base"/>
                      <a:r>
                        <a:rPr lang="en-US" sz="1200" cap="none" spc="0">
                          <a:solidFill>
                            <a:schemeClr val="tx1"/>
                          </a:solidFill>
                          <a:effectLst/>
                        </a:rPr>
                        <a:t>Maximum duration of aggregated records​</a:t>
                      </a:r>
                    </a:p>
                    <a:p>
                      <a:pPr algn="ctr" fontAlgn="base"/>
                      <a:r>
                        <a:rPr lang="en-US" sz="1200" cap="none" spc="0">
                          <a:solidFill>
                            <a:schemeClr val="tx1"/>
                          </a:solidFill>
                          <a:effectLst/>
                        </a:rPr>
                        <a:t>​</a:t>
                      </a:r>
                    </a:p>
                  </a:txBody>
                  <a:tcPr marL="65130" marR="65130" marT="79458" marB="325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01990717"/>
                  </a:ext>
                </a:extLst>
              </a:tr>
              <a:tr h="573257">
                <a:tc>
                  <a:txBody>
                    <a:bodyPr/>
                    <a:lstStyle/>
                    <a:p>
                      <a:pPr lvl="0" algn="ctr">
                        <a:buNone/>
                      </a:pPr>
                      <a:r>
                        <a:rPr lang="en-US" sz="1200" b="1" i="0" u="none" strike="noStrike" cap="none" spc="0" noProof="0">
                          <a:solidFill>
                            <a:schemeClr val="tx1"/>
                          </a:solidFill>
                          <a:effectLst/>
                          <a:latin typeface="Trebuchet MS"/>
                        </a:rPr>
                        <a:t>Attack</a:t>
                      </a:r>
                      <a:endParaRPr lang="en-US" sz="1200" cap="none" spc="0">
                        <a:solidFill>
                          <a:schemeClr val="tx1"/>
                        </a:solidFill>
                      </a:endParaRPr>
                    </a:p>
                  </a:txBody>
                  <a:tcPr marL="65129" marR="65129" marT="79458" marB="3256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ctr">
                        <a:lnSpc>
                          <a:spcPct val="100000"/>
                        </a:lnSpc>
                        <a:spcBef>
                          <a:spcPts val="0"/>
                        </a:spcBef>
                        <a:spcAft>
                          <a:spcPts val="0"/>
                        </a:spcAft>
                        <a:buNone/>
                      </a:pPr>
                      <a:r>
                        <a:rPr lang="en-US" sz="1200" b="1" i="0" u="none" strike="noStrike" cap="none" spc="0" noProof="0">
                          <a:solidFill>
                            <a:schemeClr val="tx1"/>
                          </a:solidFill>
                          <a:effectLst/>
                          <a:latin typeface="Trebuchet MS"/>
                        </a:rPr>
                        <a:t>Class label: 0 for Normal traffic, 1 for Attack Traffic</a:t>
                      </a:r>
                    </a:p>
                    <a:p>
                      <a:pPr lvl="0" algn="ctr">
                        <a:buNone/>
                      </a:pPr>
                      <a:endParaRPr lang="en-US" sz="1200" cap="none" spc="0">
                        <a:solidFill>
                          <a:schemeClr val="tx1"/>
                        </a:solidFill>
                        <a:effectLst/>
                      </a:endParaRPr>
                    </a:p>
                  </a:txBody>
                  <a:tcPr marL="65129" marR="65129" marT="79458" marB="3256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854077862"/>
                  </a:ext>
                </a:extLst>
              </a:tr>
              <a:tr h="409469">
                <a:tc>
                  <a:txBody>
                    <a:bodyPr/>
                    <a:lstStyle/>
                    <a:p>
                      <a:pPr lvl="0" algn="ctr">
                        <a:buNone/>
                      </a:pPr>
                      <a:r>
                        <a:rPr lang="en-US" sz="1200" b="0" i="0" u="none" strike="noStrike" cap="none" spc="0" noProof="0">
                          <a:solidFill>
                            <a:schemeClr val="tx1"/>
                          </a:solidFill>
                          <a:effectLst/>
                          <a:latin typeface="Trebuchet MS"/>
                        </a:rPr>
                        <a:t>Category</a:t>
                      </a:r>
                      <a:endParaRPr lang="en-US" sz="1200" cap="none" spc="0">
                        <a:solidFill>
                          <a:schemeClr val="tx1"/>
                        </a:solidFill>
                      </a:endParaRPr>
                    </a:p>
                  </a:txBody>
                  <a:tcPr marL="65128" marR="65128" marT="79458" marB="3256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ctr">
                        <a:buNone/>
                      </a:pPr>
                      <a:r>
                        <a:rPr lang="en-US" sz="1200" b="0" i="0" u="none" strike="noStrike" cap="none" spc="0" noProof="0">
                          <a:solidFill>
                            <a:schemeClr val="tx1"/>
                          </a:solidFill>
                          <a:effectLst/>
                          <a:latin typeface="Trebuchet MS"/>
                        </a:rPr>
                        <a:t>Traffic category</a:t>
                      </a:r>
                      <a:endParaRPr lang="en-US" sz="1200" cap="none" spc="0">
                        <a:solidFill>
                          <a:schemeClr val="tx1"/>
                        </a:solidFill>
                      </a:endParaRPr>
                    </a:p>
                  </a:txBody>
                  <a:tcPr marL="65128" marR="65128" marT="79458" marB="3256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08112291"/>
                  </a:ext>
                </a:extLst>
              </a:tr>
              <a:tr h="614204">
                <a:tc>
                  <a:txBody>
                    <a:bodyPr/>
                    <a:lstStyle/>
                    <a:p>
                      <a:pPr lvl="0" algn="ctr">
                        <a:buNone/>
                      </a:pPr>
                      <a:r>
                        <a:rPr lang="en-US" sz="1200" cap="none" spc="0">
                          <a:solidFill>
                            <a:schemeClr val="tx1"/>
                          </a:solidFill>
                          <a:effectLst/>
                        </a:rPr>
                        <a:t>Subcategory</a:t>
                      </a:r>
                    </a:p>
                  </a:txBody>
                  <a:tcPr marL="65128" marR="65128" marT="79458" marB="3256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lvl="0" algn="ctr">
                        <a:lnSpc>
                          <a:spcPct val="100000"/>
                        </a:lnSpc>
                        <a:spcBef>
                          <a:spcPts val="0"/>
                        </a:spcBef>
                        <a:spcAft>
                          <a:spcPts val="0"/>
                        </a:spcAft>
                        <a:buNone/>
                      </a:pPr>
                      <a:r>
                        <a:rPr lang="en-US" sz="1200" b="0" i="0" u="none" strike="noStrike" cap="none" spc="0" noProof="0">
                          <a:solidFill>
                            <a:schemeClr val="tx1"/>
                          </a:solidFill>
                          <a:effectLst/>
                          <a:latin typeface="Trebuchet MS"/>
                        </a:rPr>
                        <a:t>Traffic Subcategory</a:t>
                      </a:r>
                    </a:p>
                    <a:p>
                      <a:pPr lvl="0" algn="ctr">
                        <a:buNone/>
                      </a:pPr>
                      <a:endParaRPr lang="en-US" sz="1200" cap="none" spc="0">
                        <a:solidFill>
                          <a:schemeClr val="tx1"/>
                        </a:solidFill>
                        <a:effectLst/>
                      </a:endParaRPr>
                    </a:p>
                  </a:txBody>
                  <a:tcPr marL="65128" marR="65128" marT="79458" marB="32565">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504740948"/>
                  </a:ext>
                </a:extLst>
              </a:tr>
            </a:tbl>
          </a:graphicData>
        </a:graphic>
      </p:graphicFrame>
    </p:spTree>
    <p:extLst>
      <p:ext uri="{BB962C8B-B14F-4D97-AF65-F5344CB8AC3E}">
        <p14:creationId xmlns:p14="http://schemas.microsoft.com/office/powerpoint/2010/main" val="39002747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9568865-BB01-060B-3309-7FB29C6A1568}"/>
              </a:ext>
            </a:extLst>
          </p:cNvPr>
          <p:cNvSpPr>
            <a:spLocks noGrp="1"/>
          </p:cNvSpPr>
          <p:nvPr>
            <p:ph type="title"/>
          </p:nvPr>
        </p:nvSpPr>
        <p:spPr>
          <a:xfrm>
            <a:off x="1299733" y="463565"/>
            <a:ext cx="8288032" cy="1096316"/>
          </a:xfrm>
        </p:spPr>
        <p:txBody>
          <a:bodyPr vert="horz" lIns="91440" tIns="45720" rIns="91440" bIns="45720" rtlCol="0" anchor="b">
            <a:normAutofit/>
          </a:bodyPr>
          <a:lstStyle/>
          <a:p>
            <a:pPr algn="ctr"/>
            <a:r>
              <a:rPr lang="en-US" sz="4800"/>
              <a:t>Modelling Architecture</a:t>
            </a:r>
          </a:p>
        </p:txBody>
      </p:sp>
      <p:pic>
        <p:nvPicPr>
          <p:cNvPr id="7" name="Picture 7" descr="Graphical user interface, diagram, application&#10;&#10;Description automatically generated">
            <a:extLst>
              <a:ext uri="{FF2B5EF4-FFF2-40B4-BE49-F238E27FC236}">
                <a16:creationId xmlns:a16="http://schemas.microsoft.com/office/drawing/2014/main" id="{A8ACB8B8-5E8B-A930-FB6E-993EF8743D5C}"/>
              </a:ext>
            </a:extLst>
          </p:cNvPr>
          <p:cNvPicPr>
            <a:picLocks noChangeAspect="1"/>
          </p:cNvPicPr>
          <p:nvPr/>
        </p:nvPicPr>
        <p:blipFill>
          <a:blip r:embed="rId2"/>
          <a:stretch>
            <a:fillRect/>
          </a:stretch>
        </p:blipFill>
        <p:spPr>
          <a:xfrm>
            <a:off x="504115" y="1843892"/>
            <a:ext cx="10876591" cy="3924986"/>
          </a:xfrm>
          <a:prstGeom prst="rect">
            <a:avLst/>
          </a:prstGeom>
        </p:spPr>
      </p:pic>
    </p:spTree>
    <p:extLst>
      <p:ext uri="{BB962C8B-B14F-4D97-AF65-F5344CB8AC3E}">
        <p14:creationId xmlns:p14="http://schemas.microsoft.com/office/powerpoint/2010/main" val="266859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FA0670D-E50F-FF3D-D832-D5999B16A48D}"/>
              </a:ext>
            </a:extLst>
          </p:cNvPr>
          <p:cNvSpPr/>
          <p:nvPr/>
        </p:nvSpPr>
        <p:spPr>
          <a:xfrm>
            <a:off x="4163555" y="4437273"/>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endParaRPr lang="en-US">
              <a:ea typeface="+mn-lt"/>
              <a:cs typeface="+mn-lt"/>
            </a:endParaRPr>
          </a:p>
          <a:p>
            <a:pPr algn="ctr"/>
            <a:r>
              <a:rPr lang="en-US">
                <a:ea typeface="+mn-lt"/>
                <a:cs typeface="+mn-lt"/>
              </a:rPr>
              <a:t>CLIENT N</a:t>
            </a:r>
            <a:endParaRPr lang="en-US">
              <a:cs typeface="Calibri"/>
            </a:endParaRPr>
          </a:p>
          <a:p>
            <a:pPr algn="ctr"/>
            <a:endParaRPr lang="en-US">
              <a:cs typeface="Calibri"/>
            </a:endParaRPr>
          </a:p>
          <a:p>
            <a:pPr algn="ctr"/>
            <a:endParaRPr lang="en-US"/>
          </a:p>
        </p:txBody>
      </p:sp>
      <p:sp>
        <p:nvSpPr>
          <p:cNvPr id="13" name="Rectangle: Rounded Corners 12">
            <a:extLst>
              <a:ext uri="{FF2B5EF4-FFF2-40B4-BE49-F238E27FC236}">
                <a16:creationId xmlns:a16="http://schemas.microsoft.com/office/drawing/2014/main" id="{476F3466-BEC3-3C0E-6CCF-B1B10851BA06}"/>
              </a:ext>
            </a:extLst>
          </p:cNvPr>
          <p:cNvSpPr/>
          <p:nvPr/>
        </p:nvSpPr>
        <p:spPr>
          <a:xfrm>
            <a:off x="2117398" y="4439771"/>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r>
              <a:rPr lang="en-US">
                <a:ea typeface="+mn-lt"/>
                <a:cs typeface="+mn-lt"/>
              </a:rPr>
              <a:t>CLIENT 2</a:t>
            </a:r>
            <a:endParaRPr lang="en-US"/>
          </a:p>
          <a:p>
            <a:pPr algn="ctr"/>
            <a:endParaRPr lang="en-US"/>
          </a:p>
        </p:txBody>
      </p:sp>
      <p:sp>
        <p:nvSpPr>
          <p:cNvPr id="15" name="Rectangle: Rounded Corners 14">
            <a:extLst>
              <a:ext uri="{FF2B5EF4-FFF2-40B4-BE49-F238E27FC236}">
                <a16:creationId xmlns:a16="http://schemas.microsoft.com/office/drawing/2014/main" id="{38B3CEA5-B6BC-EBA0-7956-D8E8B9887BA7}"/>
              </a:ext>
            </a:extLst>
          </p:cNvPr>
          <p:cNvSpPr/>
          <p:nvPr/>
        </p:nvSpPr>
        <p:spPr>
          <a:xfrm>
            <a:off x="508453" y="4442270"/>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r>
              <a:rPr lang="en-US">
                <a:ea typeface="+mn-lt"/>
                <a:cs typeface="+mn-lt"/>
              </a:rPr>
              <a:t>CLIENT 1</a:t>
            </a:r>
            <a:endParaRPr lang="en-US"/>
          </a:p>
          <a:p>
            <a:pPr algn="ctr"/>
            <a:endParaRPr lang="en-US"/>
          </a:p>
        </p:txBody>
      </p:sp>
      <p:sp>
        <p:nvSpPr>
          <p:cNvPr id="17" name="Rectangle: Rounded Corners 16">
            <a:extLst>
              <a:ext uri="{FF2B5EF4-FFF2-40B4-BE49-F238E27FC236}">
                <a16:creationId xmlns:a16="http://schemas.microsoft.com/office/drawing/2014/main" id="{39CF0C3E-73B4-8D92-EB55-885DE48E510C}"/>
              </a:ext>
            </a:extLst>
          </p:cNvPr>
          <p:cNvSpPr/>
          <p:nvPr/>
        </p:nvSpPr>
        <p:spPr>
          <a:xfrm>
            <a:off x="9555017" y="4432276"/>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r>
              <a:rPr lang="en-US">
                <a:cs typeface="Calibri"/>
              </a:rPr>
              <a:t>SERVER</a:t>
            </a:r>
          </a:p>
          <a:p>
            <a:pPr algn="ctr"/>
            <a:endParaRPr lang="en-US">
              <a:cs typeface="Calibri"/>
            </a:endParaRPr>
          </a:p>
        </p:txBody>
      </p:sp>
      <p:sp>
        <p:nvSpPr>
          <p:cNvPr id="19" name="Rectangle: Rounded Corners 18">
            <a:extLst>
              <a:ext uri="{FF2B5EF4-FFF2-40B4-BE49-F238E27FC236}">
                <a16:creationId xmlns:a16="http://schemas.microsoft.com/office/drawing/2014/main" id="{C76D8B62-8C1B-D05D-39EC-FBC88208542A}"/>
              </a:ext>
            </a:extLst>
          </p:cNvPr>
          <p:cNvSpPr/>
          <p:nvPr/>
        </p:nvSpPr>
        <p:spPr>
          <a:xfrm>
            <a:off x="5547647" y="2448578"/>
            <a:ext cx="2127830"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mn-lt"/>
                <a:cs typeface="+mn-lt"/>
              </a:rPr>
              <a:t>MODEL(PYTHON)</a:t>
            </a:r>
          </a:p>
          <a:p>
            <a:pPr algn="ctr"/>
            <a:endParaRPr lang="en-US">
              <a:cs typeface="Calibri"/>
            </a:endParaRPr>
          </a:p>
        </p:txBody>
      </p:sp>
      <p:sp>
        <p:nvSpPr>
          <p:cNvPr id="21" name="Rectangle: Rounded Corners 20">
            <a:extLst>
              <a:ext uri="{FF2B5EF4-FFF2-40B4-BE49-F238E27FC236}">
                <a16:creationId xmlns:a16="http://schemas.microsoft.com/office/drawing/2014/main" id="{C5573FE4-997A-798D-A387-94D3E9658D15}"/>
              </a:ext>
            </a:extLst>
          </p:cNvPr>
          <p:cNvSpPr/>
          <p:nvPr/>
        </p:nvSpPr>
        <p:spPr>
          <a:xfrm>
            <a:off x="5912407" y="452388"/>
            <a:ext cx="1378323" cy="91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ea typeface="+mn-lt"/>
              <a:cs typeface="+mn-lt"/>
            </a:endParaRPr>
          </a:p>
          <a:p>
            <a:pPr algn="ctr"/>
            <a:r>
              <a:rPr lang="en-US">
                <a:cs typeface="Calibri"/>
              </a:rPr>
              <a:t>LOGS CLIENT</a:t>
            </a:r>
          </a:p>
          <a:p>
            <a:pPr algn="ctr"/>
            <a:endParaRPr lang="en-US"/>
          </a:p>
        </p:txBody>
      </p:sp>
      <p:cxnSp>
        <p:nvCxnSpPr>
          <p:cNvPr id="30" name="Straight Arrow Connector 29">
            <a:extLst>
              <a:ext uri="{FF2B5EF4-FFF2-40B4-BE49-F238E27FC236}">
                <a16:creationId xmlns:a16="http://schemas.microsoft.com/office/drawing/2014/main" id="{E67B2691-65A4-82C4-2930-04749322C787}"/>
              </a:ext>
            </a:extLst>
          </p:cNvPr>
          <p:cNvCxnSpPr/>
          <p:nvPr/>
        </p:nvCxnSpPr>
        <p:spPr>
          <a:xfrm flipV="1">
            <a:off x="4607445" y="3416976"/>
            <a:ext cx="1039318" cy="99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494D7F-62EB-5440-77D0-6AED70EB942E}"/>
              </a:ext>
            </a:extLst>
          </p:cNvPr>
          <p:cNvCxnSpPr>
            <a:cxnSpLocks/>
          </p:cNvCxnSpPr>
          <p:nvPr/>
        </p:nvCxnSpPr>
        <p:spPr>
          <a:xfrm flipV="1">
            <a:off x="2633739" y="3304549"/>
            <a:ext cx="2888105" cy="1096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1091B4-E2EA-E7C4-7C15-2700EB6487F8}"/>
              </a:ext>
            </a:extLst>
          </p:cNvPr>
          <p:cNvCxnSpPr>
            <a:cxnSpLocks/>
          </p:cNvCxnSpPr>
          <p:nvPr/>
        </p:nvCxnSpPr>
        <p:spPr>
          <a:xfrm flipV="1">
            <a:off x="1447018" y="3104680"/>
            <a:ext cx="4074826" cy="125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084203-04E3-E042-181F-AB615250441D}"/>
              </a:ext>
            </a:extLst>
          </p:cNvPr>
          <p:cNvCxnSpPr>
            <a:cxnSpLocks/>
          </p:cNvCxnSpPr>
          <p:nvPr/>
        </p:nvCxnSpPr>
        <p:spPr>
          <a:xfrm>
            <a:off x="7705410" y="3102180"/>
            <a:ext cx="2226040" cy="1289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Up-Down 34">
            <a:extLst>
              <a:ext uri="{FF2B5EF4-FFF2-40B4-BE49-F238E27FC236}">
                <a16:creationId xmlns:a16="http://schemas.microsoft.com/office/drawing/2014/main" id="{325F2799-6F3F-9440-8C81-C71D68505B4C}"/>
              </a:ext>
            </a:extLst>
          </p:cNvPr>
          <p:cNvSpPr/>
          <p:nvPr/>
        </p:nvSpPr>
        <p:spPr>
          <a:xfrm>
            <a:off x="6364286" y="1382804"/>
            <a:ext cx="487180" cy="106180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59FB25B-F6A1-0B22-75B6-0AAE617938C8}"/>
              </a:ext>
            </a:extLst>
          </p:cNvPr>
          <p:cNvCxnSpPr/>
          <p:nvPr/>
        </p:nvCxnSpPr>
        <p:spPr>
          <a:xfrm>
            <a:off x="364135" y="3805626"/>
            <a:ext cx="11180163" cy="3747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5D159F-AB4C-D986-267F-BE17FF63C13D}"/>
              </a:ext>
            </a:extLst>
          </p:cNvPr>
          <p:cNvCxnSpPr>
            <a:cxnSpLocks/>
          </p:cNvCxnSpPr>
          <p:nvPr/>
        </p:nvCxnSpPr>
        <p:spPr>
          <a:xfrm>
            <a:off x="364134" y="1819428"/>
            <a:ext cx="11180163" cy="3747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CA23A7-1357-328F-4CC5-637FE3F2AAC4}"/>
              </a:ext>
            </a:extLst>
          </p:cNvPr>
          <p:cNvSpPr txBox="1"/>
          <p:nvPr/>
        </p:nvSpPr>
        <p:spPr>
          <a:xfrm>
            <a:off x="1892206" y="6544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2">
                    <a:lumMod val="50000"/>
                  </a:schemeClr>
                </a:solidFill>
                <a:cs typeface="Calibri"/>
              </a:rPr>
              <a:t>DATABASE(MYSQL)</a:t>
            </a:r>
          </a:p>
        </p:txBody>
      </p:sp>
      <p:sp>
        <p:nvSpPr>
          <p:cNvPr id="40" name="TextBox 39">
            <a:extLst>
              <a:ext uri="{FF2B5EF4-FFF2-40B4-BE49-F238E27FC236}">
                <a16:creationId xmlns:a16="http://schemas.microsoft.com/office/drawing/2014/main" id="{FAC2C47C-0021-5064-1118-A8F7FE1DBC17}"/>
              </a:ext>
            </a:extLst>
          </p:cNvPr>
          <p:cNvSpPr txBox="1"/>
          <p:nvPr/>
        </p:nvSpPr>
        <p:spPr>
          <a:xfrm>
            <a:off x="1679293" y="25764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50000"/>
                  </a:schemeClr>
                </a:solidFill>
                <a:cs typeface="Calibri"/>
              </a:rPr>
              <a:t>BACKEND(NodeJS)</a:t>
            </a:r>
          </a:p>
        </p:txBody>
      </p:sp>
      <p:sp>
        <p:nvSpPr>
          <p:cNvPr id="41" name="TextBox 40">
            <a:extLst>
              <a:ext uri="{FF2B5EF4-FFF2-40B4-BE49-F238E27FC236}">
                <a16:creationId xmlns:a16="http://schemas.microsoft.com/office/drawing/2014/main" id="{37F8368B-70CF-6B5C-2868-C9240E6A9CD1}"/>
              </a:ext>
            </a:extLst>
          </p:cNvPr>
          <p:cNvSpPr txBox="1"/>
          <p:nvPr/>
        </p:nvSpPr>
        <p:spPr>
          <a:xfrm>
            <a:off x="5751070" y="40396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FRONT END (REACT)</a:t>
            </a:r>
          </a:p>
        </p:txBody>
      </p:sp>
      <p:sp>
        <p:nvSpPr>
          <p:cNvPr id="2" name="TextBox 1">
            <a:extLst>
              <a:ext uri="{FF2B5EF4-FFF2-40B4-BE49-F238E27FC236}">
                <a16:creationId xmlns:a16="http://schemas.microsoft.com/office/drawing/2014/main" id="{95654E4C-4358-5D2E-8CED-FF86FABB6D99}"/>
              </a:ext>
            </a:extLst>
          </p:cNvPr>
          <p:cNvSpPr txBox="1"/>
          <p:nvPr/>
        </p:nvSpPr>
        <p:spPr>
          <a:xfrm>
            <a:off x="2591224" y="6108242"/>
            <a:ext cx="7371226" cy="58477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a:solidFill>
                  <a:schemeClr val="bg1"/>
                </a:solidFill>
              </a:rPr>
              <a:t>Client-Server App Architecture</a:t>
            </a:r>
          </a:p>
        </p:txBody>
      </p:sp>
      <p:sp>
        <p:nvSpPr>
          <p:cNvPr id="20" name="TextBox 19">
            <a:extLst>
              <a:ext uri="{FF2B5EF4-FFF2-40B4-BE49-F238E27FC236}">
                <a16:creationId xmlns:a16="http://schemas.microsoft.com/office/drawing/2014/main" id="{D64DA5AC-57A5-EC2B-DA64-2F64BD86D937}"/>
              </a:ext>
            </a:extLst>
          </p:cNvPr>
          <p:cNvSpPr txBox="1"/>
          <p:nvPr/>
        </p:nvSpPr>
        <p:spPr>
          <a:xfrm>
            <a:off x="5956557" y="489125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lumMod val="50000"/>
                  </a:schemeClr>
                </a:solidFill>
                <a:cs typeface="Calibri"/>
              </a:rPr>
              <a:t>FRONTEND(React)</a:t>
            </a:r>
          </a:p>
        </p:txBody>
      </p:sp>
    </p:spTree>
    <p:extLst>
      <p:ext uri="{BB962C8B-B14F-4D97-AF65-F5344CB8AC3E}">
        <p14:creationId xmlns:p14="http://schemas.microsoft.com/office/powerpoint/2010/main" val="424892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Camera lens close up">
            <a:extLst>
              <a:ext uri="{FF2B5EF4-FFF2-40B4-BE49-F238E27FC236}">
                <a16:creationId xmlns:a16="http://schemas.microsoft.com/office/drawing/2014/main" id="{C66263C1-72C3-6FB8-D639-D5E9B2098D9F}"/>
              </a:ext>
            </a:extLst>
          </p:cNvPr>
          <p:cNvPicPr>
            <a:picLocks noChangeAspect="1"/>
          </p:cNvPicPr>
          <p:nvPr/>
        </p:nvPicPr>
        <p:blipFill rotWithShape="1">
          <a:blip r:embed="rId2"/>
          <a:srcRect l="11760" t="9090" r="18252" b="7"/>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161A911-D542-7BA9-C8A4-A35B54B63E02}"/>
              </a:ext>
            </a:extLst>
          </p:cNvPr>
          <p:cNvSpPr>
            <a:spLocks noGrp="1"/>
          </p:cNvSpPr>
          <p:nvPr>
            <p:ph type="title"/>
          </p:nvPr>
        </p:nvSpPr>
        <p:spPr>
          <a:xfrm>
            <a:off x="93790" y="1055673"/>
            <a:ext cx="4088190" cy="2369093"/>
          </a:xfrm>
        </p:spPr>
        <p:txBody>
          <a:bodyPr vert="horz" lIns="91440" tIns="45720" rIns="91440" bIns="45720" rtlCol="0" anchor="b">
            <a:normAutofit/>
          </a:bodyPr>
          <a:lstStyle/>
          <a:p>
            <a:pPr algn="r"/>
            <a:r>
              <a:rPr lang="en-US" sz="4800" dirty="0">
                <a:hlinkClick r:id="rId3"/>
              </a:rPr>
              <a:t>Demo:</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76B60B25-96A1-4EA4-9C6E-8858B58CD521}"/>
              </a:ext>
            </a:extLst>
          </p:cNvPr>
          <p:cNvSpPr txBox="1"/>
          <p:nvPr/>
        </p:nvSpPr>
        <p:spPr>
          <a:xfrm>
            <a:off x="4335004" y="2778435"/>
            <a:ext cx="5433244" cy="646331"/>
          </a:xfrm>
          <a:prstGeom prst="rect">
            <a:avLst/>
          </a:prstGeom>
          <a:noFill/>
        </p:spPr>
        <p:txBody>
          <a:bodyPr wrap="square" rtlCol="0">
            <a:spAutoFit/>
          </a:bodyPr>
          <a:lstStyle/>
          <a:p>
            <a:r>
              <a:rPr lang="en-IN" dirty="0">
                <a:hlinkClick r:id="rId3"/>
              </a:rPr>
              <a:t>https://drive.google.com/file/d/10vA2L-M5j8WI4btDVXH_neq8AlJsytBe/view?usp=sharing</a:t>
            </a:r>
            <a:endParaRPr lang="en-IN" dirty="0"/>
          </a:p>
        </p:txBody>
      </p:sp>
    </p:spTree>
    <p:extLst>
      <p:ext uri="{BB962C8B-B14F-4D97-AF65-F5344CB8AC3E}">
        <p14:creationId xmlns:p14="http://schemas.microsoft.com/office/powerpoint/2010/main" val="3110130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1574</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Trebuchet MS</vt:lpstr>
      <vt:lpstr>Wingdings 3</vt:lpstr>
      <vt:lpstr>Office Theme</vt:lpstr>
      <vt:lpstr>Facet</vt:lpstr>
      <vt:lpstr>Detecting DDoS Attacks in Blockchain-enabled IoT Networks using Distributed Intrusion Detection System and Machine learning</vt:lpstr>
      <vt:lpstr>Introduction</vt:lpstr>
      <vt:lpstr>Motivation</vt:lpstr>
      <vt:lpstr>BoT-IoT Dataset |UNSW Canberra </vt:lpstr>
      <vt:lpstr>BoT-IoT Dataset - (1)</vt:lpstr>
      <vt:lpstr>Description of the Bot-IOT(1) dataset </vt:lpstr>
      <vt:lpstr>Modelling Architecture</vt:lpstr>
      <vt:lpstr>PowerPoint Presentation</vt:lpstr>
      <vt:lpstr>Demo:</vt:lpstr>
      <vt:lpstr>Model Performance Evaluation on the BoT-IoT Dataset(1)</vt:lpstr>
      <vt:lpstr>Problems Faced</vt:lpstr>
      <vt:lpstr>Resolution for the problem: BoT-IoT Dataset (2) / UNSW-NB15 Datatset</vt:lpstr>
      <vt:lpstr>PowerPoint Presentation</vt:lpstr>
      <vt:lpstr>PowerPoint Presentation</vt:lpstr>
      <vt:lpstr>Feature engineering on the BoT-IoT dataset(2) </vt:lpstr>
      <vt:lpstr>Model Performance Evaluation on the BoT-IoT Dataset(2)</vt:lpstr>
      <vt:lpstr>Web App Architecture</vt:lpstr>
      <vt:lpstr>User Interface:</vt:lpstr>
      <vt:lpstr>Conclusion</vt:lpstr>
      <vt:lpstr>Artifacts</vt:lpstr>
      <vt:lpstr>THANK YOU!</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manthan kojage</cp:lastModifiedBy>
  <cp:revision>3</cp:revision>
  <dcterms:created xsi:type="dcterms:W3CDTF">2022-04-22T15:04:29Z</dcterms:created>
  <dcterms:modified xsi:type="dcterms:W3CDTF">2022-04-29T15:13:32Z</dcterms:modified>
</cp:coreProperties>
</file>