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3" r:id="rId5"/>
    <p:sldId id="264" r:id="rId6"/>
    <p:sldId id="267" r:id="rId7"/>
    <p:sldId id="268" r:id="rId8"/>
    <p:sldId id="269" r:id="rId9"/>
    <p:sldId id="270" r:id="rId10"/>
    <p:sldId id="272" r:id="rId11"/>
    <p:sldId id="273" r:id="rId12"/>
    <p:sldId id="27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Grid R-CNN</a:t>
            </a:r>
            <a:endParaRPr lang="en-US" altLang="zh-CN"/>
          </a:p>
        </p:txBody>
      </p:sp>
      <p:sp>
        <p:nvSpPr>
          <p:cNvPr id="3" name="副标题 2"/>
          <p:cNvSpPr>
            <a:spLocks noGrp="1"/>
          </p:cNvSpPr>
          <p:nvPr>
            <p:ph type="subTitle" idx="1"/>
          </p:nvPr>
        </p:nvSpPr>
        <p:spPr>
          <a:xfrm>
            <a:off x="1524000" y="4034790"/>
            <a:ext cx="8712200" cy="1655445"/>
          </a:xfrm>
        </p:spPr>
        <p:txBody>
          <a:bodyPr/>
          <a:p>
            <a:pPr algn="r"/>
            <a:endParaRPr lang="en-US" altLang="zh-CN"/>
          </a:p>
          <a:p>
            <a:pPr algn="r"/>
            <a:r>
              <a:rPr lang="en-US" altLang="zh-CN"/>
              <a:t>su   </a:t>
            </a:r>
            <a:endParaRPr lang="en-US" altLang="zh-CN"/>
          </a:p>
          <a:p>
            <a:pPr algn="r"/>
            <a:r>
              <a:rPr lang="en-US" altLang="zh-CN"/>
              <a:t>2018/1207</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2005" y="330200"/>
            <a:ext cx="10128250" cy="706755"/>
          </a:xfrm>
          <a:prstGeom prst="rect">
            <a:avLst/>
          </a:prstGeom>
          <a:noFill/>
        </p:spPr>
        <p:txBody>
          <a:bodyPr wrap="square" rtlCol="0">
            <a:spAutoFit/>
          </a:bodyPr>
          <a:p>
            <a:r>
              <a:rPr lang="en-US" altLang="zh-CN" sz="4000">
                <a:sym typeface="+mn-ea"/>
              </a:rPr>
              <a:t>Result</a:t>
            </a:r>
            <a:endParaRPr lang="en-US" altLang="zh-CN" sz="4000">
              <a:sym typeface="+mn-ea"/>
            </a:endParaRPr>
          </a:p>
        </p:txBody>
      </p:sp>
      <p:pic>
        <p:nvPicPr>
          <p:cNvPr id="8" name="图片 7"/>
          <p:cNvPicPr>
            <a:picLocks noChangeAspect="1"/>
          </p:cNvPicPr>
          <p:nvPr/>
        </p:nvPicPr>
        <p:blipFill>
          <a:blip r:embed="rId1"/>
          <a:stretch>
            <a:fillRect/>
          </a:stretch>
        </p:blipFill>
        <p:spPr>
          <a:xfrm>
            <a:off x="1079500" y="1511300"/>
            <a:ext cx="9039225" cy="4038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2005" y="330200"/>
            <a:ext cx="10128250" cy="706755"/>
          </a:xfrm>
          <a:prstGeom prst="rect">
            <a:avLst/>
          </a:prstGeom>
          <a:noFill/>
        </p:spPr>
        <p:txBody>
          <a:bodyPr wrap="square" rtlCol="0">
            <a:spAutoFit/>
          </a:bodyPr>
          <a:p>
            <a:r>
              <a:rPr lang="en-US" altLang="zh-CN" sz="4000">
                <a:sym typeface="+mn-ea"/>
              </a:rPr>
              <a:t>Result</a:t>
            </a:r>
            <a:endParaRPr lang="en-US" altLang="zh-CN" sz="4000">
              <a:sym typeface="+mn-ea"/>
            </a:endParaRPr>
          </a:p>
        </p:txBody>
      </p:sp>
      <p:pic>
        <p:nvPicPr>
          <p:cNvPr id="2" name="图片 1"/>
          <p:cNvPicPr>
            <a:picLocks noChangeAspect="1"/>
          </p:cNvPicPr>
          <p:nvPr/>
        </p:nvPicPr>
        <p:blipFill>
          <a:blip r:embed="rId1"/>
          <a:stretch>
            <a:fillRect/>
          </a:stretch>
        </p:blipFill>
        <p:spPr>
          <a:xfrm>
            <a:off x="2447290" y="1574800"/>
            <a:ext cx="5287010" cy="37903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2005" y="330200"/>
            <a:ext cx="10128250" cy="706755"/>
          </a:xfrm>
          <a:prstGeom prst="rect">
            <a:avLst/>
          </a:prstGeom>
          <a:noFill/>
        </p:spPr>
        <p:txBody>
          <a:bodyPr wrap="square" rtlCol="0">
            <a:spAutoFit/>
          </a:bodyPr>
          <a:p>
            <a:r>
              <a:rPr lang="en-US" altLang="zh-CN" sz="4000">
                <a:latin typeface="Times New Roman" panose="02020603050405020304" charset="0"/>
                <a:cs typeface="Times New Roman" panose="02020603050405020304" charset="0"/>
              </a:rPr>
              <a:t>M</a:t>
            </a:r>
            <a:r>
              <a:rPr lang="zh-CN" altLang="en-US" sz="4000">
                <a:latin typeface="Times New Roman" panose="02020603050405020304" charset="0"/>
                <a:cs typeface="Times New Roman" panose="02020603050405020304" charset="0"/>
              </a:rPr>
              <a:t>ain </a:t>
            </a:r>
            <a:r>
              <a:rPr lang="en-US" altLang="zh-CN" sz="4000">
                <a:latin typeface="Times New Roman" panose="02020603050405020304" charset="0"/>
                <a:cs typeface="Times New Roman" panose="02020603050405020304" charset="0"/>
              </a:rPr>
              <a:t>C</a:t>
            </a:r>
            <a:r>
              <a:rPr lang="zh-CN" altLang="en-US" sz="4000">
                <a:latin typeface="Times New Roman" panose="02020603050405020304" charset="0"/>
                <a:cs typeface="Times New Roman" panose="02020603050405020304" charset="0"/>
              </a:rPr>
              <a:t>ontributions</a:t>
            </a:r>
            <a:endParaRPr lang="zh-CN" altLang="en-US" sz="4000">
              <a:latin typeface="Times New Roman" panose="02020603050405020304" charset="0"/>
              <a:cs typeface="Times New Roman" panose="02020603050405020304" charset="0"/>
            </a:endParaRPr>
          </a:p>
        </p:txBody>
      </p:sp>
      <p:sp>
        <p:nvSpPr>
          <p:cNvPr id="5" name="文本框 4"/>
          <p:cNvSpPr txBox="1"/>
          <p:nvPr/>
        </p:nvSpPr>
        <p:spPr>
          <a:xfrm>
            <a:off x="802005" y="1652270"/>
            <a:ext cx="11181715" cy="3969385"/>
          </a:xfrm>
          <a:prstGeom prst="rect">
            <a:avLst/>
          </a:prstGeom>
          <a:noFill/>
        </p:spPr>
        <p:txBody>
          <a:bodyPr wrap="square" rtlCol="0" anchor="t">
            <a:spAutoFit/>
          </a:bodyPr>
          <a:p>
            <a:pPr marL="285750" indent="-285750">
              <a:buFont typeface="Wingdings" panose="05000000000000000000" charset="0"/>
              <a:buChar char="u"/>
            </a:pPr>
            <a:r>
              <a:rPr lang="zh-CN" altLang="en-US">
                <a:latin typeface="Times New Roman" panose="02020603050405020304" charset="0"/>
                <a:cs typeface="Times New Roman" panose="02020603050405020304" charset="0"/>
              </a:rPr>
              <a:t>propose a novel localization framework called Grid R-CNN which substitute traditional regression network by fully convolutional network that preserves spatial information efficiently. </a:t>
            </a:r>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u"/>
            </a:pPr>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u"/>
            </a:pPr>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u"/>
            </a:pPr>
            <a:r>
              <a:rPr lang="zh-CN" altLang="en-US">
                <a:latin typeface="Times New Roman" panose="02020603050405020304" charset="0"/>
                <a:cs typeface="Times New Roman" panose="02020603050405020304" charset="0"/>
              </a:rPr>
              <a:t>We design a multi-point supervision form that predicts points in grid to reduce the impact of some inaccurate points. We further propose a feature map level information fusion mechanism that enables the spatially related grid points to obtain incorporated features so thattheir locations can be well calibrated</a:t>
            </a:r>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u"/>
            </a:pPr>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u"/>
            </a:pPr>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u"/>
            </a:pPr>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u"/>
            </a:pPr>
            <a:r>
              <a:rPr lang="zh-CN" altLang="en-US">
                <a:latin typeface="Times New Roman" panose="02020603050405020304" charset="0"/>
                <a:cs typeface="Times New Roman" panose="02020603050405020304" charset="0"/>
              </a:rPr>
              <a:t>We perform extensive experiments and prove that Grid R-CNN framework is widely applicable across different detection frameworks and network architectures with consistent gains. The Grid R-CNN performs even better in more strict localization criterion (e.g. IoU threshold = 0.75). Thus we are confident that our grid guided localization mechanism is a better alternative for regression based localization methods.</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b="1020"/>
          <a:stretch>
            <a:fillRect/>
          </a:stretch>
        </p:blipFill>
        <p:spPr>
          <a:xfrm>
            <a:off x="684530" y="963295"/>
            <a:ext cx="5886450" cy="4930775"/>
          </a:xfrm>
          <a:prstGeom prst="rect">
            <a:avLst/>
          </a:prstGeom>
        </p:spPr>
      </p:pic>
      <p:sp>
        <p:nvSpPr>
          <p:cNvPr id="4" name="文本框 3"/>
          <p:cNvSpPr txBox="1"/>
          <p:nvPr/>
        </p:nvSpPr>
        <p:spPr>
          <a:xfrm>
            <a:off x="802005" y="330200"/>
            <a:ext cx="10128250"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Difference</a:t>
            </a:r>
            <a:endParaRPr lang="en-US" sz="4000">
              <a:latin typeface="Times New Roman" panose="02020603050405020304" charset="0"/>
              <a:cs typeface="Times New Roman" panose="02020603050405020304" charset="0"/>
            </a:endParaRPr>
          </a:p>
        </p:txBody>
      </p:sp>
      <p:sp>
        <p:nvSpPr>
          <p:cNvPr id="3" name="文本框 2"/>
          <p:cNvSpPr txBox="1"/>
          <p:nvPr/>
        </p:nvSpPr>
        <p:spPr>
          <a:xfrm>
            <a:off x="6416675" y="704850"/>
            <a:ext cx="5631180" cy="535432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Since a bounding box has four degrees of freedom, two</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independent points (e.g. the top left corner and bottom</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right corner) are enough for localization of a certain object.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However the prediction is not easy because the location of</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the points are not directly corresponding to the local features. For example, the upper right corner point of the cat in Figure 1.b lies outside of the object body and its neighborhood region in the image only contains background,it may share very similar local features with nearby pixels.</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To overcome this problem, we design a multi-point supervision formulation. By defining target points in a gird, we have more clues to reduce the impact of inaccurate prediction of some points. For instance, in a typical 3 × 3 grid points supervision case, the probably inaccurate y-axis coordinate of the top-right point can be calibrated by that of top-middle point which just locates on the boundary of the object. The grid points are effective designs to decrease the overall deviation</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2005" y="330200"/>
            <a:ext cx="10128250" cy="706755"/>
          </a:xfrm>
          <a:prstGeom prst="rect">
            <a:avLst/>
          </a:prstGeom>
          <a:noFill/>
        </p:spPr>
        <p:txBody>
          <a:bodyPr wrap="square" rtlCol="0">
            <a:spAutoFit/>
          </a:bodyPr>
          <a:p>
            <a:r>
              <a:rPr lang="zh-CN" altLang="en-US" sz="4000">
                <a:sym typeface="+mn-ea"/>
              </a:rPr>
              <a:t> Overview of the pipeline of Grid R-CNN</a:t>
            </a:r>
            <a:endParaRPr lang="en-US" sz="4000">
              <a:latin typeface="Times New Roman" panose="02020603050405020304" charset="0"/>
              <a:cs typeface="Times New Roman" panose="02020603050405020304" charset="0"/>
            </a:endParaRPr>
          </a:p>
        </p:txBody>
      </p:sp>
      <p:pic>
        <p:nvPicPr>
          <p:cNvPr id="3" name="图片 2"/>
          <p:cNvPicPr>
            <a:picLocks noChangeAspect="1"/>
          </p:cNvPicPr>
          <p:nvPr/>
        </p:nvPicPr>
        <p:blipFill>
          <a:blip r:embed="rId1"/>
          <a:stretch>
            <a:fillRect/>
          </a:stretch>
        </p:blipFill>
        <p:spPr>
          <a:xfrm>
            <a:off x="1013460" y="1388745"/>
            <a:ext cx="9705975" cy="3800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2005" y="330200"/>
            <a:ext cx="10128250" cy="706755"/>
          </a:xfrm>
          <a:prstGeom prst="rect">
            <a:avLst/>
          </a:prstGeom>
          <a:noFill/>
        </p:spPr>
        <p:txBody>
          <a:bodyPr wrap="square" rtlCol="0">
            <a:spAutoFit/>
          </a:bodyPr>
          <a:p>
            <a:r>
              <a:rPr lang="zh-CN" altLang="en-US" sz="4000">
                <a:sym typeface="+mn-ea"/>
              </a:rPr>
              <a:t> Overview of the pipeline of Grid R-CNN</a:t>
            </a:r>
            <a:endParaRPr lang="en-US" sz="4000">
              <a:latin typeface="Times New Roman" panose="02020603050405020304" charset="0"/>
              <a:cs typeface="Times New Roman" panose="02020603050405020304" charset="0"/>
            </a:endParaRPr>
          </a:p>
        </p:txBody>
      </p:sp>
      <p:pic>
        <p:nvPicPr>
          <p:cNvPr id="5" name="图片 4"/>
          <p:cNvPicPr>
            <a:picLocks noChangeAspect="1"/>
          </p:cNvPicPr>
          <p:nvPr/>
        </p:nvPicPr>
        <p:blipFill>
          <a:blip r:embed="rId1"/>
          <a:stretch>
            <a:fillRect/>
          </a:stretch>
        </p:blipFill>
        <p:spPr>
          <a:xfrm>
            <a:off x="664845" y="1878965"/>
            <a:ext cx="4676775" cy="2667000"/>
          </a:xfrm>
          <a:prstGeom prst="rect">
            <a:avLst/>
          </a:prstGeom>
        </p:spPr>
      </p:pic>
      <p:pic>
        <p:nvPicPr>
          <p:cNvPr id="2" name="图片 1"/>
          <p:cNvPicPr>
            <a:picLocks noChangeAspect="1"/>
          </p:cNvPicPr>
          <p:nvPr/>
        </p:nvPicPr>
        <p:blipFill>
          <a:blip r:embed="rId2"/>
          <a:stretch>
            <a:fillRect/>
          </a:stretch>
        </p:blipFill>
        <p:spPr>
          <a:xfrm>
            <a:off x="6666865" y="1395095"/>
            <a:ext cx="4838700" cy="4448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2005" y="330200"/>
            <a:ext cx="10128250" cy="706755"/>
          </a:xfrm>
          <a:prstGeom prst="rect">
            <a:avLst/>
          </a:prstGeom>
          <a:noFill/>
        </p:spPr>
        <p:txBody>
          <a:bodyPr wrap="square" rtlCol="0">
            <a:spAutoFit/>
          </a:bodyPr>
          <a:p>
            <a:r>
              <a:rPr lang="zh-CN" altLang="en-US" sz="4000">
                <a:sym typeface="+mn-ea"/>
              </a:rPr>
              <a:t> Grid Points Feature Fusion</a:t>
            </a:r>
            <a:endParaRPr lang="zh-CN" altLang="en-US" sz="4000">
              <a:sym typeface="+mn-ea"/>
            </a:endParaRPr>
          </a:p>
        </p:txBody>
      </p:sp>
      <p:pic>
        <p:nvPicPr>
          <p:cNvPr id="3" name="图片 2"/>
          <p:cNvPicPr>
            <a:picLocks noChangeAspect="1"/>
          </p:cNvPicPr>
          <p:nvPr/>
        </p:nvPicPr>
        <p:blipFill>
          <a:blip r:embed="rId1"/>
          <a:stretch>
            <a:fillRect/>
          </a:stretch>
        </p:blipFill>
        <p:spPr>
          <a:xfrm>
            <a:off x="802005" y="1328420"/>
            <a:ext cx="6048375" cy="3971925"/>
          </a:xfrm>
          <a:prstGeom prst="rect">
            <a:avLst/>
          </a:prstGeom>
        </p:spPr>
      </p:pic>
      <p:pic>
        <p:nvPicPr>
          <p:cNvPr id="6" name="图片 5"/>
          <p:cNvPicPr>
            <a:picLocks noChangeAspect="1"/>
          </p:cNvPicPr>
          <p:nvPr/>
        </p:nvPicPr>
        <p:blipFill>
          <a:blip r:embed="rId2"/>
          <a:stretch>
            <a:fillRect/>
          </a:stretch>
        </p:blipFill>
        <p:spPr>
          <a:xfrm>
            <a:off x="6850380" y="1993900"/>
            <a:ext cx="4638675" cy="3124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2005" y="330200"/>
            <a:ext cx="10128250" cy="706755"/>
          </a:xfrm>
          <a:prstGeom prst="rect">
            <a:avLst/>
          </a:prstGeom>
          <a:noFill/>
        </p:spPr>
        <p:txBody>
          <a:bodyPr wrap="square" rtlCol="0">
            <a:spAutoFit/>
          </a:bodyPr>
          <a:p>
            <a:r>
              <a:rPr lang="zh-CN" altLang="en-US" sz="4000">
                <a:sym typeface="+mn-ea"/>
              </a:rPr>
              <a:t>Extended Region Mapping</a:t>
            </a:r>
            <a:endParaRPr lang="zh-CN" altLang="en-US" sz="4000">
              <a:sym typeface="+mn-ea"/>
            </a:endParaRPr>
          </a:p>
        </p:txBody>
      </p:sp>
      <p:pic>
        <p:nvPicPr>
          <p:cNvPr id="2" name="图片 1"/>
          <p:cNvPicPr>
            <a:picLocks noChangeAspect="1"/>
          </p:cNvPicPr>
          <p:nvPr/>
        </p:nvPicPr>
        <p:blipFill>
          <a:blip r:embed="rId1"/>
          <a:stretch>
            <a:fillRect/>
          </a:stretch>
        </p:blipFill>
        <p:spPr>
          <a:xfrm>
            <a:off x="395605" y="1327150"/>
            <a:ext cx="5572125" cy="4000500"/>
          </a:xfrm>
          <a:prstGeom prst="rect">
            <a:avLst/>
          </a:prstGeom>
        </p:spPr>
      </p:pic>
      <p:pic>
        <p:nvPicPr>
          <p:cNvPr id="5" name="图片 4"/>
          <p:cNvPicPr>
            <a:picLocks noChangeAspect="1"/>
          </p:cNvPicPr>
          <p:nvPr/>
        </p:nvPicPr>
        <p:blipFill>
          <a:blip r:embed="rId2"/>
          <a:stretch>
            <a:fillRect/>
          </a:stretch>
        </p:blipFill>
        <p:spPr>
          <a:xfrm>
            <a:off x="5967730" y="1610995"/>
            <a:ext cx="6068695" cy="3432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2005" y="330200"/>
            <a:ext cx="10128250" cy="706755"/>
          </a:xfrm>
          <a:prstGeom prst="rect">
            <a:avLst/>
          </a:prstGeom>
          <a:noFill/>
        </p:spPr>
        <p:txBody>
          <a:bodyPr wrap="square" rtlCol="0">
            <a:spAutoFit/>
          </a:bodyPr>
          <a:p>
            <a:r>
              <a:rPr lang="en-US" altLang="zh-CN" sz="4000">
                <a:sym typeface="+mn-ea"/>
              </a:rPr>
              <a:t>Result</a:t>
            </a:r>
            <a:endParaRPr lang="en-US" altLang="zh-CN" sz="4000">
              <a:sym typeface="+mn-ea"/>
            </a:endParaRPr>
          </a:p>
        </p:txBody>
      </p:sp>
      <p:pic>
        <p:nvPicPr>
          <p:cNvPr id="3" name="图片 2"/>
          <p:cNvPicPr>
            <a:picLocks noChangeAspect="1"/>
          </p:cNvPicPr>
          <p:nvPr/>
        </p:nvPicPr>
        <p:blipFill>
          <a:blip r:embed="rId1"/>
          <a:stretch>
            <a:fillRect/>
          </a:stretch>
        </p:blipFill>
        <p:spPr>
          <a:xfrm>
            <a:off x="429260" y="1479550"/>
            <a:ext cx="6286500" cy="2676525"/>
          </a:xfrm>
          <a:prstGeom prst="rect">
            <a:avLst/>
          </a:prstGeom>
        </p:spPr>
      </p:pic>
      <p:pic>
        <p:nvPicPr>
          <p:cNvPr id="6" name="图片 5"/>
          <p:cNvPicPr>
            <a:picLocks noChangeAspect="1"/>
          </p:cNvPicPr>
          <p:nvPr/>
        </p:nvPicPr>
        <p:blipFill>
          <a:blip r:embed="rId2"/>
          <a:stretch>
            <a:fillRect/>
          </a:stretch>
        </p:blipFill>
        <p:spPr>
          <a:xfrm>
            <a:off x="6715760" y="1365250"/>
            <a:ext cx="5400675" cy="2905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2005" y="330200"/>
            <a:ext cx="10128250" cy="706755"/>
          </a:xfrm>
          <a:prstGeom prst="rect">
            <a:avLst/>
          </a:prstGeom>
          <a:noFill/>
        </p:spPr>
        <p:txBody>
          <a:bodyPr wrap="square" rtlCol="0">
            <a:spAutoFit/>
          </a:bodyPr>
          <a:p>
            <a:r>
              <a:rPr lang="en-US" altLang="zh-CN" sz="4000">
                <a:sym typeface="+mn-ea"/>
              </a:rPr>
              <a:t>Result</a:t>
            </a:r>
            <a:endParaRPr lang="en-US" altLang="zh-CN" sz="4000">
              <a:sym typeface="+mn-ea"/>
            </a:endParaRPr>
          </a:p>
        </p:txBody>
      </p:sp>
      <p:pic>
        <p:nvPicPr>
          <p:cNvPr id="7" name="图片 6"/>
          <p:cNvPicPr>
            <a:picLocks noChangeAspect="1"/>
          </p:cNvPicPr>
          <p:nvPr/>
        </p:nvPicPr>
        <p:blipFill>
          <a:blip r:embed="rId1"/>
          <a:stretch>
            <a:fillRect/>
          </a:stretch>
        </p:blipFill>
        <p:spPr>
          <a:xfrm>
            <a:off x="802005" y="2152650"/>
            <a:ext cx="9896475" cy="25527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2117</Words>
  <Application>WPS 演示</Application>
  <PresentationFormat>宽屏</PresentationFormat>
  <Paragraphs>41</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Arial Unicode MS</vt:lpstr>
      <vt:lpstr>Calibri Light</vt:lpstr>
      <vt:lpstr>Calibri</vt:lpstr>
      <vt:lpstr>微软雅黑</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001</cp:lastModifiedBy>
  <cp:revision>10</cp:revision>
  <dcterms:created xsi:type="dcterms:W3CDTF">2018-12-07T05:14:51Z</dcterms:created>
  <dcterms:modified xsi:type="dcterms:W3CDTF">2018-12-07T06:37:14Z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ies>
</file>