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331" y="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18250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Do not do faces bordering fluid cells, but faces one cell further away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Marker and cell, markers are just position used to track water cells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Loop over all particles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Trace the particle backwards one timestep using that velocity and get a new previous position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Get new velocity by subtracting force of gravity for that timestep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Calculate pressure gradient using backwards differences. New velocity equals old velocity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7205661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89961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‹nr.›</a:t>
            </a:fld>
            <a:endParaRPr lang="en-US" sz="900" b="0" i="0" u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7205661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589961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‹nr.›</a:t>
            </a:fld>
            <a:endParaRPr lang="en-US" sz="900" b="0" i="0" u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7205661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589961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‹nr.›</a:t>
            </a:fld>
            <a:endParaRPr lang="en-US" sz="900" b="0" i="0" u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862" y="609600"/>
            <a:ext cx="85963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7205661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589961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‹nr.›</a:t>
            </a:fld>
            <a:endParaRPr lang="en-US" sz="900" b="0" i="0" u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Inhoud van twe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677862" y="609600"/>
            <a:ext cx="85963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7205661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589961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‹nr.›</a:t>
            </a:fld>
            <a:endParaRPr lang="en-US" sz="900" b="0" i="0" u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ekop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661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89961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‹nr.›</a:t>
            </a:fld>
            <a:endParaRPr lang="en-US" sz="900" b="0" i="0" u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862" y="609600"/>
            <a:ext cx="85963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862" y="2160586"/>
            <a:ext cx="85963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661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89961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‹nr.›</a:t>
            </a:fld>
            <a:endParaRPr lang="en-US" sz="900" b="0" i="0" u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e titel en teks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7205661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89961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‹nr.›</a:t>
            </a:fld>
            <a:endParaRPr lang="en-US" sz="900" b="0" i="0" u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el en verticale teks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77862" y="609600"/>
            <a:ext cx="85963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3035299" y="-196850"/>
            <a:ext cx="3881436" cy="85963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7205661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89961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‹nr.›</a:t>
            </a:fld>
            <a:endParaRPr lang="en-US" sz="900" b="0" i="0" u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aar of onwaa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7205661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89961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‹nr.›</a:t>
            </a:fld>
            <a:endParaRPr lang="en-US" sz="900" b="0" i="0" u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amkaartj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661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89961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‹nr.›</a:t>
            </a:fld>
            <a:endParaRPr lang="en-US" sz="900" b="0" i="0" u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bijschrif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7205661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89961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‹nr.›</a:t>
            </a:fld>
            <a:endParaRPr lang="en-US" sz="900" b="0" i="0" u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Afbeelding met bijschrif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7205661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589961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‹nr.›</a:t>
            </a:fld>
            <a:endParaRPr lang="en-US" sz="900" b="0" i="0" u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oud met bijschrif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063" marR="0" lvl="1" indent="-1256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126" marR="0" lvl="2" indent="-1242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189" marR="0" lvl="3" indent="-1228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251" marR="0" lvl="4" indent="-1215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314" marR="0" lvl="5" indent="-1201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2377" marR="0" lvl="6" indent="-1187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199440" marR="0" lvl="7" indent="-117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6503" marR="0" lvl="8" indent="-1160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661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89961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‹nr.›</a:t>
            </a:fld>
            <a:endParaRPr lang="en-US" sz="900" b="0" i="0" u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7937"/>
            <a:ext cx="12191999" cy="6865937"/>
            <a:chOff x="0" y="0"/>
            <a:chExt cx="2147483647" cy="2147483646"/>
          </a:xfrm>
        </p:grpSpPr>
        <p:sp>
          <p:nvSpPr>
            <p:cNvPr id="7" name="Shape 7"/>
            <p:cNvSpPr/>
            <p:nvPr/>
          </p:nvSpPr>
          <p:spPr>
            <a:xfrm>
              <a:off x="0" y="189213"/>
              <a:ext cx="152113430" cy="17820671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8" name="Shape 8"/>
            <p:cNvCxnSpPr/>
            <p:nvPr/>
          </p:nvCxnSpPr>
          <p:spPr>
            <a:xfrm>
              <a:off x="1650598375" y="2648049"/>
              <a:ext cx="214748358" cy="2144835489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 flipH="1">
              <a:off x="1307877320" y="1154007855"/>
              <a:ext cx="839047152" cy="993475762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0" name="Shape 10"/>
            <p:cNvSpPr/>
            <p:nvPr/>
          </p:nvSpPr>
          <p:spPr>
            <a:xfrm>
              <a:off x="1617213784" y="0"/>
              <a:ext cx="529710685" cy="21474835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" name="Shape 11"/>
            <p:cNvSpPr/>
            <p:nvPr/>
          </p:nvSpPr>
          <p:spPr>
            <a:xfrm>
              <a:off x="1691538280" y="0"/>
              <a:ext cx="455945364" cy="21474835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1573329971" y="955908292"/>
              <a:ext cx="574153675" cy="1191575304"/>
            </a:xfrm>
            <a:prstGeom prst="triangle">
              <a:avLst>
                <a:gd name="adj" fmla="val 21600"/>
              </a:avLst>
            </a:pr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1644167152" y="0"/>
              <a:ext cx="502757425" cy="21474835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1919688771" y="0"/>
              <a:ext cx="227235549" cy="21474835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926781632" y="0"/>
              <a:ext cx="220142614" cy="21474835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79607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826852253" y="1125376911"/>
              <a:ext cx="320072115" cy="1022106735"/>
            </a:xfrm>
            <a:prstGeom prst="triangle">
              <a:avLst>
                <a:gd name="adj" fmla="val 21600"/>
              </a:avLst>
            </a:pr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862" y="609600"/>
            <a:ext cx="85963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862" y="2160586"/>
            <a:ext cx="85963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661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89961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‹nr.›</a:t>
            </a:fld>
            <a:endParaRPr lang="en-US" sz="900" b="0" i="0" u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-7937"/>
            <a:ext cx="12191999" cy="6865937"/>
            <a:chOff x="0" y="0"/>
            <a:chExt cx="2147483647" cy="2147483646"/>
          </a:xfrm>
        </p:grpSpPr>
        <p:cxnSp>
          <p:nvCxnSpPr>
            <p:cNvPr id="30" name="Shape 30"/>
            <p:cNvCxnSpPr/>
            <p:nvPr/>
          </p:nvCxnSpPr>
          <p:spPr>
            <a:xfrm>
              <a:off x="1650598375" y="2648049"/>
              <a:ext cx="214748358" cy="2144835489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" name="Shape 31"/>
            <p:cNvCxnSpPr/>
            <p:nvPr/>
          </p:nvCxnSpPr>
          <p:spPr>
            <a:xfrm flipH="1">
              <a:off x="1307877320" y="1154007855"/>
              <a:ext cx="839047152" cy="993475762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2" name="Shape 32"/>
            <p:cNvSpPr/>
            <p:nvPr/>
          </p:nvSpPr>
          <p:spPr>
            <a:xfrm>
              <a:off x="1617213784" y="0"/>
              <a:ext cx="529710685" cy="21474835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1691538280" y="0"/>
              <a:ext cx="455945364" cy="21474835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1573329971" y="955908292"/>
              <a:ext cx="574153675" cy="1191575304"/>
            </a:xfrm>
            <a:prstGeom prst="triangle">
              <a:avLst>
                <a:gd name="adj" fmla="val 21600"/>
              </a:avLst>
            </a:pr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1644167152" y="0"/>
              <a:ext cx="502757425" cy="21474835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1919688771" y="0"/>
              <a:ext cx="227235549" cy="21474835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1926781632" y="0"/>
              <a:ext cx="220142614" cy="21474835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79607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826852253" y="1125376911"/>
              <a:ext cx="320072115" cy="1022106735"/>
            </a:xfrm>
            <a:prstGeom prst="triangle">
              <a:avLst>
                <a:gd name="adj" fmla="val 21600"/>
              </a:avLst>
            </a:pr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0" y="1257774075"/>
              <a:ext cx="79039270" cy="889709535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862" y="609600"/>
            <a:ext cx="8596311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862" y="2160586"/>
            <a:ext cx="8596311" cy="3881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661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89961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‹nr.›</a:t>
            </a:fld>
            <a:endParaRPr lang="en-US" sz="900" b="0" i="0" u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ctrTitle"/>
          </p:nvPr>
        </p:nvSpPr>
        <p:spPr>
          <a:xfrm>
            <a:off x="1064387" y="2367436"/>
            <a:ext cx="7767600" cy="164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72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Fluid simulation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064362" y="4013525"/>
            <a:ext cx="7767600" cy="109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Jack van der Drift &amp; Marjolein Zwerver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677862" y="609600"/>
            <a:ext cx="85962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3e. Update air velocities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77850" y="1688048"/>
            <a:ext cx="8596200" cy="435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500"/>
              </a:spcBef>
              <a:buSzPct val="100000"/>
            </a:pPr>
            <a:r>
              <a:rPr lang="en-US" sz="2400"/>
              <a:t>Only for a 1 cell buffer zone</a:t>
            </a:r>
          </a:p>
          <a:p>
            <a:pPr marL="457200" lvl="0" indent="-381000">
              <a:spcBef>
                <a:spcPts val="1500"/>
              </a:spcBef>
              <a:buSzPct val="100000"/>
            </a:pPr>
            <a:r>
              <a:rPr lang="en-US" sz="2400"/>
              <a:t>Interpolated from bordering water cells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677862" y="609600"/>
            <a:ext cx="85962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Set solid cell velocities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77850" y="1751548"/>
            <a:ext cx="8596200" cy="429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SzPct val="100000"/>
            </a:pPr>
            <a:r>
              <a:rPr lang="en-US" sz="2400"/>
              <a:t>Velocities that point into a wall are set to 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677862" y="609600"/>
            <a:ext cx="85962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Move marker particles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77850" y="1672173"/>
            <a:ext cx="8596200" cy="436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500"/>
              </a:spcBef>
              <a:buSzPct val="100000"/>
            </a:pPr>
            <a:r>
              <a:rPr lang="en-US" sz="2400"/>
              <a:t>Velocity for each particle calculated by interpolating between face values</a:t>
            </a:r>
          </a:p>
          <a:p>
            <a:pPr marL="457200" lvl="0" indent="-381000" rtl="0">
              <a:spcBef>
                <a:spcPts val="1500"/>
              </a:spcBef>
              <a:buSzPct val="100000"/>
            </a:pPr>
            <a:r>
              <a:rPr lang="en-US" sz="2400"/>
              <a:t>pos</a:t>
            </a:r>
            <a:r>
              <a:rPr lang="en-US" sz="2400" baseline="-25000"/>
              <a:t>new</a:t>
            </a:r>
            <a:r>
              <a:rPr lang="en-US" sz="2400"/>
              <a:t> = pos</a:t>
            </a:r>
            <a:r>
              <a:rPr lang="en-US" sz="2400" baseline="-25000"/>
              <a:t>old</a:t>
            </a:r>
            <a:r>
              <a:rPr lang="en-US" sz="2400"/>
              <a:t> + vel * ∆t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677862" y="609600"/>
            <a:ext cx="85962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Demo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77862" y="2160586"/>
            <a:ext cx="8596200" cy="388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50" y="1930500"/>
            <a:ext cx="7863676" cy="388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677862" y="609600"/>
            <a:ext cx="85962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MAC grid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77850" y="1522248"/>
            <a:ext cx="8596200" cy="450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500"/>
              </a:spcBef>
              <a:buSzPct val="100000"/>
            </a:pPr>
            <a:r>
              <a:rPr lang="en-US" sz="2400">
                <a:solidFill>
                  <a:srgbClr val="404040"/>
                </a:solidFill>
              </a:rPr>
              <a:t>Fluid Flow for the rest of us – Cline, Cardon and Egbert</a:t>
            </a:r>
          </a:p>
          <a:p>
            <a:pPr marL="457200" lvl="0" indent="-381000" rtl="0">
              <a:lnSpc>
                <a:spcPct val="150000"/>
              </a:lnSpc>
              <a:spcBef>
                <a:spcPts val="1500"/>
              </a:spcBef>
              <a:buSzPct val="100000"/>
            </a:pPr>
            <a:r>
              <a:rPr lang="en-US" sz="2400"/>
              <a:t>Divide the space into grid cells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For each cell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Store velocity components on corresponding faces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Store pressure at cell center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Use marker particles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662" y="3873825"/>
            <a:ext cx="2613138" cy="2328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77862" y="609600"/>
            <a:ext cx="8596311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4800"/>
              <a:t>Algorithm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77850" y="1601525"/>
            <a:ext cx="8596200" cy="444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ct val="100000"/>
              <a:buAutoNum type="arabicPeriod"/>
            </a:pPr>
            <a:r>
              <a:rPr lang="en-US" sz="2400"/>
              <a:t>Calculate time step ∆t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ct val="100000"/>
              <a:buAutoNum type="arabicPeriod"/>
            </a:pPr>
            <a:r>
              <a:rPr lang="en-US" sz="2400"/>
              <a:t>Update cell states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ct val="100000"/>
              <a:buAutoNum type="arabicPeriod"/>
            </a:pPr>
            <a:r>
              <a:rPr lang="en-US" sz="2400"/>
              <a:t>Advance the velocity field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400"/>
              <a:t>Update fluid velocities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400"/>
              <a:t>Apply external forces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400"/>
              <a:t>Calculate pressure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400"/>
              <a:t>Apply pressure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400"/>
              <a:t>Update air velocities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400"/>
              <a:t>Set solid cell velocities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ct val="100000"/>
              <a:buAutoNum type="arabicPeriod"/>
            </a:pPr>
            <a:r>
              <a:rPr lang="en-US" sz="2400"/>
              <a:t>Move marker particles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77862" y="609600"/>
            <a:ext cx="85962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1. Calculate timestep ∆t 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77862" y="2160586"/>
            <a:ext cx="8596200" cy="388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Loop over all velocity components to get max velocity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∆t = 1/v</a:t>
            </a:r>
            <a:r>
              <a:rPr lang="en-US" sz="2400" baseline="-25000"/>
              <a:t>max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Clamped between 0.01 and 0.1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677862" y="609600"/>
            <a:ext cx="85962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2. Update cell states 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77862" y="2160586"/>
            <a:ext cx="8596200" cy="388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1500"/>
              </a:spcBef>
              <a:buSzPct val="100000"/>
            </a:pPr>
            <a:r>
              <a:rPr lang="en-US" sz="2400"/>
              <a:t>Cell state matrix which keeps track of the state (water/air) for each cell</a:t>
            </a:r>
          </a:p>
          <a:p>
            <a:pPr marL="457200" lvl="0" indent="-381000">
              <a:lnSpc>
                <a:spcPct val="115000"/>
              </a:lnSpc>
              <a:spcBef>
                <a:spcPts val="1500"/>
              </a:spcBef>
              <a:buSzPct val="100000"/>
            </a:pPr>
            <a:r>
              <a:rPr lang="en-US" sz="2400"/>
              <a:t>If a cell contains a marker particle it is marked as a water cell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77862" y="609600"/>
            <a:ext cx="85962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3a. Backwards particle trace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77850" y="1641175"/>
            <a:ext cx="8596200" cy="440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00000"/>
              </a:lnSpc>
              <a:spcBef>
                <a:spcPts val="1500"/>
              </a:spcBef>
              <a:buSzPct val="100000"/>
            </a:pPr>
            <a:r>
              <a:rPr lang="en-US" sz="2400"/>
              <a:t>For each face:</a:t>
            </a:r>
          </a:p>
          <a:p>
            <a:pPr marL="914400" lvl="1" indent="-381000">
              <a:lnSpc>
                <a:spcPct val="100000"/>
              </a:lnSpc>
              <a:spcBef>
                <a:spcPts val="1500"/>
              </a:spcBef>
              <a:buSzPct val="100000"/>
            </a:pPr>
            <a:r>
              <a:rPr lang="en-US" sz="2400"/>
              <a:t>Get interpolated velocity in x, y and z direction</a:t>
            </a:r>
          </a:p>
          <a:p>
            <a:pPr marL="914400" lvl="1" indent="-381000" rtl="0">
              <a:lnSpc>
                <a:spcPct val="100000"/>
              </a:lnSpc>
              <a:spcBef>
                <a:spcPts val="1500"/>
              </a:spcBef>
              <a:buSzPct val="100000"/>
            </a:pPr>
            <a:r>
              <a:rPr lang="en-US" sz="2400"/>
              <a:t>Trace particle backwards:</a:t>
            </a:r>
          </a:p>
          <a:p>
            <a:pPr marL="1371600" lvl="2" indent="-381000">
              <a:lnSpc>
                <a:spcPct val="100000"/>
              </a:lnSpc>
              <a:spcBef>
                <a:spcPts val="1500"/>
              </a:spcBef>
              <a:buSzPct val="100000"/>
            </a:pPr>
            <a:r>
              <a:rPr lang="en-US" sz="2400"/>
              <a:t>pos</a:t>
            </a:r>
            <a:r>
              <a:rPr lang="en-US" sz="2400" baseline="-25000"/>
              <a:t>prev</a:t>
            </a:r>
            <a:r>
              <a:rPr lang="en-US" sz="2400"/>
              <a:t> = pos</a:t>
            </a:r>
            <a:r>
              <a:rPr lang="en-US" sz="2400" baseline="-25000"/>
              <a:t>old</a:t>
            </a:r>
            <a:r>
              <a:rPr lang="en-US" sz="2400"/>
              <a:t> - vel * ∆t</a:t>
            </a:r>
          </a:p>
          <a:p>
            <a:pPr marL="914400" lvl="1" indent="-381000">
              <a:lnSpc>
                <a:spcPct val="100000"/>
              </a:lnSpc>
              <a:spcBef>
                <a:spcPts val="1500"/>
              </a:spcBef>
              <a:buSzPct val="100000"/>
            </a:pPr>
            <a:r>
              <a:rPr lang="en-US" sz="2400"/>
              <a:t>New velocity at face is the interpolated velocity at pos</a:t>
            </a:r>
            <a:r>
              <a:rPr lang="en-US" sz="2400" baseline="-25000"/>
              <a:t>prev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677862" y="609600"/>
            <a:ext cx="85962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3b. Apply external forces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77850" y="1592798"/>
            <a:ext cx="8596200" cy="444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1500"/>
              </a:spcBef>
              <a:buSzPct val="100000"/>
            </a:pPr>
            <a:r>
              <a:rPr lang="en-US" sz="2400"/>
              <a:t>Just gravity in our case</a:t>
            </a:r>
          </a:p>
          <a:p>
            <a:pPr marL="457200" lvl="0" indent="-381000" rtl="0">
              <a:lnSpc>
                <a:spcPct val="115000"/>
              </a:lnSpc>
              <a:spcBef>
                <a:spcPts val="1500"/>
              </a:spcBef>
              <a:buSzPct val="100000"/>
            </a:pPr>
            <a:r>
              <a:rPr lang="en-US" sz="2400"/>
              <a:t>vel</a:t>
            </a:r>
            <a:r>
              <a:rPr lang="en-US" sz="2400" baseline="-25000"/>
              <a:t>y</a:t>
            </a:r>
            <a:r>
              <a:rPr lang="en-US" sz="2400"/>
              <a:t> = vel</a:t>
            </a:r>
            <a:r>
              <a:rPr lang="en-US" sz="2400" baseline="-25000"/>
              <a:t>y</a:t>
            </a:r>
            <a:r>
              <a:rPr lang="en-US" sz="2400"/>
              <a:t> - 9.81 * ∆t</a:t>
            </a:r>
          </a:p>
          <a:p>
            <a:pPr marL="457200" lvl="0" indent="-381000">
              <a:lnSpc>
                <a:spcPct val="115000"/>
              </a:lnSpc>
              <a:spcBef>
                <a:spcPts val="1500"/>
              </a:spcBef>
              <a:buSzPct val="100000"/>
            </a:pPr>
            <a:r>
              <a:rPr lang="en-US" sz="2400"/>
              <a:t>Apply only to faces that border fluid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77862" y="609600"/>
            <a:ext cx="85962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3c. Calculate pressure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77850" y="1601523"/>
            <a:ext cx="8596200" cy="444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500"/>
              </a:spcBef>
              <a:buSzPct val="100000"/>
            </a:pPr>
            <a:r>
              <a:rPr lang="en-US" sz="2400"/>
              <a:t>Only for fluid cells</a:t>
            </a:r>
          </a:p>
          <a:p>
            <a:pPr marL="457200" lvl="0" indent="-381000" rtl="0">
              <a:spcBef>
                <a:spcPts val="1500"/>
              </a:spcBef>
              <a:buSzPct val="100000"/>
            </a:pPr>
            <a:r>
              <a:rPr lang="en-US" sz="2400"/>
              <a:t>A * P = B</a:t>
            </a:r>
          </a:p>
          <a:p>
            <a:pPr marL="914400" lvl="1" indent="-381000" rtl="0">
              <a:spcBef>
                <a:spcPts val="1500"/>
              </a:spcBef>
              <a:buSzPct val="100000"/>
            </a:pPr>
            <a:r>
              <a:rPr lang="en-US" sz="2400"/>
              <a:t>Matrix A </a:t>
            </a:r>
          </a:p>
          <a:p>
            <a:pPr marL="1371600" lvl="2" indent="-381000" rtl="0">
              <a:spcBef>
                <a:spcPts val="1500"/>
              </a:spcBef>
              <a:buSzPct val="100000"/>
            </a:pPr>
            <a:r>
              <a:rPr lang="en-US" sz="2400"/>
              <a:t>Diagonal: -(number of non-solid neighbors)</a:t>
            </a:r>
          </a:p>
          <a:p>
            <a:pPr marL="1371600" lvl="2" indent="-381000" rtl="0">
              <a:spcBef>
                <a:spcPts val="1500"/>
              </a:spcBef>
              <a:buSzPct val="100000"/>
            </a:pPr>
            <a:r>
              <a:rPr lang="en-US" sz="2400"/>
              <a:t>Rest: 1 if neighbors, 0 otherwise</a:t>
            </a:r>
          </a:p>
          <a:p>
            <a:pPr marL="914400" lvl="1" indent="-381000" rtl="0">
              <a:spcBef>
                <a:spcPts val="1500"/>
              </a:spcBef>
              <a:buSzPct val="100000"/>
            </a:pPr>
            <a:r>
              <a:rPr lang="en-US" sz="2400"/>
              <a:t>Adjusted divergence B: ρ/∆t * ∇u</a:t>
            </a:r>
          </a:p>
          <a:p>
            <a:pPr marL="457200" lvl="0" indent="-381000">
              <a:spcBef>
                <a:spcPts val="1500"/>
              </a:spcBef>
              <a:buSzPct val="100000"/>
            </a:pPr>
            <a:r>
              <a:rPr lang="en-US" sz="2400"/>
              <a:t>Jacobi method to solve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677862" y="609600"/>
            <a:ext cx="85962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3d. Apply pressure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77850" y="1624548"/>
            <a:ext cx="8596200" cy="441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500"/>
              </a:spcBef>
              <a:buSzPct val="100000"/>
            </a:pPr>
            <a:r>
              <a:rPr lang="en-US" sz="2400"/>
              <a:t>Only applied to velocity components that border fluid cells</a:t>
            </a:r>
          </a:p>
          <a:p>
            <a:pPr marL="457200" lvl="0" indent="-381000" rtl="0">
              <a:spcBef>
                <a:spcPts val="1500"/>
              </a:spcBef>
              <a:buSzPct val="100000"/>
            </a:pPr>
            <a:r>
              <a:rPr lang="en-US" sz="2400"/>
              <a:t>∇p(x, y, z) = p(x, y, z) - p(x - 1, y, z)</a:t>
            </a:r>
          </a:p>
          <a:p>
            <a:pPr marL="457200" lvl="0" indent="-381000" rtl="0">
              <a:spcBef>
                <a:spcPts val="1500"/>
              </a:spcBef>
              <a:buSzPct val="100000"/>
            </a:pPr>
            <a:r>
              <a:rPr lang="en-US" sz="2400"/>
              <a:t>u</a:t>
            </a:r>
            <a:r>
              <a:rPr lang="en-US" sz="2400" baseline="-25000"/>
              <a:t>x</a:t>
            </a:r>
            <a:r>
              <a:rPr lang="en-US" sz="2400"/>
              <a:t> = u</a:t>
            </a:r>
            <a:r>
              <a:rPr lang="en-US" sz="2400" baseline="-25000"/>
              <a:t>x</a:t>
            </a:r>
            <a:r>
              <a:rPr lang="en-US" sz="2400"/>
              <a:t> - ∆t/ρ * ∇p(x, y, z)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Aangepast</PresentationFormat>
  <Paragraphs>66</Paragraphs>
  <Slides>13</Slides>
  <Notes>13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13</vt:i4>
      </vt:variant>
    </vt:vector>
  </HeadingPairs>
  <TitlesOfParts>
    <vt:vector size="15" baseType="lpstr">
      <vt:lpstr>1_Facet</vt:lpstr>
      <vt:lpstr>Facet</vt:lpstr>
      <vt:lpstr>Fluid simulation</vt:lpstr>
      <vt:lpstr>MAC grid</vt:lpstr>
      <vt:lpstr>Algorithm</vt:lpstr>
      <vt:lpstr>1. Calculate timestep ∆t </vt:lpstr>
      <vt:lpstr>2. Update cell states </vt:lpstr>
      <vt:lpstr>3a. Backwards particle trace</vt:lpstr>
      <vt:lpstr>3b. Apply external forces</vt:lpstr>
      <vt:lpstr>3c. Calculate pressure</vt:lpstr>
      <vt:lpstr>3d. Apply pressure</vt:lpstr>
      <vt:lpstr>3e. Update air velocities</vt:lpstr>
      <vt:lpstr>Set solid cell velocities</vt:lpstr>
      <vt:lpstr>Move marker particles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simulation</dc:title>
  <dc:creator>Jack van der drift</dc:creator>
  <cp:lastModifiedBy>Jack van der drift</cp:lastModifiedBy>
  <cp:revision>2</cp:revision>
  <dcterms:modified xsi:type="dcterms:W3CDTF">2017-04-13T21:16:39Z</dcterms:modified>
</cp:coreProperties>
</file>