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79"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81" r:id="rId22"/>
    <p:sldId id="282" r:id="rId23"/>
    <p:sldId id="283" r:id="rId24"/>
    <p:sldId id="284" r:id="rId25"/>
    <p:sldId id="300" r:id="rId26"/>
    <p:sldId id="301" r:id="rId27"/>
    <p:sldId id="302" r:id="rId28"/>
    <p:sldId id="303" r:id="rId29"/>
    <p:sldId id="304" r:id="rId30"/>
    <p:sldId id="305" r:id="rId31"/>
    <p:sldId id="27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jpeg"/><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6.png"/><Relationship Id="rId5" Type="http://schemas.openxmlformats.org/officeDocument/2006/relationships/tags" Target="../tags/tag80.xml"/><Relationship Id="rId4" Type="http://schemas.openxmlformats.org/officeDocument/2006/relationships/image" Target="../media/image2.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3.png"/><Relationship Id="rId6" Type="http://schemas.openxmlformats.org/officeDocument/2006/relationships/tags" Target="../tags/tag8.xml"/><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6.xml"/><Relationship Id="rId3" Type="http://schemas.openxmlformats.org/officeDocument/2006/relationships/image" Target="../media/image5.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图片49"/>
          <p:cNvPicPr>
            <a:picLocks noChangeAspect="1"/>
          </p:cNvPicPr>
          <p:nvPr>
            <p:custDataLst>
              <p:tags r:id="rId2"/>
            </p:custDataLst>
          </p:nvPr>
        </p:nvPicPr>
        <p:blipFill>
          <a:blip r:embed="rId3"/>
          <a:stretch>
            <a:fillRect/>
          </a:stretch>
        </p:blipFill>
        <p:spPr>
          <a:xfrm>
            <a:off x="9580" y="0"/>
            <a:ext cx="12172839"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标题 2"/>
          <p:cNvSpPr/>
          <p:nvPr>
            <p:ph type="ctrTitle" idx="2" hasCustomPrompt="1"/>
            <p:custDataLst>
              <p:tags r:id="rId4"/>
            </p:custDataLst>
          </p:nvPr>
        </p:nvSpPr>
        <p:spPr>
          <a:xfrm>
            <a:off x="6299269" y="2095765"/>
            <a:ext cx="4825365"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4" name="副标题 3"/>
          <p:cNvSpPr/>
          <p:nvPr>
            <p:ph type="subTitle" idx="3" hasCustomPrompt="1"/>
            <p:custDataLst>
              <p:tags r:id="rId5"/>
            </p:custDataLst>
          </p:nvPr>
        </p:nvSpPr>
        <p:spPr>
          <a:xfrm>
            <a:off x="6299269" y="4115857"/>
            <a:ext cx="4826000" cy="370205"/>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2" name="图片 1"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图片49"/>
          <p:cNvPicPr>
            <a:picLocks noChangeAspect="1"/>
          </p:cNvPicPr>
          <p:nvPr>
            <p:custDataLst>
              <p:tags r:id="rId2"/>
            </p:custDataLst>
          </p:nvPr>
        </p:nvPicPr>
        <p:blipFill>
          <a:blip r:embed="rId3"/>
          <a:stretch>
            <a:fillRect/>
          </a:stretch>
        </p:blipFill>
        <p:spPr>
          <a:xfrm>
            <a:off x="9580" y="0"/>
            <a:ext cx="12172839"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6604687"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6604053"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6" name="图片 5"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613791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11469510" y="-1080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10438461" y="5104461"/>
            <a:ext cx="1753527" cy="1753527"/>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片53"/>
          <p:cNvPicPr>
            <a:picLocks noChangeAspect="1"/>
          </p:cNvPicPr>
          <p:nvPr>
            <p:custDataLst>
              <p:tags r:id="rId2"/>
            </p:custDataLst>
          </p:nvPr>
        </p:nvPicPr>
        <p:blipFill>
          <a:blip r:embed="rId3"/>
          <a:stretch>
            <a:fillRect/>
          </a:stretch>
        </p:blipFill>
        <p:spPr>
          <a:xfrm>
            <a:off x="215153" y="2054351"/>
            <a:ext cx="3235350" cy="2749286"/>
          </a:xfrm>
          <a:prstGeom prst="rect">
            <a:avLst/>
          </a:prstGeom>
        </p:spPr>
      </p:pic>
      <p:pic>
        <p:nvPicPr>
          <p:cNvPr id="2" name="图片 1" descr="图片51"/>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pic>
        <p:nvPicPr>
          <p:cNvPr id="7" name="图片 6" descr="图片53"/>
          <p:cNvPicPr>
            <a:picLocks noChangeAspect="1"/>
          </p:cNvPicPr>
          <p:nvPr>
            <p:custDataLst>
              <p:tags r:id="rId6"/>
            </p:custDataLst>
          </p:nvPr>
        </p:nvPicPr>
        <p:blipFill>
          <a:blip r:embed="rId7"/>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8"/>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9"/>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10" name="图片 9"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图片53"/>
          <p:cNvPicPr>
            <a:picLocks noChangeAspect="1"/>
          </p:cNvPicPr>
          <p:nvPr>
            <p:custDataLst>
              <p:tags r:id="rId2"/>
            </p:custDataLst>
          </p:nvPr>
        </p:nvPicPr>
        <p:blipFill>
          <a:blip r:embed="rId3"/>
          <a:stretch>
            <a:fillRect/>
          </a:stretch>
        </p:blipFill>
        <p:spPr>
          <a:xfrm>
            <a:off x="408790" y="1564141"/>
            <a:ext cx="4389120" cy="3729719"/>
          </a:xfrm>
          <a:prstGeom prst="rect">
            <a:avLst/>
          </a:prstGeom>
        </p:spPr>
      </p:pic>
      <p:pic>
        <p:nvPicPr>
          <p:cNvPr id="6" name="图片 5" descr="图片51"/>
          <p:cNvPicPr>
            <a:picLocks noChangeAspect="1"/>
          </p:cNvPicPr>
          <p:nvPr>
            <p:custDataLst>
              <p:tags r:id="rId4"/>
            </p:custDataLst>
          </p:nvPr>
        </p:nvPicPr>
        <p:blipFill>
          <a:blip r:embed="rId5"/>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2.xml"/><Relationship Id="rId19" Type="http://schemas.openxmlformats.org/officeDocument/2006/relationships/tags" Target="../tags/tag8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4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5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1.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6.xml"/><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72.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21.png"/><Relationship Id="rId2" Type="http://schemas.openxmlformats.org/officeDocument/2006/relationships/tags" Target="../tags/tag171.xml"/><Relationship Id="rId1" Type="http://schemas.openxmlformats.org/officeDocument/2006/relationships/tags" Target="../tags/tag17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8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2.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6" Type="http://schemas.openxmlformats.org/officeDocument/2006/relationships/notesSlide" Target="../notesSlides/notesSlide1.xml"/><Relationship Id="rId15" Type="http://schemas.openxmlformats.org/officeDocument/2006/relationships/slideLayout" Target="../slideLayouts/slideLayout6.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tags" Target="../tags/tag90.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97.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9.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17.xml"/><Relationship Id="rId5" Type="http://schemas.openxmlformats.org/officeDocument/2006/relationships/image" Target="../media/image33.png"/><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20.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tags" Target="../tags/tag219.xml"/><Relationship Id="rId1" Type="http://schemas.openxmlformats.org/officeDocument/2006/relationships/tags" Target="../tags/tag21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22.xml"/><Relationship Id="rId1" Type="http://schemas.openxmlformats.org/officeDocument/2006/relationships/tags" Target="../tags/tag221.xml"/></Relationships>
</file>

<file path=ppt/slides/_rels/slide3.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3" Type="http://schemas.openxmlformats.org/officeDocument/2006/relationships/notesSlide" Target="../notesSlides/notesSlide2.xml"/><Relationship Id="rId12" Type="http://schemas.openxmlformats.org/officeDocument/2006/relationships/slideLayout" Target="../slideLayouts/slideLayout6.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3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806315" y="3098165"/>
            <a:ext cx="6482715" cy="1854835"/>
          </a:xfrm>
        </p:spPr>
        <p:txBody>
          <a:bodyPr/>
          <a:p>
            <a:r>
              <a:rPr lang="zh-CN" altLang="en-US" sz="5400"/>
              <a:t>实践技能环节汇报</a:t>
            </a:r>
            <a:endParaRPr lang="zh-CN" altLang="en-US" sz="5400"/>
          </a:p>
        </p:txBody>
      </p:sp>
      <p:sp>
        <p:nvSpPr>
          <p:cNvPr id="5" name="文本框 4"/>
          <p:cNvSpPr txBox="1"/>
          <p:nvPr/>
        </p:nvSpPr>
        <p:spPr>
          <a:xfrm>
            <a:off x="4806315" y="5172710"/>
            <a:ext cx="2202180" cy="368300"/>
          </a:xfrm>
          <a:prstGeom prst="rect">
            <a:avLst/>
          </a:prstGeom>
          <a:noFill/>
        </p:spPr>
        <p:txBody>
          <a:bodyPr wrap="none" rtlCol="0">
            <a:spAutoFit/>
          </a:bodyPr>
          <a:p>
            <a:r>
              <a:rPr lang="zh-CN" altLang="en-US"/>
              <a:t>董辰尧</a:t>
            </a:r>
            <a:r>
              <a:rPr lang="en-US" altLang="zh-CN"/>
              <a:t> 1018510214</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文本框 17"/>
          <p:cNvSpPr txBox="1"/>
          <p:nvPr>
            <p:custDataLst>
              <p:tags r:id="rId2"/>
            </p:custDataLst>
          </p:nvPr>
        </p:nvSpPr>
        <p:spPr>
          <a:xfrm>
            <a:off x="608951"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代码</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4"/>
            </p:custDataLst>
          </p:nvPr>
        </p:nvSpPr>
        <p:spPr>
          <a:xfrm>
            <a:off x="6659882"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结果</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pic>
        <p:nvPicPr>
          <p:cNvPr id="2" name="图片 -2147482585"/>
          <p:cNvPicPr>
            <a:picLocks noChangeAspect="1"/>
          </p:cNvPicPr>
          <p:nvPr/>
        </p:nvPicPr>
        <p:blipFill>
          <a:blip r:embed="rId5"/>
          <a:stretch>
            <a:fillRect/>
          </a:stretch>
        </p:blipFill>
        <p:spPr>
          <a:xfrm>
            <a:off x="608965" y="2997835"/>
            <a:ext cx="4150995" cy="2338705"/>
          </a:xfrm>
          <a:prstGeom prst="rect">
            <a:avLst/>
          </a:prstGeom>
          <a:noFill/>
          <a:ln w="9525">
            <a:noFill/>
          </a:ln>
        </p:spPr>
      </p:pic>
      <p:pic>
        <p:nvPicPr>
          <p:cNvPr id="3" name="图片 -2147482584"/>
          <p:cNvPicPr>
            <a:picLocks noChangeAspect="1"/>
          </p:cNvPicPr>
          <p:nvPr/>
        </p:nvPicPr>
        <p:blipFill>
          <a:blip r:embed="rId6"/>
          <a:stretch>
            <a:fillRect/>
          </a:stretch>
        </p:blipFill>
        <p:spPr>
          <a:xfrm>
            <a:off x="6659880" y="2199640"/>
            <a:ext cx="3764280" cy="3695700"/>
          </a:xfrm>
          <a:prstGeom prst="rect">
            <a:avLst/>
          </a:prstGeom>
          <a:noFill/>
          <a:ln w="9525">
            <a:noFill/>
          </a:ln>
        </p:spPr>
      </p:pic>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二值图像的创建与特征计算</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02</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9034"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30" y="1677670"/>
            <a:ext cx="3402965" cy="1264285"/>
          </a:xfrm>
          <a:prstGeom prst="rect">
            <a:avLst/>
          </a:prstGeom>
          <a:noFill/>
        </p:spPr>
        <p:txBody>
          <a:bodyPr wrap="square" rtlCol="0" anchor="ctr" anchorCtr="0">
            <a:normAutofit/>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函数im2bw：把图像转换成二值图像</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1.二值图像生成</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1073742851" name="图片 1073742850"/>
          <p:cNvPicPr>
            <a:picLocks noChangeAspect="1"/>
          </p:cNvPicPr>
          <p:nvPr/>
        </p:nvPicPr>
        <p:blipFill>
          <a:blip r:embed="rId5"/>
          <a:stretch>
            <a:fillRect/>
          </a:stretch>
        </p:blipFill>
        <p:spPr>
          <a:xfrm>
            <a:off x="1196975" y="3560445"/>
            <a:ext cx="3512820" cy="922020"/>
          </a:xfrm>
          <a:prstGeom prst="rect">
            <a:avLst/>
          </a:prstGeom>
          <a:noFill/>
          <a:ln w="9525">
            <a:noFill/>
          </a:ln>
        </p:spPr>
      </p:pic>
      <p:pic>
        <p:nvPicPr>
          <p:cNvPr id="1073742852" name="图片 1073742851"/>
          <p:cNvPicPr>
            <a:picLocks noChangeAspect="1"/>
          </p:cNvPicPr>
          <p:nvPr/>
        </p:nvPicPr>
        <p:blipFill>
          <a:blip r:embed="rId6"/>
          <a:stretch>
            <a:fillRect/>
          </a:stretch>
        </p:blipFill>
        <p:spPr>
          <a:xfrm>
            <a:off x="6165215" y="2841625"/>
            <a:ext cx="4632960" cy="1866900"/>
          </a:xfrm>
          <a:prstGeom prst="rect">
            <a:avLst/>
          </a:prstGeom>
          <a:noFill/>
          <a:ln w="9525">
            <a:noFill/>
          </a:ln>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15"/>
          <p:cNvSpPr txBox="1"/>
          <p:nvPr>
            <p:custDataLst>
              <p:tags r:id="rId2"/>
            </p:custDataLst>
          </p:nvPr>
        </p:nvSpPr>
        <p:spPr>
          <a:xfrm>
            <a:off x="608950" y="1274159"/>
            <a:ext cx="4923167" cy="3791554"/>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函数bwarea:获取二值图像的面积</a:t>
            </a:r>
            <a:endPar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计算图像circbw.tif在膨胀运算前后图像面积的改变</a:t>
            </a:r>
            <a:endPar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2.</a:t>
            </a: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提取图像面积</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graphicFrame>
        <p:nvGraphicFramePr>
          <p:cNvPr id="2" name="表格 1"/>
          <p:cNvGraphicFramePr/>
          <p:nvPr/>
        </p:nvGraphicFramePr>
        <p:xfrm>
          <a:off x="3556000" y="3155633"/>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1073742853" name="图片 1073742852"/>
          <p:cNvPicPr>
            <a:picLocks noChangeAspect="1"/>
          </p:cNvPicPr>
          <p:nvPr/>
        </p:nvPicPr>
        <p:blipFill>
          <a:blip r:embed="rId5"/>
          <a:stretch>
            <a:fillRect/>
          </a:stretch>
        </p:blipFill>
        <p:spPr>
          <a:xfrm>
            <a:off x="608965" y="3023870"/>
            <a:ext cx="3688080" cy="1264920"/>
          </a:xfrm>
          <a:prstGeom prst="rect">
            <a:avLst/>
          </a:prstGeom>
          <a:noFill/>
          <a:ln w="9525">
            <a:noFill/>
          </a:ln>
        </p:spPr>
      </p:pic>
      <p:pic>
        <p:nvPicPr>
          <p:cNvPr id="1073742854" name="图片 1073742853"/>
          <p:cNvPicPr>
            <a:picLocks noChangeAspect="1"/>
          </p:cNvPicPr>
          <p:nvPr/>
        </p:nvPicPr>
        <p:blipFill>
          <a:blip r:embed="rId6"/>
          <a:stretch>
            <a:fillRect/>
          </a:stretch>
        </p:blipFill>
        <p:spPr>
          <a:xfrm>
            <a:off x="5700078" y="2298700"/>
            <a:ext cx="5272405" cy="2570480"/>
          </a:xfrm>
          <a:prstGeom prst="rect">
            <a:avLst/>
          </a:prstGeom>
          <a:noFill/>
          <a:ln w="9525">
            <a:noFill/>
          </a:ln>
        </p:spPr>
      </p:pic>
      <p:pic>
        <p:nvPicPr>
          <p:cNvPr id="1073742855" name="图片 1073742854"/>
          <p:cNvPicPr>
            <a:picLocks noChangeAspect="1"/>
          </p:cNvPicPr>
          <p:nvPr/>
        </p:nvPicPr>
        <p:blipFill>
          <a:blip r:embed="rId7"/>
          <a:stretch>
            <a:fillRect/>
          </a:stretch>
        </p:blipFill>
        <p:spPr>
          <a:xfrm>
            <a:off x="7513320" y="5059680"/>
            <a:ext cx="1501140" cy="899160"/>
          </a:xfrm>
          <a:prstGeom prst="rect">
            <a:avLst/>
          </a:prstGeom>
          <a:noFill/>
          <a:ln w="9525">
            <a:noFill/>
          </a:ln>
        </p:spPr>
      </p:pic>
    </p:spTree>
    <p:custDataLst>
      <p:tags r:id="rId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9034" y="138049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30" y="1677670"/>
            <a:ext cx="3458210" cy="1128395"/>
          </a:xfrm>
          <a:prstGeom prst="rect">
            <a:avLst/>
          </a:prstGeom>
          <a:noFill/>
        </p:spPr>
        <p:txBody>
          <a:bodyPr wrap="square" rtlCol="0" anchor="ctr" anchorCtr="0">
            <a:normAutofit fontScale="90000" lnSpcReduction="20000"/>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函数bweuler:计算图像的欧拉数</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计算circles.png的欧拉数</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3.欧拉运算</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1073742856" name="图片 1073742855"/>
          <p:cNvPicPr>
            <a:picLocks noChangeAspect="1"/>
          </p:cNvPicPr>
          <p:nvPr/>
        </p:nvPicPr>
        <p:blipFill>
          <a:blip r:embed="rId5"/>
          <a:stretch>
            <a:fillRect/>
          </a:stretch>
        </p:blipFill>
        <p:spPr>
          <a:xfrm>
            <a:off x="1002665" y="3569335"/>
            <a:ext cx="2499360" cy="480060"/>
          </a:xfrm>
          <a:prstGeom prst="rect">
            <a:avLst/>
          </a:prstGeom>
          <a:noFill/>
          <a:ln w="9525">
            <a:noFill/>
          </a:ln>
        </p:spPr>
      </p:pic>
      <p:pic>
        <p:nvPicPr>
          <p:cNvPr id="1073742857" name="图片 1073742856"/>
          <p:cNvPicPr>
            <a:picLocks noChangeAspect="1"/>
          </p:cNvPicPr>
          <p:nvPr/>
        </p:nvPicPr>
        <p:blipFill>
          <a:blip r:embed="rId6"/>
          <a:stretch>
            <a:fillRect/>
          </a:stretch>
        </p:blipFill>
        <p:spPr>
          <a:xfrm>
            <a:off x="5264785" y="1574165"/>
            <a:ext cx="3756660" cy="3581400"/>
          </a:xfrm>
          <a:prstGeom prst="rect">
            <a:avLst/>
          </a:prstGeom>
          <a:noFill/>
          <a:ln w="9525">
            <a:noFill/>
          </a:ln>
        </p:spPr>
      </p:pic>
      <p:pic>
        <p:nvPicPr>
          <p:cNvPr id="1073742858" name="图片 1073742857"/>
          <p:cNvPicPr>
            <a:picLocks noChangeAspect="1"/>
          </p:cNvPicPr>
          <p:nvPr/>
        </p:nvPicPr>
        <p:blipFill>
          <a:blip r:embed="rId7"/>
          <a:stretch>
            <a:fillRect/>
          </a:stretch>
        </p:blipFill>
        <p:spPr>
          <a:xfrm>
            <a:off x="9453880" y="3831590"/>
            <a:ext cx="1554480" cy="723900"/>
          </a:xfrm>
          <a:prstGeom prst="rect">
            <a:avLst/>
          </a:prstGeom>
          <a:noFill/>
          <a:ln w="9525">
            <a:noFill/>
          </a:ln>
        </p:spPr>
      </p:pic>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纹理特征计算方法</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03</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2" name="图片 -2147482583"/>
          <p:cNvPicPr>
            <a:picLocks noChangeAspect="1"/>
          </p:cNvPicPr>
          <p:nvPr/>
        </p:nvPicPr>
        <p:blipFill>
          <a:blip r:embed="rId3"/>
          <a:stretch>
            <a:fillRect/>
          </a:stretch>
        </p:blipFill>
        <p:spPr>
          <a:xfrm>
            <a:off x="608330" y="1501140"/>
            <a:ext cx="3916680" cy="4312920"/>
          </a:xfrm>
          <a:prstGeom prst="rect">
            <a:avLst/>
          </a:prstGeom>
          <a:noFill/>
          <a:ln w="9525">
            <a:noFill/>
          </a:ln>
        </p:spPr>
      </p:pic>
      <p:pic>
        <p:nvPicPr>
          <p:cNvPr id="1073742860" name="图片 1073742859" descr="IMG_256"/>
          <p:cNvPicPr>
            <a:picLocks noChangeAspect="1"/>
          </p:cNvPicPr>
          <p:nvPr/>
        </p:nvPicPr>
        <p:blipFill>
          <a:blip r:embed="rId4"/>
          <a:srcRect r="-703" b="5719"/>
          <a:stretch>
            <a:fillRect/>
          </a:stretch>
        </p:blipFill>
        <p:spPr>
          <a:xfrm>
            <a:off x="4736783" y="1500823"/>
            <a:ext cx="2718435" cy="1495425"/>
          </a:xfrm>
          <a:prstGeom prst="rect">
            <a:avLst/>
          </a:prstGeom>
          <a:noFill/>
          <a:ln w="9525">
            <a:noFill/>
          </a:ln>
        </p:spPr>
      </p:pic>
      <p:pic>
        <p:nvPicPr>
          <p:cNvPr id="1073742861" name="图片 1073742860" descr="IMG_256"/>
          <p:cNvPicPr>
            <a:picLocks noChangeAspect="1"/>
          </p:cNvPicPr>
          <p:nvPr/>
        </p:nvPicPr>
        <p:blipFill>
          <a:blip r:embed="rId5"/>
          <a:srcRect r="389" b="5284"/>
          <a:stretch>
            <a:fillRect/>
          </a:stretch>
        </p:blipFill>
        <p:spPr>
          <a:xfrm>
            <a:off x="4737100" y="3441065"/>
            <a:ext cx="2604770" cy="1502410"/>
          </a:xfrm>
          <a:prstGeom prst="rect">
            <a:avLst/>
          </a:prstGeom>
          <a:noFill/>
          <a:ln w="9525">
            <a:noFill/>
          </a:ln>
        </p:spPr>
      </p:pic>
      <p:pic>
        <p:nvPicPr>
          <p:cNvPr id="3" name="图片 -2147482595"/>
          <p:cNvPicPr>
            <a:picLocks noChangeAspect="1"/>
          </p:cNvPicPr>
          <p:nvPr/>
        </p:nvPicPr>
        <p:blipFill>
          <a:blip r:embed="rId6"/>
          <a:stretch>
            <a:fillRect/>
          </a:stretch>
        </p:blipFill>
        <p:spPr>
          <a:xfrm>
            <a:off x="7766685" y="1552575"/>
            <a:ext cx="1211580" cy="3390900"/>
          </a:xfrm>
          <a:prstGeom prst="rect">
            <a:avLst/>
          </a:prstGeom>
          <a:noFill/>
          <a:ln w="9525">
            <a:noFill/>
          </a:ln>
        </p:spPr>
      </p:pic>
      <p:pic>
        <p:nvPicPr>
          <p:cNvPr id="5" name="图片 -2147482593"/>
          <p:cNvPicPr>
            <a:picLocks noChangeAspect="1"/>
          </p:cNvPicPr>
          <p:nvPr/>
        </p:nvPicPr>
        <p:blipFill>
          <a:blip r:embed="rId7"/>
          <a:stretch>
            <a:fillRect/>
          </a:stretch>
        </p:blipFill>
        <p:spPr>
          <a:xfrm>
            <a:off x="8978265" y="1727835"/>
            <a:ext cx="1234440" cy="3401695"/>
          </a:xfrm>
          <a:prstGeom prst="rect">
            <a:avLst/>
          </a:prstGeom>
          <a:noFill/>
          <a:ln w="9525">
            <a:noFill/>
          </a:ln>
        </p:spPr>
      </p:pic>
      <p:sp>
        <p:nvSpPr>
          <p:cNvPr id="100" name="文本框 99"/>
          <p:cNvSpPr txBox="1"/>
          <p:nvPr/>
        </p:nvSpPr>
        <p:spPr>
          <a:xfrm>
            <a:off x="4737100" y="5129213"/>
            <a:ext cx="5080000" cy="583565"/>
          </a:xfrm>
          <a:prstGeom prst="rect">
            <a:avLst/>
          </a:prstGeom>
          <a:noFill/>
          <a:ln w="9525">
            <a:noFill/>
          </a:ln>
        </p:spPr>
        <p:txBody>
          <a:bodyPr>
            <a:spAutoFit/>
          </a:bodyPr>
          <a:p>
            <a:pPr indent="314325"/>
            <a:r>
              <a:rPr lang="zh-CN" sz="1600" b="1">
                <a:latin typeface="Times New Roman" panose="02020603050405020304" charset="0"/>
                <a:ea typeface="宋体" panose="02010600030101010101" pitchFamily="2" charset="-122"/>
              </a:rPr>
              <a:t>可以看到</a:t>
            </a:r>
            <a:r>
              <a:rPr lang="en-US" sz="1600" b="1">
                <a:latin typeface="Times New Roman" panose="02020603050405020304" charset="0"/>
                <a:ea typeface="宋体" panose="02010600030101010101" pitchFamily="2" charset="-122"/>
              </a:rPr>
              <a:t>qiang1.jpg</a:t>
            </a:r>
            <a:r>
              <a:rPr lang="zh-CN" sz="1600" b="1">
                <a:latin typeface="Times New Roman" panose="02020603050405020304" charset="0"/>
                <a:ea typeface="宋体" panose="02010600030101010101" pitchFamily="2" charset="-122"/>
              </a:rPr>
              <a:t>的对比度更高；熵值更高，图像更加混乱；均值更大，图像看起来颜色偏深一点。</a:t>
            </a:r>
            <a:endParaRPr lang="zh-CN" altLang="en-US" sz="1600" b="1">
              <a:latin typeface="Times New Roman" panose="02020603050405020304" charset="0"/>
              <a:ea typeface="宋体" panose="02010600030101010101" pitchFamily="2" charset="-122"/>
            </a:endParaRPr>
          </a:p>
        </p:txBody>
      </p:sp>
    </p:spTree>
    <p:custDataLst>
      <p:tags r:id="rId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光流计算</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04</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光流法检测运动物体的原理：首先给图像中每个像素点赋予一个速度矢量（光流），这样就形成了光流场。如果图像中没有运动物体，光流场连续均匀，如果有运动物体，运动物体的光流和图像的光流不同，光流场不再连续均匀。从而可以检测出运动物体及位置。本次实验我使用的是Horn-Schunck方法。</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光流法</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6" name="Title 6"/>
          <p:cNvSpPr txBox="1"/>
          <p:nvPr>
            <p:custDataLst>
              <p:tags r:id="rId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连续求解＋离散化迭代求解</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2147482624"/>
          <p:cNvPicPr>
            <a:picLocks noChangeAspect="1"/>
          </p:cNvPicPr>
          <p:nvPr>
            <p:custDataLst>
              <p:tags r:id="rId3"/>
            </p:custDataLst>
          </p:nvPr>
        </p:nvPicPr>
        <p:blipFill>
          <a:blip r:embed="rId4"/>
          <a:stretch>
            <a:fillRect/>
          </a:stretch>
        </p:blipFill>
        <p:spPr>
          <a:xfrm>
            <a:off x="154305" y="1198880"/>
            <a:ext cx="5269230" cy="2940050"/>
          </a:xfrm>
          <a:prstGeom prst="rect">
            <a:avLst/>
          </a:prstGeom>
          <a:noFill/>
          <a:ln w="9525">
            <a:noFill/>
          </a:ln>
        </p:spPr>
      </p:pic>
      <p:pic>
        <p:nvPicPr>
          <p:cNvPr id="3" name="图片 -2147482623"/>
          <p:cNvPicPr>
            <a:picLocks noChangeAspect="1"/>
          </p:cNvPicPr>
          <p:nvPr/>
        </p:nvPicPr>
        <p:blipFill>
          <a:blip r:embed="rId5"/>
          <a:stretch>
            <a:fillRect/>
          </a:stretch>
        </p:blipFill>
        <p:spPr>
          <a:xfrm>
            <a:off x="5899468" y="1247140"/>
            <a:ext cx="5273675" cy="2891790"/>
          </a:xfrm>
          <a:prstGeom prst="rect">
            <a:avLst/>
          </a:prstGeom>
          <a:noFill/>
          <a:ln w="9525">
            <a:noFill/>
          </a:ln>
        </p:spPr>
      </p:pic>
      <p:pic>
        <p:nvPicPr>
          <p:cNvPr id="4" name="图片 -2147482622"/>
          <p:cNvPicPr>
            <a:picLocks noChangeAspect="1"/>
          </p:cNvPicPr>
          <p:nvPr/>
        </p:nvPicPr>
        <p:blipFill>
          <a:blip r:embed="rId6"/>
          <a:stretch>
            <a:fillRect/>
          </a:stretch>
        </p:blipFill>
        <p:spPr>
          <a:xfrm>
            <a:off x="2743200" y="1134745"/>
            <a:ext cx="6414135" cy="4921885"/>
          </a:xfrm>
          <a:prstGeom prst="rect">
            <a:avLst/>
          </a:prstGeom>
          <a:noFill/>
          <a:ln w="9525">
            <a:noFill/>
          </a:ln>
        </p:spPr>
      </p:pic>
    </p:spTree>
    <p:custDataLst>
      <p:tags r:id="rId7"/>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6553253" y="598830"/>
            <a:ext cx="5029238" cy="783541"/>
          </a:xfrm>
          <a:prstGeom prst="rect">
            <a:avLst/>
          </a:prstGeom>
          <a:noFill/>
        </p:spPr>
        <p:txBody>
          <a:bodyPr wrap="square" lIns="91440" tIns="45720" rIns="91440" bIns="45720" anchor="ctr">
            <a:normAutofit/>
          </a:bodyPr>
          <a:p>
            <a:pPr algn="ctr">
              <a:lnSpc>
                <a:spcPct val="120000"/>
              </a:lnSpc>
            </a:pPr>
            <a:r>
              <a:rPr lang="en-US" altLang="zh-CN" sz="3600" b="1" spc="600" dirty="0">
                <a:solidFill>
                  <a:schemeClr val="accent1"/>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rPr>
              <a:t>目录/CONTENTS</a:t>
            </a:r>
            <a:endParaRPr lang="en-US" altLang="zh-CN" sz="3600" b="1" spc="600" dirty="0">
              <a:solidFill>
                <a:schemeClr val="accent1"/>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endParaRPr>
          </a:p>
        </p:txBody>
      </p:sp>
      <p:sp>
        <p:nvSpPr>
          <p:cNvPr id="2" name="椭圆 1"/>
          <p:cNvSpPr/>
          <p:nvPr>
            <p:custDataLst>
              <p:tags r:id="rId2"/>
            </p:custDataLst>
          </p:nvPr>
        </p:nvSpPr>
        <p:spPr>
          <a:xfrm>
            <a:off x="6553253" y="2712403"/>
            <a:ext cx="252730" cy="25273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文本框 3"/>
          <p:cNvSpPr txBox="1"/>
          <p:nvPr>
            <p:custDataLst>
              <p:tags r:id="rId3"/>
            </p:custDataLst>
          </p:nvPr>
        </p:nvSpPr>
        <p:spPr>
          <a:xfrm>
            <a:off x="7281598" y="2375853"/>
            <a:ext cx="1614805" cy="92646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图像特征提取</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5" name="矩形 4"/>
          <p:cNvSpPr/>
          <p:nvPr>
            <p:custDataLst>
              <p:tags r:id="rId4"/>
            </p:custDataLst>
          </p:nvPr>
        </p:nvSpPr>
        <p:spPr>
          <a:xfrm>
            <a:off x="7281598" y="3302318"/>
            <a:ext cx="1614805" cy="698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8" name="椭圆 7"/>
          <p:cNvSpPr/>
          <p:nvPr>
            <p:custDataLst>
              <p:tags r:id="rId5"/>
            </p:custDataLst>
          </p:nvPr>
        </p:nvSpPr>
        <p:spPr>
          <a:xfrm>
            <a:off x="9200568" y="2712403"/>
            <a:ext cx="252730" cy="25273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9" name="文本框 8"/>
          <p:cNvSpPr txBox="1"/>
          <p:nvPr>
            <p:custDataLst>
              <p:tags r:id="rId6"/>
            </p:custDataLst>
          </p:nvPr>
        </p:nvSpPr>
        <p:spPr>
          <a:xfrm>
            <a:off x="9928913" y="2375853"/>
            <a:ext cx="1614805" cy="926465"/>
          </a:xfrm>
          <a:prstGeom prst="rect">
            <a:avLst/>
          </a:prstGeom>
          <a:noFill/>
        </p:spPr>
        <p:txBody>
          <a:bodyPr wrap="square" rtlCol="0">
            <a:normAutofit fontScale="30000"/>
          </a:bodyPr>
          <a:p>
            <a:r>
              <a:rPr lang="zh-CN" altLang="en-US" sz="5400">
                <a:solidFill>
                  <a:schemeClr val="dk1"/>
                </a:solidFill>
                <a:latin typeface="Arial" panose="020B0604020202020204" pitchFamily="34" charset="0"/>
                <a:ea typeface="微软雅黑" panose="020B0503020204020204" pitchFamily="34" charset="-122"/>
              </a:rPr>
              <a:t>二值图像创建与特征计算</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10" name="矩形 9"/>
          <p:cNvSpPr/>
          <p:nvPr>
            <p:custDataLst>
              <p:tags r:id="rId7"/>
            </p:custDataLst>
          </p:nvPr>
        </p:nvSpPr>
        <p:spPr>
          <a:xfrm>
            <a:off x="9928913" y="3302318"/>
            <a:ext cx="1614805" cy="69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2" name="椭圆 11"/>
          <p:cNvSpPr/>
          <p:nvPr>
            <p:custDataLst>
              <p:tags r:id="rId8"/>
            </p:custDataLst>
          </p:nvPr>
        </p:nvSpPr>
        <p:spPr>
          <a:xfrm>
            <a:off x="6553253" y="4431982"/>
            <a:ext cx="252730" cy="25273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3" name="文本框 12"/>
          <p:cNvSpPr txBox="1"/>
          <p:nvPr>
            <p:custDataLst>
              <p:tags r:id="rId9"/>
            </p:custDataLst>
          </p:nvPr>
        </p:nvSpPr>
        <p:spPr>
          <a:xfrm>
            <a:off x="7281598" y="4096068"/>
            <a:ext cx="1614805" cy="92646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纹理特征计算方法</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14" name="矩形 13"/>
          <p:cNvSpPr/>
          <p:nvPr>
            <p:custDataLst>
              <p:tags r:id="rId10"/>
            </p:custDataLst>
          </p:nvPr>
        </p:nvSpPr>
        <p:spPr>
          <a:xfrm>
            <a:off x="7281598" y="5021898"/>
            <a:ext cx="1614805" cy="6985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6" name="椭圆 15"/>
          <p:cNvSpPr/>
          <p:nvPr>
            <p:custDataLst>
              <p:tags r:id="rId11"/>
            </p:custDataLst>
          </p:nvPr>
        </p:nvSpPr>
        <p:spPr>
          <a:xfrm>
            <a:off x="9240573" y="4431982"/>
            <a:ext cx="252730" cy="25273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17" name="文本框 16"/>
          <p:cNvSpPr txBox="1"/>
          <p:nvPr>
            <p:custDataLst>
              <p:tags r:id="rId12"/>
            </p:custDataLst>
          </p:nvPr>
        </p:nvSpPr>
        <p:spPr>
          <a:xfrm>
            <a:off x="9968283" y="4096068"/>
            <a:ext cx="1614805" cy="926465"/>
          </a:xfrm>
          <a:prstGeom prst="rect">
            <a:avLst/>
          </a:prstGeom>
          <a:noFill/>
        </p:spPr>
        <p:txBody>
          <a:bodyPr wrap="square" rtlCol="0">
            <a:normAutofit fontScale="50000"/>
          </a:bodyPr>
          <a:p>
            <a:r>
              <a:rPr lang="zh-CN" altLang="en-US" sz="5400">
                <a:solidFill>
                  <a:schemeClr val="dk1"/>
                </a:solidFill>
                <a:latin typeface="Arial" panose="020B0604020202020204" pitchFamily="34" charset="0"/>
                <a:ea typeface="微软雅黑" panose="020B0503020204020204" pitchFamily="34" charset="-122"/>
              </a:rPr>
              <a:t>光流计算</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18" name="矩形 17"/>
          <p:cNvSpPr/>
          <p:nvPr>
            <p:custDataLst>
              <p:tags r:id="rId13"/>
            </p:custDataLst>
          </p:nvPr>
        </p:nvSpPr>
        <p:spPr>
          <a:xfrm>
            <a:off x="9968283" y="5021898"/>
            <a:ext cx="1614805" cy="6985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Tree>
    <p:custDataLst>
      <p:tags r:id="rId1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运动目标跟踪</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05</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lnSpcReduction="10000"/>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算法设计了两个一致的相关滤波器，分别实现目标的跟踪和尺度变换，定义为位置滤波器(translation filter)和尺度滤波器(scale filter),前者进行当前帧目标的定位，后者进行当前帧目标尺度的估计。两个滤波器是相对独立的，从而可以选择不同的特征种类和特征计算方式来训练和测试。文中指出该算法亮点是尺度估计的方法可以移植到任意算法中去。</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DSST</a:t>
            </a:r>
            <a:endPar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fontScale="90000"/>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将code下载至电脑任意位置，查看一下文件，进入目录D:\DSST_code\code，在D:\DSST_code\code\sequences\dog1内有自带的数据集可以不用下载数据了。</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打开run_tracker.m，修改路径base_path = 'D:\DSST_code\code\sequences\';</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下面需要mex一下目录里的几个c++文件，打开compilemex_win.m里面有提供的mex命令模板，修改如下（需要适配自己电脑的opencv）：</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mex -lopencv_core249 -lopencv_imgproc249 -L"E:\opencv\build\x64\vc10\lib" -I"E:\opencv\build\include" mexResize.cpp MxArray.cpp</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将mexResize.cpp，MxArray.cpp放在你的matlab工作目录下，否则会提示找不到，中间两个路径需要改成电脑中opencv的位置，前两个文件需要根据版本修改数字值。</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实验</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2147482624" descr="IMG_256"/>
          <p:cNvPicPr>
            <a:picLocks noChangeAspect="1"/>
          </p:cNvPicPr>
          <p:nvPr/>
        </p:nvPicPr>
        <p:blipFill>
          <a:blip r:embed="rId5"/>
          <a:srcRect r="-128" b="50626"/>
          <a:stretch>
            <a:fillRect/>
          </a:stretch>
        </p:blipFill>
        <p:spPr>
          <a:xfrm>
            <a:off x="1400175" y="1038860"/>
            <a:ext cx="3888740" cy="3927475"/>
          </a:xfrm>
          <a:prstGeom prst="rect">
            <a:avLst/>
          </a:prstGeom>
          <a:noFill/>
          <a:ln w="9525">
            <a:noFill/>
          </a:ln>
        </p:spPr>
      </p:pic>
      <p:pic>
        <p:nvPicPr>
          <p:cNvPr id="6" name="图片 5" descr="1624347584673"/>
          <p:cNvPicPr>
            <a:picLocks noChangeAspect="1"/>
          </p:cNvPicPr>
          <p:nvPr/>
        </p:nvPicPr>
        <p:blipFill>
          <a:blip r:embed="rId6"/>
          <a:stretch>
            <a:fillRect/>
          </a:stretch>
        </p:blipFill>
        <p:spPr>
          <a:xfrm>
            <a:off x="6329045" y="1038860"/>
            <a:ext cx="4213860" cy="3688080"/>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深度学习实践环境安装与配置</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06</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lnSpcReduction="10000"/>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需要注意版本问题。</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环境配置</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Title 6"/>
          <p:cNvSpPr txBox="1"/>
          <p:nvPr>
            <p:custDataLst>
              <p:tags r:id="rId3"/>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实验</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704850" y="1737360"/>
            <a:ext cx="10782300" cy="3383280"/>
          </a:xfrm>
          <a:prstGeom prst="rect">
            <a:avLst/>
          </a:prstGeom>
        </p:spPr>
      </p:pic>
      <p:pic>
        <p:nvPicPr>
          <p:cNvPr id="3" name="图片 2"/>
          <p:cNvPicPr>
            <a:picLocks noChangeAspect="1"/>
          </p:cNvPicPr>
          <p:nvPr/>
        </p:nvPicPr>
        <p:blipFill>
          <a:blip r:embed="rId5"/>
          <a:stretch>
            <a:fillRect/>
          </a:stretch>
        </p:blipFill>
        <p:spPr>
          <a:xfrm>
            <a:off x="2884170" y="521970"/>
            <a:ext cx="6423660" cy="581406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智能图像分割</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07</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lnSpcReduction="20000"/>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  在日常生活中，有许多事物或多或少都具有模糊性，模糊虽难以捉摸，但却非常重要。模糊理论强调以模糊逻辑来描述现实生活中的事物，以弥补二值逻辑无法对不明确定义边界事物描述的缺点。人类的自然语言在表达上具有很大的模糊性，难以用二值逻辑来完全描述现实生活中的事物。故模糊理论将模糊概念以模糊集合的定义，将事件属于某集合程度的隶属函数加以模糊量化，得到隶属度，来处理问题。</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模糊 C 均值算法（FCM）</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3897630" y="796290"/>
            <a:ext cx="4396740" cy="5265420"/>
          </a:xfrm>
          <a:prstGeom prst="rect">
            <a:avLst/>
          </a:prstGeom>
        </p:spPr>
      </p:pic>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6" name="Title 6"/>
          <p:cNvSpPr txBox="1"/>
          <p:nvPr>
            <p:custDataLst>
              <p:tags r:id="rId2"/>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实验</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87070" y="1094740"/>
            <a:ext cx="6477000" cy="4831080"/>
          </a:xfrm>
          <a:prstGeom prst="rect">
            <a:avLst/>
          </a:prstGeom>
        </p:spPr>
      </p:pic>
      <p:pic>
        <p:nvPicPr>
          <p:cNvPr id="3" name="图片 2"/>
          <p:cNvPicPr>
            <a:picLocks noChangeAspect="1"/>
          </p:cNvPicPr>
          <p:nvPr/>
        </p:nvPicPr>
        <p:blipFill>
          <a:blip r:embed="rId4"/>
          <a:stretch>
            <a:fillRect/>
          </a:stretch>
        </p:blipFill>
        <p:spPr>
          <a:xfrm>
            <a:off x="7513320" y="1309370"/>
            <a:ext cx="3657600" cy="2697480"/>
          </a:xfrm>
          <a:prstGeom prst="rect">
            <a:avLst/>
          </a:prstGeom>
        </p:spPr>
      </p:pic>
      <p:pic>
        <p:nvPicPr>
          <p:cNvPr id="5" name="图片 4"/>
          <p:cNvPicPr>
            <a:picLocks noChangeAspect="1"/>
          </p:cNvPicPr>
          <p:nvPr/>
        </p:nvPicPr>
        <p:blipFill>
          <a:blip r:embed="rId5"/>
          <a:stretch>
            <a:fillRect/>
          </a:stretch>
        </p:blipFill>
        <p:spPr>
          <a:xfrm>
            <a:off x="2392680" y="910590"/>
            <a:ext cx="7406640" cy="503682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custDataLst>
              <p:tags r:id="rId1"/>
            </p:custDataLst>
          </p:nvPr>
        </p:nvSpPr>
        <p:spPr/>
        <p:txBody>
          <a:bodyPr/>
          <a:p>
            <a:r>
              <a:rPr lang="zh-CN" altLang="en-US">
                <a:solidFill>
                  <a:schemeClr val="dk1">
                    <a:lumMod val="85000"/>
                    <a:lumOff val="15000"/>
                  </a:schemeClr>
                </a:solidFill>
              </a:rPr>
              <a:t>谢谢聆听</a:t>
            </a:r>
            <a:endParaRPr lang="zh-CN" altLang="en-US">
              <a:solidFill>
                <a:schemeClr val="dk1">
                  <a:lumMod val="85000"/>
                  <a:lumOff val="15000"/>
                </a:schemeClr>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6553253" y="598830"/>
            <a:ext cx="5029238" cy="783541"/>
          </a:xfrm>
          <a:prstGeom prst="rect">
            <a:avLst/>
          </a:prstGeom>
          <a:noFill/>
        </p:spPr>
        <p:txBody>
          <a:bodyPr wrap="square" lIns="91440" tIns="45720" rIns="91440" bIns="45720" anchor="ctr">
            <a:normAutofit/>
          </a:bodyPr>
          <a:p>
            <a:pPr algn="ctr">
              <a:lnSpc>
                <a:spcPct val="120000"/>
              </a:lnSpc>
            </a:pPr>
            <a:r>
              <a:rPr lang="en-US" altLang="zh-CN" sz="3600" b="1" spc="600" dirty="0">
                <a:solidFill>
                  <a:schemeClr val="accent1"/>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rPr>
              <a:t>目录/CONTENTS</a:t>
            </a:r>
            <a:endParaRPr lang="en-US" altLang="zh-CN" sz="3600" b="1" spc="600" dirty="0">
              <a:solidFill>
                <a:schemeClr val="accent1"/>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endParaRPr>
          </a:p>
        </p:txBody>
      </p:sp>
      <p:sp>
        <p:nvSpPr>
          <p:cNvPr id="2" name="椭圆 1"/>
          <p:cNvSpPr/>
          <p:nvPr>
            <p:custDataLst>
              <p:tags r:id="rId2"/>
            </p:custDataLst>
          </p:nvPr>
        </p:nvSpPr>
        <p:spPr>
          <a:xfrm>
            <a:off x="6553253" y="2704465"/>
            <a:ext cx="254635" cy="25463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4" name="文本框 3"/>
          <p:cNvSpPr txBox="1"/>
          <p:nvPr>
            <p:custDataLst>
              <p:tags r:id="rId3"/>
            </p:custDataLst>
          </p:nvPr>
        </p:nvSpPr>
        <p:spPr>
          <a:xfrm>
            <a:off x="7286678" y="2366010"/>
            <a:ext cx="1626870" cy="93281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运动目标跟踪</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5" name="矩形 4"/>
          <p:cNvSpPr/>
          <p:nvPr>
            <p:custDataLst>
              <p:tags r:id="rId4"/>
            </p:custDataLst>
          </p:nvPr>
        </p:nvSpPr>
        <p:spPr>
          <a:xfrm>
            <a:off x="7286678" y="3298825"/>
            <a:ext cx="1626870" cy="704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7" name="椭圆 6"/>
          <p:cNvSpPr/>
          <p:nvPr>
            <p:custDataLst>
              <p:tags r:id="rId5"/>
            </p:custDataLst>
          </p:nvPr>
        </p:nvSpPr>
        <p:spPr>
          <a:xfrm>
            <a:off x="9223428" y="2704465"/>
            <a:ext cx="254635" cy="2546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8" name="文本框 7"/>
          <p:cNvSpPr txBox="1"/>
          <p:nvPr>
            <p:custDataLst>
              <p:tags r:id="rId6"/>
            </p:custDataLst>
          </p:nvPr>
        </p:nvSpPr>
        <p:spPr>
          <a:xfrm>
            <a:off x="9956218" y="2366010"/>
            <a:ext cx="1626870" cy="93281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深度学习实践</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9" name="矩形 8"/>
          <p:cNvSpPr/>
          <p:nvPr>
            <p:custDataLst>
              <p:tags r:id="rId7"/>
            </p:custDataLst>
          </p:nvPr>
        </p:nvSpPr>
        <p:spPr>
          <a:xfrm>
            <a:off x="9956218" y="3298825"/>
            <a:ext cx="1626870" cy="7048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1" name="椭圆 10"/>
          <p:cNvSpPr/>
          <p:nvPr>
            <p:custDataLst>
              <p:tags r:id="rId8"/>
            </p:custDataLst>
          </p:nvPr>
        </p:nvSpPr>
        <p:spPr>
          <a:xfrm>
            <a:off x="6553253" y="4438015"/>
            <a:ext cx="254635" cy="254635"/>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12" name="文本框 11"/>
          <p:cNvSpPr txBox="1"/>
          <p:nvPr>
            <p:custDataLst>
              <p:tags r:id="rId9"/>
            </p:custDataLst>
          </p:nvPr>
        </p:nvSpPr>
        <p:spPr>
          <a:xfrm>
            <a:off x="7286678" y="4098290"/>
            <a:ext cx="1626870" cy="93281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智能图像分割</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13" name="矩形 12"/>
          <p:cNvSpPr/>
          <p:nvPr>
            <p:custDataLst>
              <p:tags r:id="rId10"/>
            </p:custDataLst>
          </p:nvPr>
        </p:nvSpPr>
        <p:spPr>
          <a:xfrm>
            <a:off x="7286678" y="5031105"/>
            <a:ext cx="1626870" cy="7048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Tree>
    <p:custDataLst>
      <p:tags r:id="rId1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normAutofit fontScale="90000"/>
          </a:bodyPr>
          <a:p>
            <a:r>
              <a:rPr>
                <a:solidFill>
                  <a:schemeClr val="dk1"/>
                </a:solidFill>
                <a:ea typeface="微软雅黑" panose="020B0503020204020204" pitchFamily="34" charset="-122"/>
                <a:sym typeface="+mn-ea"/>
              </a:rPr>
              <a:t>图像特征提取</a:t>
            </a:r>
            <a:br>
              <a:rPr lang="zh-CN" altLang="en-US">
                <a:solidFill>
                  <a:schemeClr val="dk1"/>
                </a:solidFill>
                <a:latin typeface="Arial" panose="020B0604020202020204" pitchFamily="34" charset="0"/>
                <a:ea typeface="微软雅黑" panose="020B0503020204020204" pitchFamily="34" charset="-122"/>
              </a:rPr>
            </a:b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01</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13798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边缘是组成两个图像区域之间边界（或边缘）的像素。一般一个边缘的形状可以是任意的，还可能包括交叉点。在实践中边缘一般被定义为图像中拥有大的梯度的点组成的子集。一些常用的算法还会把梯度高的点联系起来来构成一个更完善的边缘的描写。这些算法也可能对边缘提出一些限制。 </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1.</a:t>
            </a: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边缘检测</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文本框 17"/>
          <p:cNvSpPr txBox="1"/>
          <p:nvPr>
            <p:custDataLst>
              <p:tags r:id="rId2"/>
            </p:custDataLst>
          </p:nvPr>
        </p:nvSpPr>
        <p:spPr>
          <a:xfrm>
            <a:off x="608951"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代码</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4"/>
            </p:custDataLst>
          </p:nvPr>
        </p:nvSpPr>
        <p:spPr>
          <a:xfrm>
            <a:off x="6659882"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结果</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pic>
        <p:nvPicPr>
          <p:cNvPr id="2" name="图片 -2147482624"/>
          <p:cNvPicPr>
            <a:picLocks noChangeAspect="1"/>
          </p:cNvPicPr>
          <p:nvPr>
            <p:custDataLst>
              <p:tags r:id="rId5"/>
            </p:custDataLst>
          </p:nvPr>
        </p:nvPicPr>
        <p:blipFill>
          <a:blip r:embed="rId6"/>
          <a:stretch>
            <a:fillRect/>
          </a:stretch>
        </p:blipFill>
        <p:spPr>
          <a:xfrm>
            <a:off x="546735" y="2413635"/>
            <a:ext cx="5700395" cy="2249170"/>
          </a:xfrm>
          <a:prstGeom prst="rect">
            <a:avLst/>
          </a:prstGeom>
          <a:noFill/>
          <a:ln w="9525">
            <a:noFill/>
          </a:ln>
        </p:spPr>
      </p:pic>
      <p:pic>
        <p:nvPicPr>
          <p:cNvPr id="3" name="图片 -2147482622"/>
          <p:cNvPicPr>
            <a:picLocks noChangeAspect="1"/>
          </p:cNvPicPr>
          <p:nvPr/>
        </p:nvPicPr>
        <p:blipFill>
          <a:blip r:embed="rId7"/>
          <a:stretch>
            <a:fillRect/>
          </a:stretch>
        </p:blipFill>
        <p:spPr>
          <a:xfrm>
            <a:off x="6536690" y="2806065"/>
            <a:ext cx="4747260" cy="1638300"/>
          </a:xfrm>
          <a:prstGeom prst="rect">
            <a:avLst/>
          </a:prstGeom>
          <a:noFill/>
          <a:ln w="9525">
            <a:noFill/>
          </a:ln>
        </p:spPr>
      </p:pic>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角是图像中点似的特征，在局部它有两维结构。早期的算法首先进行边缘检测，然后分析边缘的走向来寻找边缘突然转向（角）。后来发展的算法不再需要边缘检测这个步骤，而是可以直接在图像梯度中寻找高度曲率。后来发现这样有时可以在图像中本来没有角的地方发现具有同角一样的特征的区域。</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2.角检测</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文本框 17"/>
          <p:cNvSpPr txBox="1"/>
          <p:nvPr>
            <p:custDataLst>
              <p:tags r:id="rId2"/>
            </p:custDataLst>
          </p:nvPr>
        </p:nvSpPr>
        <p:spPr>
          <a:xfrm>
            <a:off x="608951"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代码</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4"/>
            </p:custDataLst>
          </p:nvPr>
        </p:nvSpPr>
        <p:spPr>
          <a:xfrm>
            <a:off x="6659882"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结果</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pic>
        <p:nvPicPr>
          <p:cNvPr id="2" name="图片 -2147482620"/>
          <p:cNvPicPr>
            <a:picLocks noChangeAspect="1"/>
          </p:cNvPicPr>
          <p:nvPr/>
        </p:nvPicPr>
        <p:blipFill>
          <a:blip r:embed="rId5"/>
          <a:stretch>
            <a:fillRect/>
          </a:stretch>
        </p:blipFill>
        <p:spPr>
          <a:xfrm>
            <a:off x="608965" y="2408555"/>
            <a:ext cx="2773680" cy="3771900"/>
          </a:xfrm>
          <a:prstGeom prst="rect">
            <a:avLst/>
          </a:prstGeom>
          <a:noFill/>
          <a:ln w="9525">
            <a:noFill/>
          </a:ln>
        </p:spPr>
      </p:pic>
      <p:pic>
        <p:nvPicPr>
          <p:cNvPr id="3" name="图片 -2147482621"/>
          <p:cNvPicPr>
            <a:picLocks noChangeAspect="1"/>
          </p:cNvPicPr>
          <p:nvPr/>
        </p:nvPicPr>
        <p:blipFill>
          <a:blip r:embed="rId6"/>
          <a:stretch>
            <a:fillRect/>
          </a:stretch>
        </p:blipFill>
        <p:spPr>
          <a:xfrm>
            <a:off x="6486843" y="3068955"/>
            <a:ext cx="5268595" cy="2451100"/>
          </a:xfrm>
          <a:prstGeom prst="rect">
            <a:avLst/>
          </a:prstGeom>
          <a:noFill/>
          <a:ln w="9525">
            <a:noFill/>
          </a:ln>
        </p:spPr>
      </p:pic>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与角不同的是区域描写一个图像中的一个区域性的结构，但是区域也可能仅由一个像素组成，因此许多区域检测也可以用来监测角。一个区域监测器检测图像中一个对于角监测器来说太平滑的区域。区域检测可以被想象为把一张图像缩小，然后在缩小的图像上进行角检测。</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3.区域检测</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523_1*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6"/>
  <p:tag name="KSO_WM_UNIT_DEC_AREA_ID" val="94de20bfe5d14725b385b1ced4295fbe"/>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d1ffabc88cd403b92fba8183ca6db97"/>
</p:tagLst>
</file>

<file path=ppt/tags/tag10.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523_1*b*1"/>
  <p:tag name="KSO_WM_TEMPLATE_CATEGORY" val="custom"/>
  <p:tag name="KSO_WM_TEMPLATE_INDEX" val="2020452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3fbef484cd88401e94c7940c2237467c"/>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35"/>
  <p:tag name="KSO_WM_UNIT_TEXT_FILL_FORE_SCHEMECOLOR_INDEX" val="13"/>
  <p:tag name="KSO_WM_UNIT_TEXT_FILL_TYPE" val="1"/>
  <p:tag name="KSO_WM_TEMPLATE_ASSEMBLE_XID" val="5f9bbf871fb265b86ffa578f"/>
  <p:tag name="KSO_WM_TEMPLATE_ASSEMBLE_GROUPID" val="5f9b7e78623d22db5a11f655"/>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523_4*l_h_i*1_4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f3530f6f3afa4bbd82a495bee8a8c238"/>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01.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523_4*l_h_f*1_4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ba50400bafb5428f909965557f47f669"/>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4523_4*l_h_i*1_4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6904073724b84893b92bfeb91bfae516"/>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103.xml><?xml version="1.0" encoding="utf-8"?>
<p:tagLst xmlns:p="http://schemas.openxmlformats.org/presentationml/2006/main">
  <p:tag name="KSO_WM_CHIP_INFOS" val="{&quot;layout_type&quot;:&quot;forright3&quot;,&quot;slide_type&quot;:[&quot;contents&quot;],&quot;aspect_ratio&quot;:&quot;16:9&quot;}"/>
  <p:tag name="KSO_WM_CHIP_XID" val="5ebe041a0ac41c4a0a525584"/>
  <p:tag name="KSO_WM_CHIP_FILLPROP" val="[[{&quot;fill_id&quot;:&quot;5bd8f18c25e24c05bb7579581f147ba3&quot;,&quot;fill_align&quot;:&quot;lm&quot;,&quot;text_align&quot;:&quot;l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cm&quot;,&quot;text_align&quot;:&quot;lm&quot;,&quot;text_direction&quot;:&quot;horizontal&quot;,&quot;chip_types&quot;:[&quot;diagram&quot;]}]]"/>
  <p:tag name="KSO_WM_SLIDE_ID" val="custom20204523_4"/>
  <p:tag name="KSO_WM_TEMPLATE_SUBCATEGORY" val="21"/>
  <p:tag name="KSO_WM_TEMPLATE_MASTER_TYPE" val="1"/>
  <p:tag name="KSO_WM_TEMPLATE_COLOR_TYPE" val="1"/>
  <p:tag name="KSO_WM_SLIDE_TYPE" val="contents"/>
  <p:tag name="KSO_WM_SLIDE_SUBTYPE" val="diag"/>
  <p:tag name="KSO_WM_SLIDE_ITEM_CNT" val="4"/>
  <p:tag name="KSO_WM_SLIDE_INDEX" val="4"/>
  <p:tag name="KSO_WM_SLIDE_SIZE" val="348*384"/>
  <p:tag name="KSO_WM_SLIDE_POSITION" val="546*36"/>
  <p:tag name="KSO_WM_TAG_VERSION" val="1.0"/>
  <p:tag name="KSO_WM_BEAUTIFY_FLAG" val="#wm#"/>
  <p:tag name="KSO_WM_TEMPLATE_CATEGORY" val="custom"/>
  <p:tag name="KSO_WM_TEMPLATE_INDEX" val="20204523"/>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9bbf871fb265b86ffa57ae"/>
  <p:tag name="KSO_WM_TEMPLATE_ASSEMBLE_GROUPID" val="5f9b7e78623d22db5a11f655"/>
</p:tagLst>
</file>

<file path=ppt/tags/tag104.xml><?xml version="1.0" encoding="utf-8"?>
<p:tagLst xmlns:p="http://schemas.openxmlformats.org/presentationml/2006/main">
  <p:tag name="KSO_WM_UNIT_COLOR_SCHEME_SHAPE_ID" val="20"/>
  <p:tag name="KSO_WM_UNIT_COLOR_SCHEME_PARENT_PAGE" val="0_4"/>
  <p:tag name="KSO_WM_UNIT_ISCONTENTSTITLE" val="1"/>
  <p:tag name="KSO_WM_UNIT_PRESET_TEXT" val="目录/CONTENTS"/>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4523_3*a*1"/>
  <p:tag name="KSO_WM_TEMPLATE_CATEGORY" val="custom"/>
  <p:tag name="KSO_WM_TEMPLATE_INDEX" val="20204523"/>
  <p:tag name="KSO_WM_UNIT_LAYERLEVEL" val="1"/>
  <p:tag name="KSO_WM_TAG_VERSION" val="1.0"/>
  <p:tag name="KSO_WM_BEAUTIFY_FLAG" val="#wm#"/>
  <p:tag name="KSO_WM_UNIT_ISNUMDGMTITLE" val="0"/>
  <p:tag name="KSO_WM_CHIP_GROUPID" val="5ec7aebb8193540dcf6eab75"/>
  <p:tag name="KSO_WM_CHIP_XID" val="5ec7aebb8193540dcf6eab76"/>
  <p:tag name="KSO_WM_UNIT_DEC_AREA_ID" val="776dd8e315074e6a8a9dd5210e99e161"/>
  <p:tag name="KSO_WM_UNIT_DECORATE_INFO" val=""/>
  <p:tag name="KSO_WM_UNIT_SM_LIMIT_TYPE" val=""/>
  <p:tag name="KSO_WM_CHIP_FILLAREA_FILL_RULE" val="{&quot;fill_align&quot;:&quot;cm&quot;,&quot;fill_mode&quot;:&quot;adaptive&quot;,&quot;sacle_strategy&quot;:&quot;smart&quot;}"/>
  <p:tag name="KSO_WM_ASSEMBLE_CHIP_INDEX" val="7fcb19f90d67458794ecaf472e89d79d"/>
  <p:tag name="KSO_WM_UNIT_TEXT_FILL_FORE_SCHEMECOLOR_INDEX_BRIGHTNESS" val="0"/>
  <p:tag name="KSO_WM_UNIT_TEXT_FILL_FORE_SCHEMECOLOR_INDEX" val="5"/>
  <p:tag name="KSO_WM_UNIT_TEXT_FILL_TYPE"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523_3*l_h_i*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eb9e51b634fe4123bd8ef0e2aa87dd64"/>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06.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23_3*l_h_f*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632d5313e0434a4eb9f2ca98b466dd7d"/>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TEXT_FILL_FORE_SCHEMECOLOR_INDEX_BRIGHTNESS" val="0"/>
  <p:tag name="KSO_WM_UNIT_TEXT_FILL_FORE_SCHEMECOLOR_INDEX" val="13"/>
  <p:tag name="KSO_WM_UNIT_TEXT_FILL_TYPE" val="1"/>
  <p:tag name="KSO_WM_UNIT_USESOURCEFORMAT_APPLY"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4523_3*l_h_i*1_1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1639f82200b34831a882f6679106c489"/>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523_3*l_h_i*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6a715dd8e8cf454a90c1456d2d53b976"/>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09.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523_3*l_h_f*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1aec8fb9a397404985bbd95ddbfa0248"/>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TEXT_FILL_FORE_SCHEMECOLOR_INDEX_BRIGHTNESS" val="0"/>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4523_3*l_h_i*1_2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57c56797a25b49f2bcea84dce71ecca6"/>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523_3*l_h_i*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7b4d94dd91e74992a196c9061ece7d85"/>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12.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523_3*l_h_f*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ca1f1cc3446a4b3fb39edac1cfea6500"/>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TEXT_FILL_FORE_SCHEMECOLOR_INDEX_BRIGHTNESS" val="0"/>
  <p:tag name="KSO_WM_UNIT_TEXT_FILL_FORE_SCHEMECOLOR_INDEX" val="13"/>
  <p:tag name="KSO_WM_UNIT_TEXT_FILL_TYPE" val="1"/>
  <p:tag name="KSO_WM_UNIT_USESOURCEFORMAT_APPLY"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4523_3*l_h_i*1_3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6d2c9cee8af043478f126a5f66c6d847"/>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114.xml><?xml version="1.0" encoding="utf-8"?>
<p:tagLst xmlns:p="http://schemas.openxmlformats.org/presentationml/2006/main">
  <p:tag name="KSO_WM_CHIP_INFOS" val="{&quot;layout_type&quot;:&quot;forright3&quot;,&quot;slide_type&quot;:[&quot;contents&quot;],&quot;aspect_ratio&quot;:&quot;16:9&quot;}"/>
  <p:tag name="KSO_WM_CHIP_XID" val="5ebe041a0ac41c4a0a525584"/>
  <p:tag name="KSO_WM_CHIP_FILLPROP" val="[[{&quot;fill_id&quot;:&quot;5bd8f18c25e24c05bb7579581f147ba3&quot;,&quot;fill_align&quot;:&quot;lm&quot;,&quot;text_align&quot;:&quot;l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cm&quot;,&quot;text_align&quot;:&quot;lm&quot;,&quot;text_direction&quot;:&quot;horizontal&quot;,&quot;chip_types&quot;:[&quot;diagram&quot;]}]]"/>
  <p:tag name="KSO_WM_SLIDE_ID" val="custom20204523_3"/>
  <p:tag name="KSO_WM_TEMPLATE_SUBCATEGORY" val="21"/>
  <p:tag name="KSO_WM_TEMPLATE_MASTER_TYPE" val="1"/>
  <p:tag name="KSO_WM_TEMPLATE_COLOR_TYPE" val="1"/>
  <p:tag name="KSO_WM_SLIDE_TYPE" val="contents"/>
  <p:tag name="KSO_WM_SLIDE_SUBTYPE" val="diag"/>
  <p:tag name="KSO_WM_SLIDE_ITEM_CNT" val="3"/>
  <p:tag name="KSO_WM_SLIDE_INDEX" val="3"/>
  <p:tag name="KSO_WM_SLIDE_SIZE" val="348*384"/>
  <p:tag name="KSO_WM_SLIDE_POSITION" val="546*36"/>
  <p:tag name="KSO_WM_TAG_VERSION" val="1.0"/>
  <p:tag name="KSO_WM_BEAUTIFY_FLAG" val="#wm#"/>
  <p:tag name="KSO_WM_TEMPLATE_CATEGORY" val="custom"/>
  <p:tag name="KSO_WM_TEMPLATE_INDEX" val="20204523"/>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9bbf871fb265b86ffa57ad"/>
  <p:tag name="KSO_WM_TEMPLATE_ASSEMBLE_GROUPID" val="5f9b7e78623d22db5a11f655"/>
</p:tagLst>
</file>

<file path=ppt/tags/tag115.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16.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17.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120.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2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22.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1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2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9"/>
  <p:tag name="KSO_WM_UNIT_TEXT_FILL_FORE_SCHEMECOLOR_INDEX_BRIGHTNESS" val="0.15"/>
  <p:tag name="KSO_WM_UNIT_TEXT_FILL_FORE_SCHEMECOLOR_INDEX" val="13"/>
  <p:tag name="KSO_WM_UNIT_TEXT_FILL_TYPE" val="1"/>
</p:tagLst>
</file>

<file path=ppt/tags/tag127.xml><?xml version="1.0" encoding="utf-8"?>
<p:tagLst xmlns:p="http://schemas.openxmlformats.org/presentationml/2006/main">
  <p:tag name="KSO_WM_UNIT_PLACING_PICTURE_USER_VIEWPORT" val="{&quot;height&quot;:2424,&quot;width&quot;:6144}"/>
</p:tagLst>
</file>

<file path=ppt/tags/tag128.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31.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3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33.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1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2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9"/>
  <p:tag name="KSO_WM_UNIT_TEXT_FILL_FORE_SCHEMECOLOR_INDEX_BRIGHTNESS" val="0.15"/>
  <p:tag name="KSO_WM_UNIT_TEXT_FILL_FORE_SCHEMECOLOR_INDEX" val="13"/>
  <p:tag name="KSO_WM_UNIT_TEXT_FILL_TYPE" val="1"/>
</p:tagLst>
</file>

<file path=ppt/tags/tag138.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41.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4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43.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1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2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9"/>
  <p:tag name="KSO_WM_UNIT_TEXT_FILL_FORE_SCHEMECOLOR_INDEX_BRIGHTNESS" val="0.15"/>
  <p:tag name="KSO_WM_UNIT_TEXT_FILL_FORE_SCHEMECOLOR_INDEX" val="13"/>
  <p:tag name="KSO_WM_UNIT_TEXT_FILL_TYPE" val="1"/>
</p:tagLst>
</file>

<file path=ppt/tags/tag148.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4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2*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7"/>
  <p:tag name="KSO_WM_UNIT_DEC_AREA_ID" val="f313485ed80349efaa2be7a2d0a9ddd9"/>
  <p:tag name="KSO_WM_UNIT_DECORATE_INFO" val=""/>
  <p:tag name="KSO_WM_UNIT_SM_LIMIT_TYPE" val=""/>
  <p:tag name="KSO_WM_CHIP_FILLAREA_FILL_RULE" val="{&quot;fill_align&quot;:&quot;rm&quot;,&quot;fill_effect&quot;:[],&quot;fill_mode&quot;:&quot;adaptive&quot;,&quot;sacle_strategy&quot;:&quot;stretch&quot;}"/>
  <p:tag name="KSO_WM_ASSEMBLE_CHIP_INDEX" val="caebbf9d1d514c9bb04661cc93100301"/>
</p:tagLst>
</file>

<file path=ppt/tags/tag150.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51.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54.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5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56.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f*1_1"/>
  <p:tag name="KSO_WM_TEMPLATE_CATEGORY" val="custom"/>
  <p:tag name="KSO_WM_TEMPLATE_INDEX" val="20204523"/>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312"/>
  <p:tag name="KSO_WM_UNIT_TYPE" val="h_f"/>
  <p:tag name="KSO_WM_UNIT_INDEX" val="1_1"/>
  <p:tag name="KSO_WM_UNIT_BLOCK" val="0"/>
  <p:tag name="KSO_WM_UNIT_IS_LAYOUT_DIAGRAM" val="1"/>
  <p:tag name="KSO_WM_UNIT_TEXT_FILL_FORE_SCHEMECOLOR_INDEX_BRIGHTNESS" val="0.35"/>
  <p:tag name="KSO_WM_UNIT_TEXT_FILL_FORE_SCHEMECOLOR_INDEX" val="13"/>
  <p:tag name="KSO_WM_UNIT_TEXT_FILL_TYPE"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dba9aab52a054bcc9dfeb625f0d8f2b4"/>
  <p:tag name="KSO_WM_UNIT_DECORATE_INFO" val=""/>
  <p:tag name="KSO_WM_UNIT_SM_LIMIT_TYPE" val=""/>
  <p:tag name="KSO_WM_CHIP_FILLAREA_FILL_RULE" val="{&quot;fill_align&quot;:&quot;cm&quot;,&quot;fill_effect&quot;:[],&quot;fill_mode&quot;:&quot;full&quot;,&quot;sacle_strategy&quot;:&quot;stretch&quot;}"/>
  <p:tag name="KSO_WM_ASSEMBLE_CHIP_INDEX" val="13d5a0a967444ca7a483d536da014beb"/>
</p:tagLst>
</file>

<file path=ppt/tags/tag16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9*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61.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64.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6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66.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67.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68.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69.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72.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73.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74.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75.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78.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7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180.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8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83.xml><?xml version="1.0" encoding="utf-8"?>
<p:tagLst xmlns:p="http://schemas.openxmlformats.org/presentationml/2006/main">
  <p:tag name="KSO_WM_UNIT_PLACING_PICTURE_USER_VIEWPORT" val="{&quot;height&quot;:4630,&quot;width&quot;:8298}"/>
</p:tagLst>
</file>

<file path=ppt/tags/tag184.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85.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86.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87.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90.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9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92.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95.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9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97.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98.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99.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1*a*1"/>
  <p:tag name="KSO_WM_TEMPLATE_CATEGORY" val="custom"/>
  <p:tag name="KSO_WM_TEMPLATE_INDEX" val="20204523"/>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追逐梦想 勇往直前"/>
  <p:tag name="KSO_WM_UNIT_BLOCK" val="0"/>
  <p:tag name="KSO_WM_UNIT_DEC_AREA_ID" val="2f03c977dbad488a8c41413c57bea1f3"/>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5b1f34b90e0e42bab7c04058f9c75f64"/>
  <p:tag name="KSO_WM_UNIT_TEXT_FILL_FORE_SCHEMECOLOR_INDEX_BRIGHTNESS" val="0.15"/>
  <p:tag name="KSO_WM_UNIT_TEXT_FILL_FORE_SCHEMECOLOR_INDEX" val="13"/>
  <p:tag name="KSO_WM_UNIT_TEXT_FILL_TYPE" val="1"/>
  <p:tag name="KSO_WM_TEMPLATE_ASSEMBLE_XID" val="5f9bbf871fb265b86ffa5794"/>
  <p:tag name="KSO_WM_TEMPLATE_ASSEMBLE_GROUPID" val="5f9b7e78623d22db5a11f655"/>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200.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203.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20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205.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20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209.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210.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211.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212.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215.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21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217.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21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220.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221.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523_46*a*1"/>
  <p:tag name="KSO_WM_TEMPLATE_CATEGORY" val="custom"/>
  <p:tag name="KSO_WM_TEMPLATE_INDEX" val="20204523"/>
  <p:tag name="KSO_WM_UNIT_LAYERLEVEL" val="1"/>
  <p:tag name="KSO_WM_TAG_VERSION" val="1.0"/>
  <p:tag name="KSO_WM_BEAUTIFY_FLAG" val="#wm#"/>
  <p:tag name="KSO_WM_UNIT_PRESET_TEXT" val="谢谢聆听"/>
  <p:tag name="KSO_WM_UNIT_DEFAULT_FONT" val="60;74;4"/>
  <p:tag name="KSO_WM_UNIT_BLOCK" val="0"/>
  <p:tag name="KSO_WM_UNIT_DEC_AREA_ID" val="44f5189410b94e9cb773db2e623544f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8fb0c074747248fa996e8c891520189d"/>
  <p:tag name="KSO_WM_UNIT_TEXT_FILL_FORE_SCHEMECOLOR_INDEX_BRIGHTNESS" val="0.15"/>
  <p:tag name="KSO_WM_UNIT_TEXT_FILL_FORE_SCHEMECOLOR_INDEX" val="13"/>
  <p:tag name="KSO_WM_UNIT_TEXT_FILL_TYPE" val="1"/>
</p:tagLst>
</file>

<file path=ppt/tags/tag222.xml><?xml version="1.0" encoding="utf-8"?>
<p:tagLst xmlns:p="http://schemas.openxmlformats.org/presentationml/2006/main">
  <p:tag name="KSO_WM_BEAUTIFY_FLAG" val="#wm#"/>
  <p:tag name="KSO_WM_TEMPLATE_CATEGORY" val="custom"/>
  <p:tag name="KSO_WM_TEMPLATE_INDEX" val="20204523"/>
  <p:tag name="KSO_WM_CHIP_INFOS" val="{&quot;layout_type&quot;:&quot;forright&quot;,&quot;slide_type&quot;:[&quot;endPage&quot;],&quot;aspect_ratio&quot;:&quot;16:9&quot;}"/>
  <p:tag name="KSO_WM_CHIP_XID" val="5ec34a930ac41c4a0a525d3a"/>
  <p:tag name="KSO_WM_CHIP_FILLPROP" val="[[{&quot;fill_id&quot;:&quot;014cd647425143238c2ec88d4832793b&quot;,&quot;fill_align&quot;:&quot;cm&quot;,&quot;text_align&quot;:&quot;lm&quot;,&quot;text_direction&quot;:&quot;horizontal&quot;,&quot;chip_types&quot;:[&quot;text&quot;,&quot;header&quot;]}]]"/>
  <p:tag name="KSO_WM_SLIDE_ID" val="custom20204523_46"/>
  <p:tag name="KSO_WM_TEMPLATE_SUBCATEGORY" val="21"/>
  <p:tag name="KSO_WM_TEMPLATE_MASTER_TYPE" val="1"/>
  <p:tag name="KSO_WM_TEMPLATE_COLOR_TYPE" val="1"/>
  <p:tag name="KSO_WM_SLIDE_TYPE" val="endPage"/>
  <p:tag name="KSO_WM_SLIDE_SUBTYPE" val="pureTxt"/>
  <p:tag name="KSO_WM_SLIDE_ITEM_CNT" val="0"/>
  <p:tag name="KSO_WM_SLIDE_INDEX" val="46"/>
  <p:tag name="KSO_WM_SLIDE_SIZE" val="380*460"/>
  <p:tag name="KSO_WM_SLIDE_POSITION" val="520*39"/>
  <p:tag name="KSO_WM_TAG_VERSION" val="1.0"/>
  <p:tag name="KSO_WM_SLIDE_LAYOUT" val="a_b"/>
  <p:tag name="KSO_WM_SLIDE_LAYOUT_CNT" val="1_1"/>
  <p:tag name="KSO_WM_CHIP_GROUPID" val="5ebf6661ddc3daf3fef3f760"/>
  <p:tag name="KSO_WM_SLIDE_LAYOUT_INFO" val="{&quot;id&quot;:&quot;2020-10-30T15:24:19&quot;,&quot;maxSize&quot;:{&quot;size1&quot;:56.526228954173902},&quot;minSize&quot;:{&quot;size1&quot;:38.326228954173899},&quot;normalSize&quot;:{&quot;size1&quot;:46.326228954173899},&quot;subLayout&quot;:[{&quot;id&quot;:&quot;2020-10-30T15:24:19&quot;,&quot;margin&quot;:{&quot;bottom&quot;:0.20371492207050323,&quot;left&quot;:18.34459114074707,&quot;right&quot;:2.1164145469665527,&quot;top&quot;:6.8425602912902832},&quot;type&quot;:0},{&quot;id&quot;:&quot;2020-10-30T15:24:19&quot;,&quot;margin&quot;:{&quot;bottom&quot;:6.8425822257995605,&quot;left&quot;:18.34459114074707,&quot;right&quot;:2.1164145469665527,&quot;top&quot;:0.21961832046508789},&quot;type&quot;:0}],&quot;type&quot;:0}"/>
  <p:tag name="KSO_WM_SLIDE_BK_DARK_LIGHT" val="2"/>
  <p:tag name="KSO_WM_SLIDE_BACKGROUND_TYPE" val="general"/>
  <p:tag name="KSO_WM_SLIDE_SUPPORT_FEATURE_TYPE" val="0"/>
  <p:tag name="KSO_WM_TEMPLATE_ASSEMBLE_XID" val="5f9bbf871fb265b86ffa57aa"/>
  <p:tag name="KSO_WM_TEMPLATE_ASSEMBLE_GROUPID" val="5f9b7e78623d22db5a11f655"/>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523_1*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6"/>
  <p:tag name="KSO_WM_UNIT_DEC_AREA_ID" val="94de20bfe5d14725b385b1ced4295fbe"/>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d1ffabc88cd403b92fba8183ca6db97"/>
</p:tagLst>
</file>

<file path=ppt/tags/tag24.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523_1*b*1"/>
  <p:tag name="KSO_WM_TEMPLATE_CATEGORY" val="custom"/>
  <p:tag name="KSO_WM_TEMPLATE_INDEX" val="2020452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1e098971b9340e885ced18a1fe3d0d9"/>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8fb0c074747248fa996e8c891520189d"/>
  <p:tag name="KSO_WM_UNIT_TEXT_FILL_FORE_SCHEMECOLOR_INDEX_BRIGHTNESS" val="0.35"/>
  <p:tag name="KSO_WM_UNIT_TEXT_FILL_FORE_SCHEMECOLOR_INDEX" val="13"/>
  <p:tag name="KSO_WM_UNIT_TEXT_FILL_TYPE" val="1"/>
  <p:tag name="KSO_WM_TEMPLATE_ASSEMBLE_XID" val="5f9bbf871fb265b86ffa57aa"/>
  <p:tag name="KSO_WM_TEMPLATE_ASSEMBLE_GROUPID" val="5f9b7e78623d22db5a11f655"/>
</p:tagLst>
</file>

<file path=ppt/tags/tag25.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523_1*a*1"/>
  <p:tag name="KSO_WM_TEMPLATE_CATEGORY" val="custom"/>
  <p:tag name="KSO_WM_TEMPLATE_INDEX" val="20204523"/>
  <p:tag name="KSO_WM_UNIT_LAYERLEVEL" val="1"/>
  <p:tag name="KSO_WM_TAG_VERSION" val="1.0"/>
  <p:tag name="KSO_WM_BEAUTIFY_FLAG" val="#wm#"/>
  <p:tag name="KSO_WM_UNIT_PRESET_TEXT" val="谢谢聆听"/>
  <p:tag name="KSO_WM_UNIT_DEFAULT_FONT" val="60;74;4"/>
  <p:tag name="KSO_WM_UNIT_BLOCK" val="0"/>
  <p:tag name="KSO_WM_UNIT_DEC_AREA_ID" val="44f5189410b94e9cb773db2e623544f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8fb0c074747248fa996e8c891520189d"/>
  <p:tag name="KSO_WM_UNIT_TEXT_FILL_FORE_SCHEMECOLOR_INDEX_BRIGHTNESS" val="0.15"/>
  <p:tag name="KSO_WM_UNIT_TEXT_FILL_FORE_SCHEMECOLOR_INDEX" val="13"/>
  <p:tag name="KSO_WM_UNIT_TEXT_FILL_TYPE" val="1"/>
  <p:tag name="KSO_WM_TEMPLATE_ASSEMBLE_XID" val="5f9bbf871fb265b86ffa57aa"/>
  <p:tag name="KSO_WM_TEMPLATE_ASSEMBLE_GROUPID" val="5f9b7e78623d22db5a11f65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 name="KSO_WM_SLIDE_BACKGROUND_TYPE" val="general"/>
</p:tagLst>
</file>

<file path=ppt/tags/tag28.xml><?xml version="1.0" encoding="utf-8"?>
<p:tagLst xmlns:p="http://schemas.openxmlformats.org/presentationml/2006/main">
  <p:tag name="KSO_WM_SLIDE_BACKGROUND_TYPE" val="general"/>
</p:tagLst>
</file>

<file path=ppt/tags/tag2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1*b*1"/>
  <p:tag name="KSO_WM_TEMPLATE_CATEGORY" val="custom"/>
  <p:tag name="KSO_WM_TEMPLATE_INDEX" val="20204523"/>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bc3011dc463240859b459e3cf019e0d5"/>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5b1f34b90e0e42bab7c04058f9c75f64"/>
  <p:tag name="KSO_WM_UNIT_TEXT_FILL_FORE_SCHEMECOLOR_INDEX_BRIGHTNESS" val="0.35"/>
  <p:tag name="KSO_WM_UNIT_TEXT_FILL_FORE_SCHEMECOLOR_INDEX" val="13"/>
  <p:tag name="KSO_WM_UNIT_TEXT_FILL_TYPE" val="1"/>
  <p:tag name="KSO_WM_TEMPLATE_ASSEMBLE_XID" val="5f9bbf871fb265b86ffa5794"/>
  <p:tag name="KSO_WM_TEMPLATE_ASSEMBLE_GROUPID" val="5f9b7e78623d22db5a11f655"/>
</p:tagLst>
</file>

<file path=ppt/tags/tag30.xml><?xml version="1.0" encoding="utf-8"?>
<p:tagLst xmlns:p="http://schemas.openxmlformats.org/presentationml/2006/main">
  <p:tag name="KSO_WM_SLIDE_BACKGROUND_TYPE" val="general"/>
</p:tagLst>
</file>

<file path=ppt/tags/tag31.xml><?xml version="1.0" encoding="utf-8"?>
<p:tagLst xmlns:p="http://schemas.openxmlformats.org/presentationml/2006/main">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4081f59f27fb493babda3f6fb98a30ea"/>
  <p:tag name="KSO_WM_UNIT_DECORATE_INFO" val=""/>
  <p:tag name="KSO_WM_UNIT_SM_LIMIT_TYPE" val=""/>
  <p:tag name="KSO_WM_CHIP_FILLAREA_FILL_RULE" val="{&quot;fill_align&quot;:&quot;cm&quot;,&quot;fill_effect&quot;:[],&quot;fill_mode&quot;:&quot;full&quot;,&quot;sacle_strategy&quot;:&quot;stretch&quot;}"/>
  <p:tag name="KSO_WM_ASSEMBLE_CHIP_INDEX" val="208439026e5f4b4884206c208fbab177"/>
  <p:tag name="KSO_WM_SLIDE_BACKGROUND_TYPE" val="frame"/>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a995c1d1e5b948719cfe294d71b8eca3"/>
  <p:tag name="KSO_WM_UNIT_DECORATE_INFO" val=""/>
  <p:tag name="KSO_WM_UNIT_SM_LIMIT_TYPE" val=""/>
  <p:tag name="KSO_WM_CHIP_FILLAREA_FILL_RULE" val="{&quot;fill_align&quot;:&quot;cm&quot;,&quot;fill_effect&quot;:[],&quot;fill_mode&quot;:&quot;full&quot;,&quot;sacle_strategy&quot;:&quot;stretch&quot;}"/>
  <p:tag name="KSO_WM_ASSEMBLE_CHIP_INDEX" val="03537503c8a147faaec942e23709afcc"/>
  <p:tag name="KSO_WM_SLIDE_BACKGROUND_TYPE" val="frame"/>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1e1555a64cc4bf7819abd5fb82ef490"/>
  <p:tag name="KSO_WM_UNIT_DECORATE_INFO" val=""/>
  <p:tag name="KSO_WM_UNIT_SM_LIMIT_TYPE" val=""/>
  <p:tag name="KSO_WM_CHIP_FILLAREA_FILL_RULE" val="{&quot;fill_align&quot;:&quot;cm&quot;,&quot;fill_effect&quot;:[],&quot;fill_mode&quot;:&quot;full&quot;,&quot;sacle_strategy&quot;:&quot;stretch&quot;}"/>
  <p:tag name="KSO_WM_ASSEMBLE_CHIP_INDEX" val="7d266e67e3e24e9ea85b71add86ed3f2"/>
  <p:tag name="KSO_WM_SLIDE_BACKGROUND_TYPE" val="frame"/>
</p:tagLst>
</file>

<file path=ppt/tags/tag35.xml><?xml version="1.0" encoding="utf-8"?>
<p:tagLst xmlns:p="http://schemas.openxmlformats.org/presentationml/2006/main">
  <p:tag name="KSO_WM_SLIDE_BACKGROUND_TYPE" val="frame"/>
</p:tagLst>
</file>

<file path=ppt/tags/tag36.xml><?xml version="1.0" encoding="utf-8"?>
<p:tagLst xmlns:p="http://schemas.openxmlformats.org/presentationml/2006/main">
  <p:tag name="KSO_WM_SLIDE_BACKGROUND_TYPE" val="frame"/>
</p:tagLst>
</file>

<file path=ppt/tags/tag37.xml><?xml version="1.0" encoding="utf-8"?>
<p:tagLst xmlns:p="http://schemas.openxmlformats.org/presentationml/2006/main">
  <p:tag name="KSO_WM_SLIDE_BACKGROUND_TYPE" val="frame"/>
</p:tagLst>
</file>

<file path=ppt/tags/tag38.xml><?xml version="1.0" encoding="utf-8"?>
<p:tagLst xmlns:p="http://schemas.openxmlformats.org/presentationml/2006/main">
  <p:tag name="KSO_WM_SLIDE_BACKGROUND_TYPE" val="frame"/>
</p:tagLst>
</file>

<file path=ppt/tags/tag39.xml><?xml version="1.0" encoding="utf-8"?>
<p:tagLst xmlns:p="http://schemas.openxmlformats.org/presentationml/2006/main">
  <p:tag name="KSO_WM_SLIDE_BACKGROUND_TYPE" val="frame"/>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08aa868ee9584054b4473fd1f04c7f8c"/>
  <p:tag name="KSO_WM_UNIT_DECORATE_INFO" val=""/>
  <p:tag name="KSO_WM_UNIT_SM_LIMIT_TYPE" val=""/>
  <p:tag name="KSO_WM_CHIP_FILLAREA_FILL_RULE" val="{&quot;fill_align&quot;:&quot;cm&quot;,&quot;fill_effect&quot;:[],&quot;fill_mode&quot;:&quot;full&quot;,&quot;sacle_strategy&quot;:&quot;stretch&quot;}"/>
  <p:tag name="KSO_WM_ASSEMBLE_CHIP_INDEX" val="9ff5440ad6c045f087baa39e72cd5572"/>
  <p:tag name="KSO_WM_SLIDE_BACKGROUND_TYPE" val="leftRight"/>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dea73800db174060bc69f2cf65fbc718"/>
  <p:tag name="KSO_WM_UNIT_DECORATE_INFO" val=""/>
  <p:tag name="KSO_WM_UNIT_SM_LIMIT_TYPE" val=""/>
  <p:tag name="KSO_WM_CHIP_FILLAREA_FILL_RULE" val="{&quot;fill_align&quot;:&quot;cm&quot;,&quot;fill_effect&quot;:[],&quot;fill_mode&quot;:&quot;full&quot;,&quot;sacle_strategy&quot;:&quot;stretch&quot;}"/>
  <p:tag name="KSO_WM_ASSEMBLE_CHIP_INDEX" val="e947257cd6ca4d929d6bcb024c6b49cf"/>
  <p:tag name="KSO_WM_SLIDE_BACKGROUND_TYPE" val="leftRigh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0258884ed0f47e783f291a414fa5172"/>
  <p:tag name="KSO_WM_UNIT_DECORATE_INFO" val=""/>
  <p:tag name="KSO_WM_UNIT_SM_LIMIT_TYPE" val=""/>
  <p:tag name="KSO_WM_CHIP_FILLAREA_FILL_RULE" val="{&quot;fill_align&quot;:&quot;cm&quot;,&quot;fill_effect&quot;:[],&quot;fill_mode&quot;:&quot;full&quot;,&quot;sacle_strategy&quot;:&quot;stretch&quot;}"/>
  <p:tag name="KSO_WM_ASSEMBLE_CHIP_INDEX" val="14ccc8383c314518a1c24d3270ea935e"/>
  <p:tag name="KSO_WM_SLIDE_BACKGROUND_TYPE" val="leftRight"/>
</p:tagLst>
</file>

<file path=ppt/tags/tag43.xml><?xml version="1.0" encoding="utf-8"?>
<p:tagLst xmlns:p="http://schemas.openxmlformats.org/presentationml/2006/main">
  <p:tag name="KSO_WM_SLIDE_BACKGROUND_TYPE" val="leftRight"/>
</p:tagLst>
</file>

<file path=ppt/tags/tag44.xml><?xml version="1.0" encoding="utf-8"?>
<p:tagLst xmlns:p="http://schemas.openxmlformats.org/presentationml/2006/main">
  <p:tag name="KSO_WM_SLIDE_BACKGROUND_TYPE" val="leftRight"/>
</p:tagLst>
</file>

<file path=ppt/tags/tag45.xml><?xml version="1.0" encoding="utf-8"?>
<p:tagLst xmlns:p="http://schemas.openxmlformats.org/presentationml/2006/main">
  <p:tag name="KSO_WM_SLIDE_BACKGROUND_TYPE" val="leftRight"/>
</p:tagLst>
</file>

<file path=ppt/tags/tag46.xml><?xml version="1.0" encoding="utf-8"?>
<p:tagLst xmlns:p="http://schemas.openxmlformats.org/presentationml/2006/main">
  <p:tag name="KSO_WM_SLIDE_BACKGROUND_TYPE" val="leftRight"/>
</p:tagLst>
</file>

<file path=ppt/tags/tag47.xml><?xml version="1.0" encoding="utf-8"?>
<p:tagLst xmlns:p="http://schemas.openxmlformats.org/presentationml/2006/main">
  <p:tag name="KSO_WM_SLIDE_BACKGROUND_TYPE" val="leftRight"/>
</p:tagLst>
</file>

<file path=ppt/tags/tag48.xml><?xml version="1.0" encoding="utf-8"?>
<p:tagLst xmlns:p="http://schemas.openxmlformats.org/presentationml/2006/main">
  <p:tag name="KSO_WM_SLIDE_BACKGROUND_TYPE" val="leftRight"/>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9a435f755a1547d7aa189c77ae33fa6e"/>
  <p:tag name="KSO_WM_UNIT_DECORATE_INFO" val=""/>
  <p:tag name="KSO_WM_UNIT_SM_LIMIT_TYPE" val=""/>
  <p:tag name="KSO_WM_CHIP_FILLAREA_FILL_RULE" val="{&quot;fill_align&quot;:&quot;cm&quot;,&quot;fill_effect&quot;:[],&quot;fill_mode&quot;:&quot;full&quot;,&quot;sacle_strategy&quot;:&quot;stretch&quot;}"/>
  <p:tag name="KSO_WM_ASSEMBLE_CHIP_INDEX" val="441ac057eb974dd48841dc8ca51a81a7"/>
  <p:tag name="KSO_WM_SLIDE_BACKGROUND_TYPE" val="topBottom"/>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4d8dac7d5297498693a2d768aa34085b"/>
  <p:tag name="KSO_WM_UNIT_DECORATE_INFO" val=""/>
  <p:tag name="KSO_WM_UNIT_SM_LIMIT_TYPE" val=""/>
  <p:tag name="KSO_WM_CHIP_FILLAREA_FILL_RULE" val="{&quot;fill_align&quot;:&quot;cm&quot;,&quot;fill_effect&quot;:[],&quot;fill_mode&quot;:&quot;full&quot;,&quot;sacle_strategy&quot;:&quot;stretch&quot;}"/>
  <p:tag name="KSO_WM_ASSEMBLE_CHIP_INDEX" val="5e10e2feb46c4d5e8dbbf8fe0819b685"/>
  <p:tag name="KSO_WM_SLIDE_BACKGROUND_TYPE" val="topBotto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fc9ba2d3ff94613a3c2b3c504a72c99"/>
  <p:tag name="KSO_WM_UNIT_DECORATE_INFO" val=""/>
  <p:tag name="KSO_WM_UNIT_SM_LIMIT_TYPE" val=""/>
  <p:tag name="KSO_WM_CHIP_FILLAREA_FILL_RULE" val="{&quot;fill_align&quot;:&quot;cm&quot;,&quot;fill_effect&quot;:[],&quot;fill_mode&quot;:&quot;full&quot;,&quot;sacle_strategy&quot;:&quot;stretch&quot;}"/>
  <p:tag name="KSO_WM_ASSEMBLE_CHIP_INDEX" val="efc14c05a52341a08cb413171356aa4c"/>
  <p:tag name="KSO_WM_SLIDE_BACKGROUND_TYPE" val="topBottom"/>
</p:tagLst>
</file>

<file path=ppt/tags/tag52.xml><?xml version="1.0" encoding="utf-8"?>
<p:tagLst xmlns:p="http://schemas.openxmlformats.org/presentationml/2006/main">
  <p:tag name="KSO_WM_SLIDE_BACKGROUND_TYPE" val="topBottom"/>
</p:tagLst>
</file>

<file path=ppt/tags/tag53.xml><?xml version="1.0" encoding="utf-8"?>
<p:tagLst xmlns:p="http://schemas.openxmlformats.org/presentationml/2006/main">
  <p:tag name="KSO_WM_SLIDE_BACKGROUND_TYPE" val="topBottom"/>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SLIDE_BACKGROUND_TYPE" val="topBotto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768d3a79a5464845b5ab100f38d4fe68"/>
  <p:tag name="KSO_WM_UNIT_DECORATE_INFO" val=""/>
  <p:tag name="KSO_WM_UNIT_SM_LIMIT_TYPE" val=""/>
  <p:tag name="KSO_WM_CHIP_FILLAREA_FILL_RULE" val="{&quot;fill_align&quot;:&quot;cm&quot;,&quot;fill_effect&quot;:[],&quot;fill_mode&quot;:&quot;full&quot;,&quot;sacle_strategy&quot;:&quot;stretch&quot;}"/>
  <p:tag name="KSO_WM_ASSEMBLE_CHIP_INDEX" val="af074771fb98456e89897b71f7b995b8"/>
  <p:tag name="KSO_WM_SLIDE_BACKGROUND_TYPE" val="bottomTop"/>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42a6b6aea3b1435fa9c740863a46cb42"/>
  <p:tag name="KSO_WM_UNIT_DECORATE_INFO" val=""/>
  <p:tag name="KSO_WM_UNIT_SM_LIMIT_TYPE" val=""/>
  <p:tag name="KSO_WM_CHIP_FILLAREA_FILL_RULE" val="{&quot;fill_align&quot;:&quot;cm&quot;,&quot;fill_effect&quot;:[],&quot;fill_mode&quot;:&quot;full&quot;,&quot;sacle_strategy&quot;:&quot;stretch&quot;}"/>
  <p:tag name="KSO_WM_ASSEMBLE_CHIP_INDEX" val="93c6e47d897c47c586e1b20851b03a6c"/>
  <p:tag name="KSO_WM_SLIDE_BACKGROUND_TYPE" val="bottomTop"/>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2*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7"/>
  <p:tag name="KSO_WM_UNIT_DEC_AREA_ID" val="bf8720759e91459d94323a8c93014573"/>
  <p:tag name="KSO_WM_UNIT_DECORATE_INFO" val=""/>
  <p:tag name="KSO_WM_UNIT_SM_LIMIT_TYPE" val=""/>
  <p:tag name="KSO_WM_CHIP_FILLAREA_FILL_RULE" val="{&quot;fill_align&quot;:&quot;lm&quot;,&quot;fill_effect&quot;:[],&quot;fill_mode&quot;:&quot;adaptive&quot;,&quot;sacle_strategy&quot;:&quot;stretch&quot;}"/>
  <p:tag name="KSO_WM_ASSEMBLE_CHIP_INDEX" val="4aea4382b7ea40408de58440b03cc77b"/>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525344b85fb0422c845dec11df09c9b6"/>
  <p:tag name="KSO_WM_UNIT_DECORATE_INFO" val=""/>
  <p:tag name="KSO_WM_UNIT_SM_LIMIT_TYPE" val=""/>
  <p:tag name="KSO_WM_CHIP_FILLAREA_FILL_RULE" val="{&quot;fill_align&quot;:&quot;cm&quot;,&quot;fill_effect&quot;:[],&quot;fill_mode&quot;:&quot;full&quot;,&quot;sacle_strategy&quot;:&quot;stretch&quot;}"/>
  <p:tag name="KSO_WM_ASSEMBLE_CHIP_INDEX" val="3b9ecc56fc1842189ea9ba4faf8f1b32"/>
  <p:tag name="KSO_WM_SLIDE_BACKGROUND_TYPE" val="bottomTop"/>
</p:tagLst>
</file>

<file path=ppt/tags/tag61.xml><?xml version="1.0" encoding="utf-8"?>
<p:tagLst xmlns:p="http://schemas.openxmlformats.org/presentationml/2006/main">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e09ff4026a3b49fe94b5937c90f6bac7"/>
  <p:tag name="KSO_WM_UNIT_DECORATE_INFO" val=""/>
  <p:tag name="KSO_WM_UNIT_SM_LIMIT_TYPE" val=""/>
  <p:tag name="KSO_WM_CHIP_FILLAREA_FILL_RULE" val="{&quot;fill_align&quot;:&quot;cm&quot;,&quot;fill_effect&quot;:[],&quot;fill_mode&quot;:&quot;full&quot;,&quot;sacle_strategy&quot;:&quot;stretch&quot;}"/>
  <p:tag name="KSO_WM_ASSEMBLE_CHIP_INDEX" val="b93c71e631944746b509f1c2a6c1092b"/>
  <p:tag name="KSO_WM_SLIDE_BACKGROUND_TYPE" val="navigation"/>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c3eb65beb87b41a5bb4fc45c6756c52e"/>
  <p:tag name="KSO_WM_UNIT_DECORATE_INFO" val=""/>
  <p:tag name="KSO_WM_UNIT_SM_LIMIT_TYPE" val=""/>
  <p:tag name="KSO_WM_CHIP_FILLAREA_FILL_RULE" val="{&quot;fill_align&quot;:&quot;cm&quot;,&quot;fill_effect&quot;:[],&quot;fill_mode&quot;:&quot;full&quot;,&quot;sacle_strategy&quot;:&quot;stretch&quot;}"/>
  <p:tag name="KSO_WM_ASSEMBLE_CHIP_INDEX" val="c96ab8f55003492b86090b19aef168a4"/>
  <p:tag name="KSO_WM_SLIDE_BACKGROUND_TYPE" val="navigation"/>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21a27f6825fb4662800292e39c2de972"/>
  <p:tag name="KSO_WM_UNIT_DECORATE_INFO" val=""/>
  <p:tag name="KSO_WM_UNIT_SM_LIMIT_TYPE" val=""/>
  <p:tag name="KSO_WM_CHIP_FILLAREA_FILL_RULE" val="{&quot;fill_align&quot;:&quot;cm&quot;,&quot;fill_effect&quot;:[],&quot;fill_mode&quot;:&quot;full&quot;,&quot;sacle_strategy&quot;:&quot;stretch&quot;}"/>
  <p:tag name="KSO_WM_ASSEMBLE_CHIP_INDEX" val="43456ad57fce4784aebd10bebcb9e7f2"/>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e65c257251c74c1da20180e73e8ddfa4"/>
  <p:tag name="KSO_WM_UNIT_DECORATE_INFO" val=""/>
  <p:tag name="KSO_WM_UNIT_SM_LIMIT_TYPE" val=""/>
  <p:tag name="KSO_WM_CHIP_FILLAREA_FILL_RULE" val="{&quot;fill_align&quot;:&quot;cm&quot;,&quot;fill_effect&quot;:[],&quot;fill_mode&quot;:&quot;full&quot;,&quot;sacle_strategy&quot;:&quot;stretch&quot;}"/>
  <p:tag name="KSO_WM_ASSEMBLE_CHIP_INDEX" val="97c11131c39b4048a03f9bd2f05a38fd"/>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SLIDE_BACKGROUND_TYPE" val="navigation"/>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2dbd3f6f5d0643a99917ae5216c66354"/>
  <p:tag name="KSO_WM_UNIT_DECORATE_INFO" val=""/>
  <p:tag name="KSO_WM_UNIT_SM_LIMIT_TYPE" val=""/>
  <p:tag name="KSO_WM_CHIP_FILLAREA_FILL_RULE" val="{&quot;fill_align&quot;:&quot;cm&quot;,&quot;fill_effect&quot;:[],&quot;fill_mode&quot;:&quot;full&quot;,&quot;sacle_strategy&quot;:&quot;stretch&quot;}"/>
  <p:tag name="KSO_WM_ASSEMBLE_CHIP_INDEX" val="b8bf524903dc48e48507118441b71da1"/>
  <p:tag name="KSO_WM_SLIDE_BACKGROUND_TYPE" val="belt"/>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8c464b9b6c1746e6a3b0cca28243ca9c"/>
  <p:tag name="KSO_WM_UNIT_DECORATE_INFO" val=""/>
  <p:tag name="KSO_WM_UNIT_SM_LIMIT_TYPE" val=""/>
  <p:tag name="KSO_WM_CHIP_FILLAREA_FILL_RULE" val="{&quot;fill_align&quot;:&quot;cm&quot;,&quot;fill_effect&quot;:[],&quot;fill_mode&quot;:&quot;full&quot;,&quot;sacle_strategy&quot;:&quot;stretch&quot;}"/>
  <p:tag name="KSO_WM_ASSEMBLE_CHIP_INDEX" val="2116cc0f9a8841dd93627b92cb6bf36f"/>
  <p:tag name="KSO_WM_SLIDE_BACKGROUND_TYPE" val="bel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d1aa4274ee65420399e157b7e9a1398d"/>
  <p:tag name="KSO_WM_UNIT_DECORATE_INFO" val=""/>
  <p:tag name="KSO_WM_UNIT_SM_LIMIT_TYPE" val=""/>
  <p:tag name="KSO_WM_CHIP_FILLAREA_FILL_RULE" val="{&quot;fill_align&quot;:&quot;cm&quot;,&quot;fill_effect&quot;:[],&quot;fill_mode&quot;:&quot;full&quot;,&quot;sacle_strategy&quot;:&quot;stretch&quot;}"/>
  <p:tag name="KSO_WM_ASSEMBLE_CHIP_INDEX" val="1e802f5f73c641928874d3e7062a4db9"/>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98c83879b13e485abe0d400ec60231b6"/>
  <p:tag name="KSO_WM_UNIT_DECORATE_INFO" val=""/>
  <p:tag name="KSO_WM_UNIT_SM_LIMIT_TYPE" val=""/>
  <p:tag name="KSO_WM_CHIP_FILLAREA_FILL_RULE" val="{&quot;fill_align&quot;:&quot;cm&quot;,&quot;fill_effect&quot;:[],&quot;fill_mode&quot;:&quot;full&quot;,&quot;sacle_strategy&quot;:&quot;stretch&quot;}"/>
  <p:tag name="KSO_WM_ASSEMBLE_CHIP_INDEX" val="40f48c06e53844c3a61af4c4c4552c24"/>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SLIDE_BACKGROUND_TYPE" val="belt"/>
</p:tagLst>
</file>

<file path=ppt/tags/tag86.xml><?xml version="1.0" encoding="utf-8"?>
<p:tagLst xmlns:p="http://schemas.openxmlformats.org/presentationml/2006/main">
  <p:tag name="KSO_WM_TEMPLATE_CATEGORY" val="custom"/>
  <p:tag name="KSO_WM_TEMPLATE_INDEX" val="20204523"/>
</p:tagLst>
</file>

<file path=ppt/tags/tag87.xml><?xml version="1.0" encoding="utf-8"?>
<p:tagLst xmlns:p="http://schemas.openxmlformats.org/presentationml/2006/main">
  <p:tag name="KSO_WM_TEMPLATE_CATEGORY" val="custom"/>
  <p:tag name="KSO_WM_TEMPLATE_INDEX" val="20204523"/>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4523"/>
</p:tagLst>
</file>

<file path=ppt/tags/tag89.xml><?xml version="1.0" encoding="utf-8"?>
<p:tagLst xmlns:p="http://schemas.openxmlformats.org/presentationml/2006/main">
  <p:tag name="KSO_WM_TEMPLATE_CATEGORY" val="custom"/>
  <p:tag name="KSO_WM_TEMPLATE_INDEX" val="20204523"/>
</p:tagLst>
</file>

<file path=ppt/tags/tag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1*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 name="KSO_WM_TEMPLATE_ASSEMBLE_XID" val="5f9bbf871fb265b86ffa578f"/>
  <p:tag name="KSO_WM_TEMPLATE_ASSEMBLE_GROUPID" val="5f9b7e78623d22db5a11f655"/>
</p:tagLst>
</file>

<file path=ppt/tags/tag90.xml><?xml version="1.0" encoding="utf-8"?>
<p:tagLst xmlns:p="http://schemas.openxmlformats.org/presentationml/2006/main">
  <p:tag name="KSO_WM_UNIT_COLOR_SCHEME_SHAPE_ID" val="20"/>
  <p:tag name="KSO_WM_UNIT_COLOR_SCHEME_PARENT_PAGE" val="0_4"/>
  <p:tag name="KSO_WM_UNIT_ISCONTENTSTITLE" val="1"/>
  <p:tag name="KSO_WM_UNIT_PRESET_TEXT" val="目录/CONTENTS"/>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4523_4*a*1"/>
  <p:tag name="KSO_WM_TEMPLATE_CATEGORY" val="custom"/>
  <p:tag name="KSO_WM_TEMPLATE_INDEX" val="20204523"/>
  <p:tag name="KSO_WM_UNIT_LAYERLEVEL" val="1"/>
  <p:tag name="KSO_WM_TAG_VERSION" val="1.0"/>
  <p:tag name="KSO_WM_BEAUTIFY_FLAG" val="#wm#"/>
  <p:tag name="KSO_WM_UNIT_ISNUMDGMTITLE" val="0"/>
  <p:tag name="KSO_WM_CHIP_GROUPID" val="5ec7aebb8193540dcf6eab75"/>
  <p:tag name="KSO_WM_CHIP_XID" val="5ec7aebb8193540dcf6eab76"/>
  <p:tag name="KSO_WM_UNIT_DEC_AREA_ID" val="4acb610b14544ed39a996856989001b9"/>
  <p:tag name="KSO_WM_UNIT_DECORATE_INFO" val=""/>
  <p:tag name="KSO_WM_UNIT_SM_LIMIT_TYPE" val=""/>
  <p:tag name="KSO_WM_CHIP_FILLAREA_FILL_RULE" val="{&quot;fill_align&quot;:&quot;cm&quot;,&quot;fill_mode&quot;:&quot;adaptive&quot;,&quot;sacle_strategy&quot;:&quot;smart&quot;}"/>
  <p:tag name="KSO_WM_ASSEMBLE_CHIP_INDEX" val="03d6ff2d261a4c68a3728006b652c4de"/>
  <p:tag name="KSO_WM_UNIT_TEXT_FILL_FORE_SCHEMECOLOR_INDEX_BRIGHTNESS" val="0"/>
  <p:tag name="KSO_WM_UNIT_TEXT_FILL_FORE_SCHEMECOLOR_INDEX" val="5"/>
  <p:tag name="KSO_WM_UNIT_TEXT_FILL_TYPE"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523_4*l_h_i*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a901a0df47674ed79187df0cb781a300"/>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2.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23_4*l_h_f*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c8100e0aa2a342279323efd2b2640e20"/>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4523_4*l_h_i*1_1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4c51be096c3448f4b14fdde710319ad2"/>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523_4*l_h_i*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884dd07a8525469b9adc71502c0e327c"/>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5.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523_4*l_h_f*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2d60c59bcf644136b41fc0e43fd4080b"/>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4523_4*l_h_i*1_2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9f335d87f63647b9a19dd5534f5d4947"/>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523_4*l_h_i*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beb6df5f098b41a392b46117ed0a9512"/>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8.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523_4*l_h_f*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3c6d26015d284571aaffd1a028128175"/>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4523_4*l_h_i*1_3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03245874ea664b4fb34990cce0d3197c"/>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heme/theme1.xml><?xml version="1.0" encoding="utf-8"?>
<a:theme xmlns:a="http://schemas.openxmlformats.org/drawingml/2006/main" name="Office 主题​​">
  <a:themeElements>
    <a:clrScheme name="Adjacency">
      <a:dk1>
        <a:srgbClr val="000000"/>
      </a:dk1>
      <a:lt1>
        <a:srgbClr val="FFFFFF"/>
      </a:lt1>
      <a:dk2>
        <a:srgbClr val="F3ECEC"/>
      </a:dk2>
      <a:lt2>
        <a:srgbClr val="FFFFFF"/>
      </a:lt2>
      <a:accent1>
        <a:srgbClr val="6C6C6C"/>
      </a:accent1>
      <a:accent2>
        <a:srgbClr val="6C6C6B"/>
      </a:accent2>
      <a:accent3>
        <a:srgbClr val="6C6C6B"/>
      </a:accent3>
      <a:accent4>
        <a:srgbClr val="6C6C6B"/>
      </a:accent4>
      <a:accent5>
        <a:srgbClr val="6C6C6B"/>
      </a:accent5>
      <a:accent6>
        <a:srgbClr val="6C6C6B"/>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1749</Words>
  <Application>WPS 演示</Application>
  <PresentationFormat>宽屏</PresentationFormat>
  <Paragraphs>124</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微软雅黑</vt:lpstr>
      <vt:lpstr>汉仪旗黑-85S</vt:lpstr>
      <vt:lpstr>黑体</vt:lpstr>
      <vt:lpstr>Segoe UI</vt:lpstr>
      <vt:lpstr>Arial Unicode MS</vt:lpstr>
      <vt:lpstr>Calibri</vt:lpstr>
      <vt:lpstr>Times New Roman</vt:lpstr>
      <vt:lpstr>Office 主题​​</vt:lpstr>
      <vt:lpstr>实践技能环节汇报</vt:lpstr>
      <vt:lpstr>PowerPoint 演示文稿</vt:lpstr>
      <vt:lpstr>PowerPoint 演示文稿</vt:lpstr>
      <vt:lpstr>图像特征提取 </vt:lpstr>
      <vt:lpstr>PowerPoint 演示文稿</vt:lpstr>
      <vt:lpstr>PowerPoint 演示文稿</vt:lpstr>
      <vt:lpstr>PowerPoint 演示文稿</vt:lpstr>
      <vt:lpstr>PowerPoint 演示文稿</vt:lpstr>
      <vt:lpstr>PowerPoint 演示文稿</vt:lpstr>
      <vt:lpstr>PowerPoint 演示文稿</vt:lpstr>
      <vt:lpstr>二值图像的创建与特征计算</vt:lpstr>
      <vt:lpstr>PowerPoint 演示文稿</vt:lpstr>
      <vt:lpstr>PowerPoint 演示文稿</vt:lpstr>
      <vt:lpstr>PowerPoint 演示文稿</vt:lpstr>
      <vt:lpstr>纹理特征计算方法</vt:lpstr>
      <vt:lpstr>PowerPoint 演示文稿</vt:lpstr>
      <vt:lpstr>光流计算</vt:lpstr>
      <vt:lpstr>PowerPoint 演示文稿</vt:lpstr>
      <vt:lpstr>PowerPoint 演示文稿</vt:lpstr>
      <vt:lpstr>运动目标跟踪</vt:lpstr>
      <vt:lpstr>PowerPoint 演示文稿</vt:lpstr>
      <vt:lpstr>PowerPoint 演示文稿</vt:lpstr>
      <vt:lpstr>运动目标跟踪</vt:lpstr>
      <vt:lpstr>PowerPoint 演示文稿</vt:lpstr>
      <vt:lpstr>PowerPoint 演示文稿</vt:lpstr>
      <vt:lpstr>深度学习实践环境安装与配置</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追</cp:lastModifiedBy>
  <cp:revision>6</cp:revision>
  <dcterms:created xsi:type="dcterms:W3CDTF">2021-05-06T03:15:00Z</dcterms:created>
  <dcterms:modified xsi:type="dcterms:W3CDTF">2021-06-22T00:06:08Z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798A27FE7DF144859446E935B095CD46</vt:lpwstr>
  </property>
  <property fmtid="{D5CDD505-2E9C-101B-9397-08002B2CF9AE}" pid="3" name="KSOProductBuildVer">
    <vt:lpwstr>2052-11.1.0.10578</vt:lpwstr>
  </property>
</Properties>
</file>