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3"/>
    <p:sldId id="372" r:id="rId4"/>
    <p:sldId id="572" r:id="rId5"/>
    <p:sldId id="573" r:id="rId6"/>
    <p:sldId id="574" r:id="rId7"/>
    <p:sldId id="575" r:id="rId8"/>
    <p:sldId id="371" r:id="rId9"/>
    <p:sldId id="374" r:id="rId10"/>
    <p:sldId id="375" r:id="rId11"/>
    <p:sldId id="566" r:id="rId12"/>
    <p:sldId id="571" r:id="rId1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2B946E-4752-5E49-B252-66033522CC2E}">
          <p14:sldIdLst>
            <p14:sldId id="258"/>
            <p14:sldId id="372"/>
            <p14:sldId id="575"/>
            <p14:sldId id="374"/>
            <p14:sldId id="375"/>
            <p14:sldId id="566"/>
            <p14:sldId id="571"/>
            <p14:sldId id="573"/>
            <p14:sldId id="574"/>
            <p14:sldId id="371"/>
            <p14:sldId id="5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AB7942"/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8"/>
    <p:restoredTop sz="95574"/>
  </p:normalViewPr>
  <p:slideViewPr>
    <p:cSldViewPr snapToGrid="0" snapToObjects="1">
      <p:cViewPr varScale="1">
        <p:scale>
          <a:sx n="131" d="100"/>
          <a:sy n="13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openxmlformats.org/officeDocument/2006/relationships/image" Target="../media/image2.sv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6.png"/><Relationship Id="rId4" Type="http://schemas.openxmlformats.org/officeDocument/2006/relationships/image" Target="../media/image2.svg"/><Relationship Id="rId3" Type="http://schemas.openxmlformats.org/officeDocument/2006/relationships/image" Target="../media/image15.png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6AD43-0040-4C53-BFC5-0F74B59AF358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3667B5-2961-43B7-9661-4B694253F026}">
      <dgm:prSet/>
      <dgm:spPr/>
      <dgm:t>
        <a:bodyPr/>
        <a:lstStyle/>
        <a:p>
          <a:r>
            <a:rPr kumimoji="1" lang="en-US" dirty="0"/>
            <a:t>Recall</a:t>
          </a:r>
          <a:endParaRPr lang="en-US" dirty="0"/>
        </a:p>
      </dgm:t>
    </dgm:pt>
    <dgm:pt modelId="{DF75CF4E-66F1-467B-A739-AC47168E4723}" cxnId="{D743B567-DDCE-4F3F-A88B-4C6D7AED3B0E}" type="parTrans">
      <dgm:prSet/>
      <dgm:spPr/>
      <dgm:t>
        <a:bodyPr/>
        <a:lstStyle/>
        <a:p>
          <a:endParaRPr lang="en-US"/>
        </a:p>
      </dgm:t>
    </dgm:pt>
    <dgm:pt modelId="{A72F2898-DC07-4CD9-BF22-273C74465941}" cxnId="{D743B567-DDCE-4F3F-A88B-4C6D7AED3B0E}" type="sibTrans">
      <dgm:prSet/>
      <dgm:spPr/>
      <dgm:t>
        <a:bodyPr/>
        <a:lstStyle/>
        <a:p>
          <a:endParaRPr lang="en-US"/>
        </a:p>
      </dgm:t>
    </dgm:pt>
    <dgm:pt modelId="{EF39A3EA-E2FA-4116-BD20-5C8670ED249F}">
      <dgm:prSet/>
      <dgm:spPr/>
      <dgm:t>
        <a:bodyPr/>
        <a:lstStyle/>
        <a:p>
          <a:r>
            <a:rPr kumimoji="1" lang="en-US" dirty="0"/>
            <a:t>Exercise</a:t>
          </a:r>
          <a:endParaRPr lang="en-US" dirty="0"/>
        </a:p>
      </dgm:t>
    </dgm:pt>
    <dgm:pt modelId="{9F5778DD-FE04-4485-9E4B-51DE6408E7FB}" cxnId="{AB15B49A-0BF2-49CD-864B-D4248DC93A39}" type="parTrans">
      <dgm:prSet/>
      <dgm:spPr/>
      <dgm:t>
        <a:bodyPr/>
        <a:lstStyle/>
        <a:p>
          <a:endParaRPr lang="en-US"/>
        </a:p>
      </dgm:t>
    </dgm:pt>
    <dgm:pt modelId="{D289946D-05EC-4E71-83A6-DC7549A21D21}" cxnId="{AB15B49A-0BF2-49CD-864B-D4248DC93A39}" type="sibTrans">
      <dgm:prSet/>
      <dgm:spPr/>
      <dgm:t>
        <a:bodyPr/>
        <a:lstStyle/>
        <a:p>
          <a:endParaRPr lang="en-US"/>
        </a:p>
      </dgm:t>
    </dgm:pt>
    <dgm:pt modelId="{29ED04B5-CDE1-4FFD-BB37-0A93E676AD79}">
      <dgm:prSet/>
      <dgm:spPr/>
      <dgm:t>
        <a:bodyPr/>
        <a:lstStyle/>
        <a:p>
          <a:r>
            <a:rPr kumimoji="1" lang="en-US" dirty="0"/>
            <a:t>Reference</a:t>
          </a:r>
          <a:endParaRPr lang="en-US" dirty="0"/>
        </a:p>
      </dgm:t>
    </dgm:pt>
    <dgm:pt modelId="{F3E8563F-4F8A-4949-A0C7-4A1B86E164BA}" cxnId="{F57694E0-F23D-4992-B074-1D8C30D9391E}" type="parTrans">
      <dgm:prSet/>
      <dgm:spPr/>
      <dgm:t>
        <a:bodyPr/>
        <a:lstStyle/>
        <a:p>
          <a:endParaRPr lang="en-US"/>
        </a:p>
      </dgm:t>
    </dgm:pt>
    <dgm:pt modelId="{B8E5F589-BED4-4052-BBCF-5D4E4CC4C195}" cxnId="{F57694E0-F23D-4992-B074-1D8C30D9391E}" type="sibTrans">
      <dgm:prSet/>
      <dgm:spPr/>
      <dgm:t>
        <a:bodyPr/>
        <a:lstStyle/>
        <a:p>
          <a:endParaRPr lang="en-US"/>
        </a:p>
      </dgm:t>
    </dgm:pt>
    <dgm:pt modelId="{ADBA2236-D4FF-4EE2-A8A4-D79513B3ABFC}" type="pres">
      <dgm:prSet presAssocID="{43B6AD43-0040-4C53-BFC5-0F74B59AF358}" presName="root" presStyleCnt="0">
        <dgm:presLayoutVars>
          <dgm:dir/>
          <dgm:resizeHandles val="exact"/>
        </dgm:presLayoutVars>
      </dgm:prSet>
      <dgm:spPr/>
    </dgm:pt>
    <dgm:pt modelId="{A11E6315-647E-4B16-8AC9-9C74720EFBB4}" type="pres">
      <dgm:prSet presAssocID="{653667B5-2961-43B7-9661-4B694253F026}" presName="compNode" presStyleCnt="0"/>
      <dgm:spPr/>
    </dgm:pt>
    <dgm:pt modelId="{B9499A2D-15B1-4F98-9AD9-F8B2EC8C556C}" type="pres">
      <dgm:prSet presAssocID="{653667B5-2961-43B7-9661-4B694253F0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AAF08C5-B034-40E7-9CB6-5B1755D7B950}" type="pres">
      <dgm:prSet presAssocID="{653667B5-2961-43B7-9661-4B694253F026}" presName="spaceRect" presStyleCnt="0"/>
      <dgm:spPr/>
    </dgm:pt>
    <dgm:pt modelId="{5F74C7B0-A9E4-4E47-8B29-67C7A4E1E452}" type="pres">
      <dgm:prSet presAssocID="{653667B5-2961-43B7-9661-4B694253F026}" presName="textRect" presStyleLbl="revTx" presStyleIdx="0" presStyleCnt="3">
        <dgm:presLayoutVars>
          <dgm:chMax val="1"/>
          <dgm:chPref val="1"/>
        </dgm:presLayoutVars>
      </dgm:prSet>
      <dgm:spPr/>
    </dgm:pt>
    <dgm:pt modelId="{2DDD9F90-76E2-4715-AA2E-43BE543B7C98}" type="pres">
      <dgm:prSet presAssocID="{A72F2898-DC07-4CD9-BF22-273C74465941}" presName="sibTrans" presStyleCnt="0"/>
      <dgm:spPr/>
    </dgm:pt>
    <dgm:pt modelId="{BB0FACB0-877A-4BB4-9098-6F529350786C}" type="pres">
      <dgm:prSet presAssocID="{EF39A3EA-E2FA-4116-BD20-5C8670ED249F}" presName="compNode" presStyleCnt="0"/>
      <dgm:spPr/>
    </dgm:pt>
    <dgm:pt modelId="{C9E5685C-0478-461F-8150-D87136FEC654}" type="pres">
      <dgm:prSet presAssocID="{EF39A3EA-E2FA-4116-BD20-5C8670ED24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0ECA88E-0320-4CD4-8829-47C2C59F86AF}" type="pres">
      <dgm:prSet presAssocID="{EF39A3EA-E2FA-4116-BD20-5C8670ED249F}" presName="spaceRect" presStyleCnt="0"/>
      <dgm:spPr/>
    </dgm:pt>
    <dgm:pt modelId="{90287BEA-DE55-4C2C-A654-79CFBCF0280F}" type="pres">
      <dgm:prSet presAssocID="{EF39A3EA-E2FA-4116-BD20-5C8670ED249F}" presName="textRect" presStyleLbl="revTx" presStyleIdx="1" presStyleCnt="3">
        <dgm:presLayoutVars>
          <dgm:chMax val="1"/>
          <dgm:chPref val="1"/>
        </dgm:presLayoutVars>
      </dgm:prSet>
      <dgm:spPr/>
    </dgm:pt>
    <dgm:pt modelId="{E8045B99-7AE6-4134-9881-B23428046CE8}" type="pres">
      <dgm:prSet presAssocID="{D289946D-05EC-4E71-83A6-DC7549A21D21}" presName="sibTrans" presStyleCnt="0"/>
      <dgm:spPr/>
    </dgm:pt>
    <dgm:pt modelId="{96E51161-8C83-4786-96A8-927B3A5A9419}" type="pres">
      <dgm:prSet presAssocID="{29ED04B5-CDE1-4FFD-BB37-0A93E676AD79}" presName="compNode" presStyleCnt="0"/>
      <dgm:spPr/>
    </dgm:pt>
    <dgm:pt modelId="{EDF9298F-4093-4DF1-AD15-775B31570E03}" type="pres">
      <dgm:prSet presAssocID="{29ED04B5-CDE1-4FFD-BB37-0A93E676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3560D644-635D-429B-A5E4-782F594888CE}" type="pres">
      <dgm:prSet presAssocID="{29ED04B5-CDE1-4FFD-BB37-0A93E676AD79}" presName="spaceRect" presStyleCnt="0"/>
      <dgm:spPr/>
    </dgm:pt>
    <dgm:pt modelId="{8677F3FE-9137-45CA-B579-916CAED93682}" type="pres">
      <dgm:prSet presAssocID="{29ED04B5-CDE1-4FFD-BB37-0A93E676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736116-76C1-449A-A965-DF31028A08D2}" type="presOf" srcId="{EF39A3EA-E2FA-4116-BD20-5C8670ED249F}" destId="{90287BEA-DE55-4C2C-A654-79CFBCF0280F}" srcOrd="0" destOrd="0" presId="urn:microsoft.com/office/officeart/2018/2/layout/IconLabelList"/>
    <dgm:cxn modelId="{DBC3DE16-EAE2-4374-9D65-C199B6B3CEEA}" type="presOf" srcId="{43B6AD43-0040-4C53-BFC5-0F74B59AF358}" destId="{ADBA2236-D4FF-4EE2-A8A4-D79513B3ABFC}" srcOrd="0" destOrd="0" presId="urn:microsoft.com/office/officeart/2018/2/layout/IconLabelList"/>
    <dgm:cxn modelId="{A423373E-E184-4B79-B89D-1F400F33F15C}" type="presOf" srcId="{29ED04B5-CDE1-4FFD-BB37-0A93E676AD79}" destId="{8677F3FE-9137-45CA-B579-916CAED93682}" srcOrd="0" destOrd="0" presId="urn:microsoft.com/office/officeart/2018/2/layout/IconLabelList"/>
    <dgm:cxn modelId="{D743B567-DDCE-4F3F-A88B-4C6D7AED3B0E}" srcId="{43B6AD43-0040-4C53-BFC5-0F74B59AF358}" destId="{653667B5-2961-43B7-9661-4B694253F026}" srcOrd="0" destOrd="0" parTransId="{DF75CF4E-66F1-467B-A739-AC47168E4723}" sibTransId="{A72F2898-DC07-4CD9-BF22-273C74465941}"/>
    <dgm:cxn modelId="{807D3C77-B430-4B98-B098-873E5D9B3BE7}" type="presOf" srcId="{653667B5-2961-43B7-9661-4B694253F026}" destId="{5F74C7B0-A9E4-4E47-8B29-67C7A4E1E452}" srcOrd="0" destOrd="0" presId="urn:microsoft.com/office/officeart/2018/2/layout/IconLabelList"/>
    <dgm:cxn modelId="{AB15B49A-0BF2-49CD-864B-D4248DC93A39}" srcId="{43B6AD43-0040-4C53-BFC5-0F74B59AF358}" destId="{EF39A3EA-E2FA-4116-BD20-5C8670ED249F}" srcOrd="1" destOrd="0" parTransId="{9F5778DD-FE04-4485-9E4B-51DE6408E7FB}" sibTransId="{D289946D-05EC-4E71-83A6-DC7549A21D21}"/>
    <dgm:cxn modelId="{F57694E0-F23D-4992-B074-1D8C30D9391E}" srcId="{43B6AD43-0040-4C53-BFC5-0F74B59AF358}" destId="{29ED04B5-CDE1-4FFD-BB37-0A93E676AD79}" srcOrd="2" destOrd="0" parTransId="{F3E8563F-4F8A-4949-A0C7-4A1B86E164BA}" sibTransId="{B8E5F589-BED4-4052-BBCF-5D4E4CC4C195}"/>
    <dgm:cxn modelId="{539F222C-84E5-4C49-B4D7-90077FD1E0C8}" type="presParOf" srcId="{ADBA2236-D4FF-4EE2-A8A4-D79513B3ABFC}" destId="{A11E6315-647E-4B16-8AC9-9C74720EFBB4}" srcOrd="0" destOrd="0" presId="urn:microsoft.com/office/officeart/2018/2/layout/IconLabelList"/>
    <dgm:cxn modelId="{19193978-2FF3-4525-B14C-6A76E0902659}" type="presParOf" srcId="{A11E6315-647E-4B16-8AC9-9C74720EFBB4}" destId="{B9499A2D-15B1-4F98-9AD9-F8B2EC8C556C}" srcOrd="0" destOrd="0" presId="urn:microsoft.com/office/officeart/2018/2/layout/IconLabelList"/>
    <dgm:cxn modelId="{DAC07CB1-61E4-4E0F-9FAB-01EB0771851D}" type="presParOf" srcId="{A11E6315-647E-4B16-8AC9-9C74720EFBB4}" destId="{EAAF08C5-B034-40E7-9CB6-5B1755D7B950}" srcOrd="1" destOrd="0" presId="urn:microsoft.com/office/officeart/2018/2/layout/IconLabelList"/>
    <dgm:cxn modelId="{11F73747-5893-41F5-8919-0EEC1F6B2910}" type="presParOf" srcId="{A11E6315-647E-4B16-8AC9-9C74720EFBB4}" destId="{5F74C7B0-A9E4-4E47-8B29-67C7A4E1E452}" srcOrd="2" destOrd="0" presId="urn:microsoft.com/office/officeart/2018/2/layout/IconLabelList"/>
    <dgm:cxn modelId="{243B370B-41DE-42CC-A3F4-B4467565F712}" type="presParOf" srcId="{ADBA2236-D4FF-4EE2-A8A4-D79513B3ABFC}" destId="{2DDD9F90-76E2-4715-AA2E-43BE543B7C98}" srcOrd="1" destOrd="0" presId="urn:microsoft.com/office/officeart/2018/2/layout/IconLabelList"/>
    <dgm:cxn modelId="{0E5E6957-A32F-4885-BE76-21EC21694779}" type="presParOf" srcId="{ADBA2236-D4FF-4EE2-A8A4-D79513B3ABFC}" destId="{BB0FACB0-877A-4BB4-9098-6F529350786C}" srcOrd="2" destOrd="0" presId="urn:microsoft.com/office/officeart/2018/2/layout/IconLabelList"/>
    <dgm:cxn modelId="{78FC819E-8961-4CE2-85C5-972CA7BAFD02}" type="presParOf" srcId="{BB0FACB0-877A-4BB4-9098-6F529350786C}" destId="{C9E5685C-0478-461F-8150-D87136FEC654}" srcOrd="0" destOrd="0" presId="urn:microsoft.com/office/officeart/2018/2/layout/IconLabelList"/>
    <dgm:cxn modelId="{FB113E55-19F3-42E2-8280-1A5D520C7D33}" type="presParOf" srcId="{BB0FACB0-877A-4BB4-9098-6F529350786C}" destId="{90ECA88E-0320-4CD4-8829-47C2C59F86AF}" srcOrd="1" destOrd="0" presId="urn:microsoft.com/office/officeart/2018/2/layout/IconLabelList"/>
    <dgm:cxn modelId="{F753C063-7D5E-4A36-A1F8-36107CE8FD8E}" type="presParOf" srcId="{BB0FACB0-877A-4BB4-9098-6F529350786C}" destId="{90287BEA-DE55-4C2C-A654-79CFBCF0280F}" srcOrd="2" destOrd="0" presId="urn:microsoft.com/office/officeart/2018/2/layout/IconLabelList"/>
    <dgm:cxn modelId="{EB93887F-B13A-4D89-8930-EC23AA0AAD06}" type="presParOf" srcId="{ADBA2236-D4FF-4EE2-A8A4-D79513B3ABFC}" destId="{E8045B99-7AE6-4134-9881-B23428046CE8}" srcOrd="3" destOrd="0" presId="urn:microsoft.com/office/officeart/2018/2/layout/IconLabelList"/>
    <dgm:cxn modelId="{C01D4A84-0947-464E-BB0B-5500D2FBF6FA}" type="presParOf" srcId="{ADBA2236-D4FF-4EE2-A8A4-D79513B3ABFC}" destId="{96E51161-8C83-4786-96A8-927B3A5A9419}" srcOrd="4" destOrd="0" presId="urn:microsoft.com/office/officeart/2018/2/layout/IconLabelList"/>
    <dgm:cxn modelId="{BEBE51FC-97B1-4C7B-9CF7-0A80908F1FA1}" type="presParOf" srcId="{96E51161-8C83-4786-96A8-927B3A5A9419}" destId="{EDF9298F-4093-4DF1-AD15-775B31570E03}" srcOrd="0" destOrd="0" presId="urn:microsoft.com/office/officeart/2018/2/layout/IconLabelList"/>
    <dgm:cxn modelId="{F08E15F0-1FC6-4BB2-A7CB-1A31F4DD1190}" type="presParOf" srcId="{96E51161-8C83-4786-96A8-927B3A5A9419}" destId="{3560D644-635D-429B-A5E4-782F594888CE}" srcOrd="1" destOrd="0" presId="urn:microsoft.com/office/officeart/2018/2/layout/IconLabelList"/>
    <dgm:cxn modelId="{313A178D-A08E-4A26-AD31-87F0871793E6}" type="presParOf" srcId="{96E51161-8C83-4786-96A8-927B3A5A9419}" destId="{8677F3FE-9137-45CA-B579-916CAED936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99A2D-15B1-4F98-9AD9-F8B2EC8C556C}">
      <dsp:nvSpPr>
        <dsp:cNvPr id="0" name=""/>
        <dsp:cNvSpPr/>
      </dsp:nvSpPr>
      <dsp:spPr>
        <a:xfrm>
          <a:off x="74931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4C7B0-A9E4-4E47-8B29-67C7A4E1E452}">
      <dsp:nvSpPr>
        <dsp:cNvPr id="0" name=""/>
        <dsp:cNvSpPr/>
      </dsp:nvSpPr>
      <dsp:spPr>
        <a:xfrm>
          <a:off x="155595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Recall</a:t>
          </a:r>
          <a:endParaRPr lang="en-US" sz="3600" kern="1200" dirty="0"/>
        </a:p>
      </dsp:txBody>
      <dsp:txXfrm>
        <a:off x="155595" y="1951476"/>
        <a:ext cx="2158987" cy="720000"/>
      </dsp:txXfrm>
    </dsp:sp>
    <dsp:sp modelId="{C9E5685C-0478-461F-8150-D87136FEC654}">
      <dsp:nvSpPr>
        <dsp:cNvPr id="0" name=""/>
        <dsp:cNvSpPr/>
      </dsp:nvSpPr>
      <dsp:spPr>
        <a:xfrm>
          <a:off x="3286127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7BEA-DE55-4C2C-A654-79CFBCF0280F}">
      <dsp:nvSpPr>
        <dsp:cNvPr id="0" name=""/>
        <dsp:cNvSpPr/>
      </dsp:nvSpPr>
      <dsp:spPr>
        <a:xfrm>
          <a:off x="269240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Exercise</a:t>
          </a:r>
          <a:endParaRPr lang="en-US" sz="3600" kern="1200" dirty="0"/>
        </a:p>
      </dsp:txBody>
      <dsp:txXfrm>
        <a:off x="2692406" y="1951476"/>
        <a:ext cx="2158987" cy="720000"/>
      </dsp:txXfrm>
    </dsp:sp>
    <dsp:sp modelId="{EDF9298F-4093-4DF1-AD15-775B31570E03}">
      <dsp:nvSpPr>
        <dsp:cNvPr id="0" name=""/>
        <dsp:cNvSpPr/>
      </dsp:nvSpPr>
      <dsp:spPr>
        <a:xfrm>
          <a:off x="5822938" y="681323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7F3FE-9137-45CA-B579-916CAED93682}">
      <dsp:nvSpPr>
        <dsp:cNvPr id="0" name=""/>
        <dsp:cNvSpPr/>
      </dsp:nvSpPr>
      <dsp:spPr>
        <a:xfrm>
          <a:off x="5229216" y="195147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 dirty="0"/>
            <a:t>Reference</a:t>
          </a:r>
          <a:endParaRPr lang="en-US" sz="3600" kern="1200" dirty="0"/>
        </a:p>
      </dsp:txBody>
      <dsp:txXfrm>
        <a:off x="5229216" y="1951476"/>
        <a:ext cx="21589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B958-E522-0B46-90EB-71417940C4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4E16A-7EA0-304E-9AA4-D1D60476642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7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5649"/>
            <a:ext cx="1971675" cy="479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5648"/>
            <a:ext cx="5800725" cy="479785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38112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815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4948" cy="68580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19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78597"/>
            <a:ext cx="9144001" cy="54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4A28D6B-302D-AA4A-AF1D-BD49669B60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rgbClr val="FFFFFF"/>
                </a:solidFill>
              </a:defRPr>
            </a:lvl1pPr>
          </a:lstStyle>
          <a:p>
            <a:fld id="{508C555C-19D4-1F4E-BD6F-73A5259CFF37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29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45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77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86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72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2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8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anose="020F0502020204030204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pnYccz1Ha34" TargetMode="External"/><Relationship Id="rId1" Type="http://schemas.openxmlformats.org/officeDocument/2006/relationships/hyperlink" Target="https://en.wikipedia.org/wiki/B%C3%A9zier_curve" TargetMode="Externa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b="1" dirty="0"/>
              <a:t>实验课：</a:t>
            </a:r>
            <a:r>
              <a:rPr kumimoji="1" lang="en-US" altLang="zh-CN" sz="4800" b="1" dirty="0"/>
              <a:t>Bezier</a:t>
            </a:r>
            <a:r>
              <a:rPr kumimoji="1" lang="zh-CN" altLang="en-US" sz="4800" b="1" dirty="0"/>
              <a:t>曲线</a:t>
            </a:r>
            <a:br>
              <a:rPr kumimoji="1" lang="en-US" altLang="zh-CN" sz="5400" b="1" dirty="0"/>
            </a:br>
            <a:r>
              <a:rPr kumimoji="1" lang="en-US" altLang="zh-CN" sz="2400" b="1" dirty="0"/>
              <a:t>Practice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Computer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Graphics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Bezier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Curve</a:t>
            </a:r>
            <a:endParaRPr kumimoji="1"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808" y="3657540"/>
            <a:ext cx="6858000" cy="166594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李洋 副教授</a:t>
            </a:r>
            <a:endParaRPr kumimoji="1" lang="en-US" altLang="zh-CN" dirty="0"/>
          </a:p>
          <a:p>
            <a:r>
              <a:rPr kumimoji="1" lang="zh-CN" altLang="en-US" dirty="0"/>
              <a:t>计算机科学与技术学院</a:t>
            </a:r>
            <a:endParaRPr kumimoji="1" lang="en-US" altLang="zh-CN" dirty="0"/>
          </a:p>
          <a:p>
            <a:r>
              <a:rPr kumimoji="1" lang="zh-CN" altLang="en-US" dirty="0"/>
              <a:t>华东师范大学</a:t>
            </a:r>
            <a:endParaRPr kumimoji="1" lang="en-US" altLang="zh-CN" dirty="0"/>
          </a:p>
          <a:p>
            <a:r>
              <a:rPr kumimoji="1" lang="en-US" altLang="zh-CN" dirty="0" err="1"/>
              <a:t>yli@cs.ecnu.edu.cn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79011"/>
          <a:stretch>
            <a:fillRect/>
          </a:stretch>
        </p:blipFill>
        <p:spPr>
          <a:xfrm>
            <a:off x="7411580" y="391515"/>
            <a:ext cx="1555113" cy="1468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61" y="517880"/>
            <a:ext cx="1422164" cy="13424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附加题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我们已经学习了裁剪算法</a:t>
            </a:r>
            <a:endParaRPr kumimoji="1" lang="en-US" altLang="zh-CN" dirty="0"/>
          </a:p>
          <a:p>
            <a:r>
              <a:rPr kumimoji="1" lang="zh-CN" altLang="en-US" dirty="0"/>
              <a:t>也了解了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曲线的生成算法</a:t>
            </a:r>
            <a:endParaRPr kumimoji="1" lang="en-US" altLang="zh-CN" dirty="0"/>
          </a:p>
          <a:p>
            <a:r>
              <a:rPr kumimoji="1" lang="zh-CN" altLang="en-US" dirty="0"/>
              <a:t>思考如何将裁剪算法应用到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曲线中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>
                <a:hlinkClick r:id="rId1"/>
              </a:rPr>
              <a:t>https://en.wikipedia.org/wiki/B%C3%A9zier_curve</a:t>
            </a:r>
            <a:endParaRPr kumimoji="1" lang="en-GB" altLang="zh-CN" dirty="0"/>
          </a:p>
          <a:p>
            <a:r>
              <a:rPr kumimoji="1" lang="en-GB" altLang="zh-CN" dirty="0">
                <a:hlinkClick r:id="rId2"/>
              </a:rPr>
              <a:t>https://www.youtube.com/watch?v=pnYccz1Ha34</a:t>
            </a:r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 anchor="b">
            <a:normAutofit/>
          </a:bodyPr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822960" y="1538112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Bezier</a:t>
            </a:r>
            <a:r>
              <a:rPr kumimoji="1" lang="zh-CN" altLang="en-US" dirty="0"/>
              <a:t>曲线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142" y="1986656"/>
            <a:ext cx="4387715" cy="8708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87" y="4057303"/>
            <a:ext cx="4723346" cy="7168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更直观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Bezier</a:t>
            </a:r>
            <a:r>
              <a:rPr kumimoji="1" lang="zh-CN" altLang="en-US" dirty="0"/>
              <a:t>可以理解成递归插值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一次</a:t>
            </a:r>
            <a:r>
              <a:rPr kumimoji="1" lang="en-US" altLang="zh-CN" dirty="0"/>
              <a:t>Bezier</a:t>
            </a:r>
            <a:r>
              <a:rPr kumimoji="1" lang="zh-CN" altLang="en-US" dirty="0"/>
              <a:t>就是简单的线性插值：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0" y="2032000"/>
            <a:ext cx="5956300" cy="82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818106"/>
            <a:ext cx="5346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高次</a:t>
            </a:r>
            <a:r>
              <a:rPr kumimoji="1" lang="en-US" altLang="zh-CN" dirty="0"/>
              <a:t>Bezier</a:t>
            </a:r>
            <a:endParaRPr kumimoji="1" lang="zh-CN" altLang="en-US" dirty="0"/>
          </a:p>
        </p:txBody>
      </p:sp>
      <p:pic>
        <p:nvPicPr>
          <p:cNvPr id="4" name="Picture 2" descr="Animation of a quadratic Bézier curve, t in [0,1]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1" y="1601011"/>
            <a:ext cx="3748392" cy="156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nimation of a cubic Bézier curve, t in [0,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3686783"/>
            <a:ext cx="3381336" cy="14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imation of a quartic Bézier curve, t in [0,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68" y="3508173"/>
            <a:ext cx="3810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nstruction of a quadratic Bézier cur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234" y="1447800"/>
            <a:ext cx="4140740" cy="17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绘制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使用参数</a:t>
            </a:r>
            <a:r>
              <a:rPr kumimoji="1" lang="en-US" altLang="zh-CN" dirty="0"/>
              <a:t>t</a:t>
            </a:r>
            <a:r>
              <a:rPr kumimoji="1" lang="zh-CN" altLang="en-US" dirty="0"/>
              <a:t>生成一系列的生成点</a:t>
            </a:r>
            <a:endParaRPr kumimoji="1" lang="en-US" altLang="zh-CN" dirty="0"/>
          </a:p>
          <a:p>
            <a:r>
              <a:rPr kumimoji="1" lang="zh-CN" altLang="en-US" dirty="0"/>
              <a:t>使用直线拟合曲线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8579" y="2455958"/>
            <a:ext cx="3357014" cy="2676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07" y="2532446"/>
            <a:ext cx="3505849" cy="26001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练习利用</a:t>
            </a:r>
            <a:r>
              <a:rPr lang="en-US" altLang="zh-CN" dirty="0"/>
              <a:t>GDI</a:t>
            </a:r>
            <a:r>
              <a:rPr lang="zh-CN" altLang="en-US" dirty="0"/>
              <a:t>绘制实现基本</a:t>
            </a:r>
            <a:r>
              <a:rPr lang="en-US" altLang="zh-CN" dirty="0"/>
              <a:t>Bezier</a:t>
            </a:r>
            <a:r>
              <a:rPr lang="zh-CN" altLang="en-US" dirty="0"/>
              <a:t>曲线。</a:t>
            </a:r>
            <a:endParaRPr lang="zh-CN" altLang="en-US" dirty="0"/>
          </a:p>
        </p:txBody>
      </p:sp>
      <p:pic>
        <p:nvPicPr>
          <p:cNvPr id="2" name="1619316681322028" descr="1619316681322028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37360" y="1967685"/>
            <a:ext cx="4250988" cy="3209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实验编号：</a:t>
            </a:r>
            <a:r>
              <a:rPr lang="en-US" altLang="zh-CN" dirty="0"/>
              <a:t>8</a:t>
            </a:r>
            <a:endParaRPr lang="en-US" altLang="zh-CN" dirty="0"/>
          </a:p>
          <a:p>
            <a:r>
              <a:rPr lang="zh-CN" altLang="en-US" dirty="0"/>
              <a:t>实验名称：</a:t>
            </a:r>
            <a:r>
              <a:rPr lang="en-US" altLang="zh-CN" dirty="0"/>
              <a:t>Bezier</a:t>
            </a:r>
            <a:r>
              <a:rPr lang="zh-CN" altLang="en-US" dirty="0"/>
              <a:t>曲线算法</a:t>
            </a:r>
            <a:endParaRPr lang="en-US" altLang="zh-CN" dirty="0"/>
          </a:p>
          <a:p>
            <a:r>
              <a:rPr lang="zh-CN" altLang="en-US" dirty="0"/>
              <a:t>实验目的：利用操作系统</a:t>
            </a:r>
            <a:r>
              <a:rPr lang="en-US" altLang="zh-CN" dirty="0"/>
              <a:t>API</a:t>
            </a:r>
            <a:r>
              <a:rPr lang="zh-CN" altLang="en-US" dirty="0"/>
              <a:t>实现基本</a:t>
            </a:r>
            <a:r>
              <a:rPr lang="en-US" altLang="zh-CN" dirty="0"/>
              <a:t>Bezier</a:t>
            </a:r>
            <a:r>
              <a:rPr lang="zh-CN" altLang="en-US" dirty="0"/>
              <a:t>生成算法。</a:t>
            </a:r>
            <a:endParaRPr lang="en-US" altLang="zh-CN" dirty="0"/>
          </a:p>
          <a:p>
            <a:r>
              <a:rPr lang="zh-CN" altLang="en-US" dirty="0"/>
              <a:t>实验环境：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altLang="zh-CN" dirty="0"/>
          </a:p>
          <a:p>
            <a:pPr lvl="1"/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studio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实验练习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实验内容与实验步骤：</a:t>
            </a:r>
            <a:endParaRPr lang="en-US" altLang="zh-CN" dirty="0"/>
          </a:p>
          <a:p>
            <a:pPr lvl="1"/>
            <a:r>
              <a:rPr lang="zh-CN" altLang="en-US" dirty="0"/>
              <a:t>根据控制点生成</a:t>
            </a:r>
            <a:r>
              <a:rPr lang="en-US" altLang="zh-CN" dirty="0"/>
              <a:t>Bezier</a:t>
            </a:r>
            <a:r>
              <a:rPr lang="zh-CN" altLang="en-US" dirty="0"/>
              <a:t>曲线点</a:t>
            </a:r>
            <a:endParaRPr lang="en-US" altLang="zh-CN" dirty="0"/>
          </a:p>
          <a:p>
            <a:pPr lvl="1"/>
            <a:r>
              <a:rPr lang="zh-CN" altLang="en-US" dirty="0"/>
              <a:t>使用生成点绘制小线段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GB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486</Words>
  <Application>WPS 演示</Application>
  <PresentationFormat>全屏显示(16:10)</PresentationFormat>
  <Paragraphs>66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主题1</vt:lpstr>
      <vt:lpstr>实验课：Bezier曲线 Practice for Computer Graphics：Bezier Curve</vt:lpstr>
      <vt:lpstr>Outline</vt:lpstr>
      <vt:lpstr>Bezier曲线</vt:lpstr>
      <vt:lpstr>更直观</vt:lpstr>
      <vt:lpstr>高次Bezier</vt:lpstr>
      <vt:lpstr>绘制</vt:lpstr>
      <vt:lpstr>实验练习</vt:lpstr>
      <vt:lpstr>实验练习</vt:lpstr>
      <vt:lpstr>实验练习</vt:lpstr>
      <vt:lpstr>附加题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视觉感知与前沿技术实验课 Practice for Visual Perception and 3D Computer Vision </dc:title>
  <dc:creator>Office 365</dc:creator>
  <cp:lastModifiedBy>追</cp:lastModifiedBy>
  <cp:revision>94</cp:revision>
  <dcterms:created xsi:type="dcterms:W3CDTF">2021-03-02T03:11:00Z</dcterms:created>
  <dcterms:modified xsi:type="dcterms:W3CDTF">2021-04-25T11:04:42Z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8A6007BBA4D3416AB7EF88E63E533D0D</vt:lpwstr>
  </property>
  <property fmtid="{D5CDD505-2E9C-101B-9397-08002B2CF9AE}" pid="3" name="KSOProductBuildVer">
    <vt:lpwstr>2052-11.1.0.10359</vt:lpwstr>
  </property>
</Properties>
</file>