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61" r:id="rId4"/>
    <p:sldId id="262" r:id="rId6"/>
    <p:sldId id="263" r:id="rId7"/>
    <p:sldId id="26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1.svg"/><Relationship Id="rId8" Type="http://schemas.openxmlformats.org/officeDocument/2006/relationships/image" Target="../media/image2.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jpeg"/><Relationship Id="rId3" Type="http://schemas.openxmlformats.org/officeDocument/2006/relationships/tags" Target="../tags/tag2.xml"/><Relationship Id="rId2" Type="http://schemas.openxmlformats.org/officeDocument/2006/relationships/tags" Target="../tags/tag1.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image" Target="../media/image1.svg"/><Relationship Id="rId7" Type="http://schemas.openxmlformats.org/officeDocument/2006/relationships/image" Target="../media/image2.png"/><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image" Target="../media/image3.jpeg"/><Relationship Id="rId3" Type="http://schemas.openxmlformats.org/officeDocument/2006/relationships/tags" Target="../tags/tag67.xml"/><Relationship Id="rId2" Type="http://schemas.openxmlformats.org/officeDocument/2006/relationships/tags" Target="../tags/tag66.xml"/><Relationship Id="rId13" Type="http://schemas.openxmlformats.org/officeDocument/2006/relationships/tags" Target="../tags/tag74.xml"/><Relationship Id="rId12" Type="http://schemas.openxmlformats.org/officeDocument/2006/relationships/tags" Target="../tags/tag73.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18" name="灯片编号占位符 17"/>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dirty="0"/>
          </a:p>
        </p:txBody>
      </p:sp>
      <p:pic>
        <p:nvPicPr>
          <p:cNvPr id="19" name="图片 18"/>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l="18101" t="9246" r="20423" b="984"/>
          <a:stretch>
            <a:fillRect/>
          </a:stretch>
        </p:blipFill>
        <p:spPr>
          <a:xfrm>
            <a:off x="5145270" y="-1"/>
            <a:ext cx="7046730" cy="6858000"/>
          </a:xfrm>
          <a:custGeom>
            <a:avLst/>
            <a:gdLst>
              <a:gd name="connsiteX0" fmla="*/ 4411509 w 7046730"/>
              <a:gd name="connsiteY0" fmla="*/ 0 h 6858000"/>
              <a:gd name="connsiteX1" fmla="*/ 7046730 w 7046730"/>
              <a:gd name="connsiteY1" fmla="*/ 0 h 6858000"/>
              <a:gd name="connsiteX2" fmla="*/ 7046730 w 7046730"/>
              <a:gd name="connsiteY2" fmla="*/ 6858000 h 6858000"/>
              <a:gd name="connsiteX3" fmla="*/ 0 w 704673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046730" h="6858000">
                <a:moveTo>
                  <a:pt x="4411509" y="0"/>
                </a:moveTo>
                <a:lnTo>
                  <a:pt x="7046730" y="0"/>
                </a:lnTo>
                <a:lnTo>
                  <a:pt x="7046730" y="6858000"/>
                </a:lnTo>
                <a:lnTo>
                  <a:pt x="0" y="6858000"/>
                </a:lnTo>
                <a:close/>
              </a:path>
            </a:pathLst>
          </a:custGeom>
        </p:spPr>
      </p:pic>
      <p:sp>
        <p:nvSpPr>
          <p:cNvPr id="20" name="梯形 19"/>
          <p:cNvSpPr/>
          <p:nvPr>
            <p:custDataLst>
              <p:tags r:id="rId5"/>
            </p:custDataLst>
          </p:nvPr>
        </p:nvSpPr>
        <p:spPr>
          <a:xfrm rot="3625264">
            <a:off x="7183593" y="2137168"/>
            <a:ext cx="1154552" cy="383460"/>
          </a:xfrm>
          <a:prstGeom prst="trapezoid">
            <a:avLst>
              <a:gd name="adj" fmla="val 435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custDataLst>
              <p:tags r:id="rId6"/>
            </p:custDataLst>
          </p:nvPr>
        </p:nvSpPr>
        <p:spPr>
          <a:xfrm rot="10800000">
            <a:off x="6594816" y="-381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pic>
        <p:nvPicPr>
          <p:cNvPr id="22" name="图形 21"/>
          <p:cNvPicPr>
            <a:picLocks noChangeAspect="1"/>
          </p:cNvPicPr>
          <p:nvPr>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a:off x="6485642" y="1890598"/>
            <a:ext cx="4029577" cy="4971403"/>
          </a:xfrm>
          <a:prstGeom prst="rect">
            <a:avLst/>
          </a:prstGeom>
        </p:spPr>
      </p:pic>
      <p:sp>
        <p:nvSpPr>
          <p:cNvPr id="2" name="标题 1"/>
          <p:cNvSpPr>
            <a:spLocks noGrp="1"/>
          </p:cNvSpPr>
          <p:nvPr>
            <p:ph type="ctrTitle" hasCustomPrompt="1"/>
            <p:custDataLst>
              <p:tags r:id="rId10"/>
            </p:custDataLst>
          </p:nvPr>
        </p:nvSpPr>
        <p:spPr>
          <a:xfrm>
            <a:off x="867599" y="2995200"/>
            <a:ext cx="5460629" cy="1123200"/>
          </a:xfrm>
        </p:spPr>
        <p:txBody>
          <a:bodyPr lIns="91440" tIns="45720" rIns="91440" bIns="45720" anchor="t" anchorCtr="0">
            <a:normAutofit/>
          </a:bodyPr>
          <a:lstStyle>
            <a:lvl1pPr algn="l">
              <a:defRPr sz="6000" spc="600"/>
            </a:lvl1pPr>
          </a:lstStyle>
          <a:p>
            <a:r>
              <a:rPr lang="zh-CN" altLang="en-US" dirty="0"/>
              <a:t>编辑标题</a:t>
            </a:r>
            <a:endParaRPr lang="zh-CN" altLang="en-US" dirty="0"/>
          </a:p>
        </p:txBody>
      </p:sp>
      <p:sp>
        <p:nvSpPr>
          <p:cNvPr id="3" name="副标题 2"/>
          <p:cNvSpPr>
            <a:spLocks noGrp="1"/>
          </p:cNvSpPr>
          <p:nvPr>
            <p:ph type="subTitle" idx="1" hasCustomPrompt="1"/>
            <p:custDataLst>
              <p:tags r:id="rId11"/>
            </p:custDataLst>
          </p:nvPr>
        </p:nvSpPr>
        <p:spPr>
          <a:xfrm>
            <a:off x="867600" y="2372244"/>
            <a:ext cx="5460628" cy="583200"/>
          </a:xfrm>
        </p:spPr>
        <p:txBody>
          <a:bodyPr lIns="91440" tIns="45720" rIns="91440" bIns="45720">
            <a:noAutofit/>
          </a:bodyPr>
          <a:lstStyle>
            <a:lvl1pPr marL="0" indent="0" algn="l" eaLnBrk="1" fontAlgn="auto" latinLnBrk="0" hangingPunct="1">
              <a:lnSpc>
                <a:spcPct val="100000"/>
              </a:lnSpc>
              <a:spcAft>
                <a:spcPts val="0"/>
              </a:spcAft>
              <a:buNone/>
              <a:defRPr sz="3200" b="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12"/>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3"/>
            </p:custDataLst>
          </p:nvPr>
        </p:nvSpPr>
        <p:spPr/>
        <p:txBody>
          <a:bodyPr/>
          <a:lstStyle/>
          <a:p>
            <a:endParaRPr lang="zh-CN" altLang="en-US" dirty="0"/>
          </a:p>
        </p:txBody>
      </p:sp>
      <p:sp>
        <p:nvSpPr>
          <p:cNvPr id="11" name="矩形 10"/>
          <p:cNvSpPr/>
          <p:nvPr>
            <p:custDataLst>
              <p:tags r:id="rId14"/>
            </p:custDataLst>
          </p:nvPr>
        </p:nvSpPr>
        <p:spPr>
          <a:xfrm>
            <a:off x="979162" y="4158954"/>
            <a:ext cx="2138082" cy="4557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占位符 12"/>
          <p:cNvSpPr>
            <a:spLocks noGrp="1"/>
          </p:cNvSpPr>
          <p:nvPr>
            <p:ph type="body" sz="quarter" idx="14" hasCustomPrompt="1"/>
            <p:custDataLst>
              <p:tags r:id="rId15"/>
            </p:custDataLst>
          </p:nvPr>
        </p:nvSpPr>
        <p:spPr>
          <a:xfrm>
            <a:off x="1093946" y="4201453"/>
            <a:ext cx="1792129" cy="370800"/>
          </a:xfrm>
        </p:spPr>
        <p:txBody>
          <a:bodyPr lIns="91440" tIns="45720" rIns="91440" bIns="45720">
            <a:noAutofit/>
          </a:bodyPr>
          <a:lstStyle>
            <a:lvl1pPr marL="0" indent="0">
              <a:lnSpc>
                <a:spcPct val="100000"/>
              </a:lnSpc>
              <a:spcAft>
                <a:spcPts val="0"/>
              </a:spcAft>
              <a:buNone/>
              <a:defRPr sz="1800">
                <a:solidFill>
                  <a:schemeClr val="bg1"/>
                </a:solidFill>
              </a:defRPr>
            </a:lvl1pPr>
          </a:lstStyle>
          <a:p>
            <a:r>
              <a:rPr lang="zh-CN" altLang="en-US" dirty="0">
                <a:sym typeface="Arial" panose="020B0604020202020204" pitchFamily="34" charset="0"/>
              </a:rPr>
              <a:t>汇报人姓名</a:t>
            </a:r>
            <a:endParaRPr lang="zh-CN" altLang="en-US" dirty="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5" name="灯片编号占位符 4"/>
          <p:cNvSpPr>
            <a:spLocks noGrp="1"/>
          </p:cNvSpPr>
          <p:nvPr>
            <p:ph type="sldNum" sz="quarter" idx="12"/>
            <p:custDataLst>
              <p:tags r:id="rId2"/>
            </p:custDataLst>
          </p:nvPr>
        </p:nvSpPr>
        <p:spPr/>
        <p:txBody>
          <a:bodyPr/>
          <a:lstStyle/>
          <a:p>
            <a:fld id="{49AE70B2-8BF9-45C0-BB95-33D1B9D3A854}" type="slidenum">
              <a:rPr lang="zh-CN" altLang="en-US" smtClean="0"/>
            </a:fld>
            <a:endParaRPr lang="zh-CN" altLang="en-US"/>
          </a:p>
        </p:txBody>
      </p:sp>
      <p:pic>
        <p:nvPicPr>
          <p:cNvPr id="6" name="图片 5"/>
          <p:cNvPicPr>
            <a:picLocks noChangeAspect="1"/>
          </p:cNvPicPr>
          <p:nvPr>
            <p:custDataLst>
              <p:tags r:id="rId3"/>
            </p:custDataLst>
          </p:nvPr>
        </p:nvPicPr>
        <p:blipFill>
          <a:blip r:embed="rId4">
            <a:extLst>
              <a:ext uri="{28A0092B-C50C-407E-A947-70E740481C1C}">
                <a14:useLocalDpi xmlns:a14="http://schemas.microsoft.com/office/drawing/2010/main" val="0"/>
              </a:ext>
            </a:extLst>
          </a:blip>
          <a:srcRect l="26054" t="27750" r="39835" b="11080"/>
          <a:stretch>
            <a:fillRect/>
          </a:stretch>
        </p:blipFill>
        <p:spPr>
          <a:xfrm>
            <a:off x="5398421" y="3"/>
            <a:ext cx="6793580" cy="6857999"/>
          </a:xfrm>
          <a:custGeom>
            <a:avLst/>
            <a:gdLst>
              <a:gd name="connsiteX0" fmla="*/ 4188061 w 6793580"/>
              <a:gd name="connsiteY0" fmla="*/ 0 h 6857999"/>
              <a:gd name="connsiteX1" fmla="*/ 6793580 w 6793580"/>
              <a:gd name="connsiteY1" fmla="*/ 0 h 6857999"/>
              <a:gd name="connsiteX2" fmla="*/ 6793580 w 6793580"/>
              <a:gd name="connsiteY2" fmla="*/ 6857999 h 6857999"/>
              <a:gd name="connsiteX3" fmla="*/ 0 w 6793580"/>
              <a:gd name="connsiteY3" fmla="*/ 6857999 h 6857999"/>
              <a:gd name="connsiteX4" fmla="*/ 0 w 6793580"/>
              <a:gd name="connsiteY4" fmla="*/ 6857997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3580" h="6857999">
                <a:moveTo>
                  <a:pt x="4188061" y="0"/>
                </a:moveTo>
                <a:lnTo>
                  <a:pt x="6793580" y="0"/>
                </a:lnTo>
                <a:lnTo>
                  <a:pt x="6793580" y="6857999"/>
                </a:lnTo>
                <a:lnTo>
                  <a:pt x="0" y="6857999"/>
                </a:lnTo>
                <a:lnTo>
                  <a:pt x="0" y="6857997"/>
                </a:lnTo>
                <a:close/>
              </a:path>
            </a:pathLst>
          </a:custGeom>
        </p:spPr>
      </p:pic>
      <p:sp>
        <p:nvSpPr>
          <p:cNvPr id="10" name="梯形 9"/>
          <p:cNvSpPr/>
          <p:nvPr>
            <p:custDataLst>
              <p:tags r:id="rId5"/>
            </p:custDataLst>
          </p:nvPr>
        </p:nvSpPr>
        <p:spPr>
          <a:xfrm rot="3625264">
            <a:off x="7181723" y="2140766"/>
            <a:ext cx="1158825" cy="383460"/>
          </a:xfrm>
          <a:prstGeom prst="trapezoid">
            <a:avLst>
              <a:gd name="adj" fmla="val 4359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形 10"/>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6485642" y="1890598"/>
            <a:ext cx="4029577" cy="4971403"/>
          </a:xfrm>
          <a:prstGeom prst="rect">
            <a:avLst/>
          </a:prstGeom>
        </p:spPr>
      </p:pic>
      <p:sp>
        <p:nvSpPr>
          <p:cNvPr id="12" name="等腰三角形 11"/>
          <p:cNvSpPr/>
          <p:nvPr>
            <p:custDataLst>
              <p:tags r:id="rId9"/>
            </p:custDataLst>
          </p:nvPr>
        </p:nvSpPr>
        <p:spPr>
          <a:xfrm rot="10800000">
            <a:off x="6598626" y="0"/>
            <a:ext cx="3055434" cy="260542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0"/>
            </p:custDataLst>
          </p:nvPr>
        </p:nvSpPr>
        <p:spPr>
          <a:xfrm>
            <a:off x="596900" y="3088640"/>
            <a:ext cx="5092065" cy="899160"/>
          </a:xfrm>
        </p:spPr>
        <p:txBody>
          <a:bodyPr vert="horz" lIns="91440" tIns="45720" rIns="91440" bIns="45720" rtlCol="0" anchor="t" anchorCtr="0">
            <a:normAutofit/>
          </a:bodyPr>
          <a:lstStyle>
            <a:lvl1pPr marL="0" marR="0" algn="l" defTabSz="914400" rtl="0" eaLnBrk="1" fontAlgn="auto" latinLnBrk="0" hangingPunct="1">
              <a:lnSpc>
                <a:spcPct val="100000"/>
              </a:lnSpc>
              <a:buNone/>
              <a:defRPr kumimoji="0" lang="zh-CN" altLang="en-US" sz="6000" b="0"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18" name="文本占位符 17"/>
          <p:cNvSpPr>
            <a:spLocks noGrp="1"/>
          </p:cNvSpPr>
          <p:nvPr>
            <p:ph type="body" sz="quarter" idx="14" hasCustomPrompt="1"/>
            <p:custDataLst>
              <p:tags r:id="rId13"/>
            </p:custDataLst>
          </p:nvPr>
        </p:nvSpPr>
        <p:spPr>
          <a:xfrm>
            <a:off x="596900" y="4035425"/>
            <a:ext cx="5093335" cy="693420"/>
          </a:xfrm>
        </p:spPr>
        <p:txBody>
          <a:bodyPr lIns="91440" tIns="45720" rIns="91440" bIns="45720">
            <a:normAutofit/>
          </a:bodyPr>
          <a:lstStyle>
            <a:lvl1pPr marL="0" indent="0">
              <a:lnSpc>
                <a:spcPct val="100000"/>
              </a:lnSpc>
              <a:spcAft>
                <a:spcPts val="0"/>
              </a:spcAft>
              <a:buNone/>
              <a:defRPr sz="3200"/>
            </a:lvl1pPr>
          </a:lstStyle>
          <a:p>
            <a:pPr lvl="0"/>
            <a:r>
              <a:rPr lang="zh-CN" altLang="en-US" dirty="0"/>
              <a:t>单击此处编辑文本</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lIns="91440" tIns="45720" rIns="91440" bIns="45720">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
        <p:nvSpPr>
          <p:cNvPr id="9" name="矩形 8"/>
          <p:cNvSpPr/>
          <p:nvPr>
            <p:custDataLst>
              <p:tags r:id="rId6"/>
            </p:custDataLst>
          </p:nvPr>
        </p:nvSpPr>
        <p:spPr>
          <a:xfrm>
            <a:off x="669882" y="1035267"/>
            <a:ext cx="965771" cy="821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92800" y="304200"/>
            <a:ext cx="11606400" cy="624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lIns="91440" tIns="45720" rIns="91440" bIns="45720" anchor="ctr">
            <a:normAutofit/>
          </a:bodyP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4686300" cy="6866255"/>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lIns="91440" tIns="45720" rIns="91440" bIns="45720" anchor="ct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25" y="-3809"/>
            <a:ext cx="12192000" cy="26693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3"/>
            </p:custDataLst>
          </p:nvPr>
        </p:nvSpPr>
        <p:spPr>
          <a:xfrm>
            <a:off x="612000" y="781200"/>
            <a:ext cx="10976400" cy="626400"/>
          </a:xfrm>
        </p:spPr>
        <p:txBody>
          <a:bodyPr lIns="91440" tIns="45720" rIns="91440" bIns="45720" anchor="ct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lIns="91440" tIns="45720" rIns="91440" bIns="45720"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13" name="矩形 12"/>
          <p:cNvSpPr/>
          <p:nvPr>
            <p:custDataLst>
              <p:tags r:id="rId4"/>
            </p:custDataLst>
          </p:nvPr>
        </p:nvSpPr>
        <p:spPr>
          <a:xfrm>
            <a:off x="-3175" y="5029201"/>
            <a:ext cx="12192000" cy="18114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0"/>
            <a:ext cx="12192000" cy="914400"/>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bg1"/>
              </a:solidFill>
              <a:sym typeface="+mn-ea"/>
            </a:endParaRPr>
          </a:p>
        </p:txBody>
      </p:sp>
      <p:sp>
        <p:nvSpPr>
          <p:cNvPr id="2" name="标题 1"/>
          <p:cNvSpPr>
            <a:spLocks noGrp="1"/>
          </p:cNvSpPr>
          <p:nvPr>
            <p:ph type="title"/>
            <p:custDataLst>
              <p:tags r:id="rId3"/>
            </p:custDataLst>
          </p:nvPr>
        </p:nvSpPr>
        <p:spPr>
          <a:xfrm>
            <a:off x="579600" y="237600"/>
            <a:ext cx="11037600" cy="441964"/>
          </a:xfrm>
        </p:spPr>
        <p:txBody>
          <a:bodyPr lIns="91440" tIns="45720" rIns="91440" bIns="45720"/>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lIns="91440" tIns="45720" rIns="91440" bIns="45720"/>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2"/>
            </p:custDataLst>
          </p:nvPr>
        </p:nvSpPr>
        <p:spPr>
          <a:xfrm>
            <a:off x="0" y="959224"/>
            <a:ext cx="12192000" cy="4939553"/>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lIns="91440" tIns="45720" rIns="91440" bIns="45720" anchor="b"/>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lIns="91440" tIns="45720" rIns="91440" bIns="4572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67653" y="1519200"/>
            <a:ext cx="6098400" cy="1940400"/>
          </a:xfrm>
        </p:spPr>
        <p:txBody>
          <a:bodyPr lIns="91440" tIns="45720" rIns="91440" bIns="45720" anchor="t" anchorCtr="0">
            <a:normAutofit/>
          </a:bodyPr>
          <a:lstStyle>
            <a:lvl1pPr>
              <a:defRPr sz="60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069200" y="3459600"/>
            <a:ext cx="2390400" cy="709200"/>
          </a:xfrm>
        </p:spPr>
        <p:txBody>
          <a:bodyPr lIns="91440" tIns="45720" rIns="91440" bIns="45720">
            <a:normAutofit/>
          </a:bodyPr>
          <a:lstStyle>
            <a:lvl1pPr marL="0" indent="0" eaLnBrk="1" fontAlgn="auto" latinLnBrk="0" hangingPunct="1">
              <a:lnSpc>
                <a:spcPct val="100000"/>
              </a:lnSpc>
              <a:spcAft>
                <a:spcPts val="0"/>
              </a:spcAft>
              <a:buNone/>
              <a:defRPr kumimoji="0" lang="zh-CN" altLang="en-US" sz="4000" b="1"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编辑标题</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3" name="任意多边形: 形状 12"/>
          <p:cNvSpPr/>
          <p:nvPr>
            <p:custDataLst>
              <p:tags r:id="rId7"/>
            </p:custDataLst>
          </p:nvPr>
        </p:nvSpPr>
        <p:spPr>
          <a:xfrm>
            <a:off x="9790001" y="4719484"/>
            <a:ext cx="2158251" cy="2138516"/>
          </a:xfrm>
          <a:custGeom>
            <a:avLst/>
            <a:gdLst>
              <a:gd name="connsiteX0" fmla="*/ 984783 w 2158251"/>
              <a:gd name="connsiteY0" fmla="*/ 0 h 2138516"/>
              <a:gd name="connsiteX1" fmla="*/ 2158251 w 2158251"/>
              <a:gd name="connsiteY1" fmla="*/ 0 h 2138516"/>
              <a:gd name="connsiteX2" fmla="*/ 1173468 w 2158251"/>
              <a:gd name="connsiteY2" fmla="*/ 2138516 h 2138516"/>
              <a:gd name="connsiteX3" fmla="*/ 0 w 2158251"/>
              <a:gd name="connsiteY3" fmla="*/ 2138516 h 2138516"/>
            </a:gdLst>
            <a:ahLst/>
            <a:cxnLst>
              <a:cxn ang="0">
                <a:pos x="connsiteX0" y="connsiteY0"/>
              </a:cxn>
              <a:cxn ang="0">
                <a:pos x="connsiteX1" y="connsiteY1"/>
              </a:cxn>
              <a:cxn ang="0">
                <a:pos x="connsiteX2" y="connsiteY2"/>
              </a:cxn>
              <a:cxn ang="0">
                <a:pos x="connsiteX3" y="connsiteY3"/>
              </a:cxn>
            </a:cxnLst>
            <a:rect l="l" t="t" r="r" b="b"/>
            <a:pathLst>
              <a:path w="2158251" h="2138516">
                <a:moveTo>
                  <a:pt x="984783" y="0"/>
                </a:moveTo>
                <a:lnTo>
                  <a:pt x="2158251" y="0"/>
                </a:lnTo>
                <a:lnTo>
                  <a:pt x="1173468" y="2138516"/>
                </a:lnTo>
                <a:lnTo>
                  <a:pt x="0" y="21385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平行四边形 13"/>
          <p:cNvSpPr/>
          <p:nvPr>
            <p:custDataLst>
              <p:tags r:id="rId8"/>
            </p:custDataLst>
          </p:nvPr>
        </p:nvSpPr>
        <p:spPr>
          <a:xfrm>
            <a:off x="7698658" y="0"/>
            <a:ext cx="2450290" cy="2772697"/>
          </a:xfrm>
          <a:prstGeom prst="parallelogram">
            <a:avLst>
              <a:gd name="adj" fmla="val 5210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custDataLst>
              <p:tags r:id="rId9"/>
            </p:custDataLst>
          </p:nvPr>
        </p:nvSpPr>
        <p:spPr>
          <a:xfrm>
            <a:off x="1188678" y="4334306"/>
            <a:ext cx="965771" cy="821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dirty="0"/>
          </a:p>
        </p:txBody>
      </p:sp>
      <p:sp>
        <p:nvSpPr>
          <p:cNvPr id="19" name="任意多边形: 形状 18"/>
          <p:cNvSpPr/>
          <p:nvPr>
            <p:custDataLst>
              <p:tags r:id="rId10"/>
            </p:custDataLst>
          </p:nvPr>
        </p:nvSpPr>
        <p:spPr>
          <a:xfrm rot="1568113">
            <a:off x="8033983" y="-655071"/>
            <a:ext cx="3613355" cy="8756543"/>
          </a:xfrm>
          <a:custGeom>
            <a:avLst/>
            <a:gdLst>
              <a:gd name="connsiteX0" fmla="*/ 2277573 w 3613355"/>
              <a:gd name="connsiteY0" fmla="*/ 0 h 8756543"/>
              <a:gd name="connsiteX1" fmla="*/ 3613355 w 3613355"/>
              <a:gd name="connsiteY1" fmla="*/ 2722435 h 8756543"/>
              <a:gd name="connsiteX2" fmla="*/ 3613355 w 3613355"/>
              <a:gd name="connsiteY2" fmla="*/ 6983624 h 8756543"/>
              <a:gd name="connsiteX3" fmla="*/ 0 w 3613355"/>
              <a:gd name="connsiteY3" fmla="*/ 8756543 h 8756543"/>
              <a:gd name="connsiteX4" fmla="*/ 0 w 3613355"/>
              <a:gd name="connsiteY4" fmla="*/ 1117508 h 8756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355" h="8756543">
                <a:moveTo>
                  <a:pt x="2277573" y="0"/>
                </a:moveTo>
                <a:lnTo>
                  <a:pt x="3613355" y="2722435"/>
                </a:lnTo>
                <a:lnTo>
                  <a:pt x="3613355" y="6983624"/>
                </a:lnTo>
                <a:lnTo>
                  <a:pt x="0" y="8756543"/>
                </a:lnTo>
                <a:lnTo>
                  <a:pt x="0" y="11175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22" name="文本占位符 21"/>
          <p:cNvSpPr>
            <a:spLocks noGrp="1"/>
          </p:cNvSpPr>
          <p:nvPr>
            <p:ph type="body" sz="quarter" idx="13" hasCustomPrompt="1"/>
            <p:custDataLst>
              <p:tags r:id="rId11"/>
            </p:custDataLst>
          </p:nvPr>
        </p:nvSpPr>
        <p:spPr>
          <a:xfrm>
            <a:off x="1069200" y="4582800"/>
            <a:ext cx="3758400" cy="1663200"/>
          </a:xfrm>
        </p:spPr>
        <p:txBody>
          <a:bodyPr lIns="91440" tIns="45720" rIns="91440" bIns="45720"/>
          <a:lstStyle>
            <a:lvl1pPr marL="0" indent="0">
              <a:lnSpc>
                <a:spcPct val="100000"/>
              </a:lnSpc>
              <a:spcAft>
                <a:spcPts val="0"/>
              </a:spcAft>
              <a:buNone/>
              <a:defRPr>
                <a:solidFill>
                  <a:schemeClr val="bg1">
                    <a:lumMod val="50000"/>
                  </a:schemeClr>
                </a:solidFill>
              </a:defRPr>
            </a:lvl1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pPr>
            <a:r>
              <a:rPr lang="zh-CN" altLang="en-US" sz="1600" dirty="0">
                <a:solidFill>
                  <a:schemeClr val="bg2">
                    <a:lumMod val="50000"/>
                  </a:schemeClr>
                </a:solidFill>
                <a:latin typeface="Arial" panose="020B0604020202020204" pitchFamily="34" charset="0"/>
                <a:ea typeface="微软雅黑" panose="020B0503020204020204" charset="-122"/>
              </a:rPr>
              <a:t>单击此处添加文本具体内容，简明扼要地阐述你的观点</a:t>
            </a:r>
            <a:endParaRPr lang="zh-CN" altLang="en-US" sz="1600" dirty="0">
              <a:solidFill>
                <a:schemeClr val="bg2">
                  <a:lumMod val="50000"/>
                </a:schemeClr>
              </a:solidFill>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6" name="平行四边形 5"/>
          <p:cNvSpPr/>
          <p:nvPr>
            <p:custDataLst>
              <p:tags r:id="rId2"/>
            </p:custDataLst>
          </p:nvPr>
        </p:nvSpPr>
        <p:spPr>
          <a:xfrm>
            <a:off x="1662544" y="820759"/>
            <a:ext cx="8880764" cy="1759527"/>
          </a:xfrm>
          <a:prstGeom prst="parallelogram">
            <a:avLst>
              <a:gd name="adj" fmla="val 525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p:cNvSpPr/>
          <p:nvPr>
            <p:custDataLst>
              <p:tags r:id="rId3"/>
            </p:custDataLst>
          </p:nvPr>
        </p:nvSpPr>
        <p:spPr>
          <a:xfrm>
            <a:off x="9707418" y="827178"/>
            <a:ext cx="2522683" cy="1759527"/>
          </a:xfrm>
          <a:custGeom>
            <a:avLst/>
            <a:gdLst>
              <a:gd name="connsiteX0" fmla="*/ 924790 w 2522683"/>
              <a:gd name="connsiteY0" fmla="*/ 0 h 1759527"/>
              <a:gd name="connsiteX1" fmla="*/ 2522683 w 2522683"/>
              <a:gd name="connsiteY1" fmla="*/ 0 h 1759527"/>
              <a:gd name="connsiteX2" fmla="*/ 2522683 w 2522683"/>
              <a:gd name="connsiteY2" fmla="*/ 1759527 h 1759527"/>
              <a:gd name="connsiteX3" fmla="*/ 0 w 2522683"/>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22683" h="1759527">
                <a:moveTo>
                  <a:pt x="924790" y="0"/>
                </a:moveTo>
                <a:lnTo>
                  <a:pt x="2522683" y="0"/>
                </a:lnTo>
                <a:lnTo>
                  <a:pt x="2522683"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任意多边形: 形状 7"/>
          <p:cNvSpPr/>
          <p:nvPr>
            <p:custDataLst>
              <p:tags r:id="rId4"/>
            </p:custDataLst>
          </p:nvPr>
        </p:nvSpPr>
        <p:spPr>
          <a:xfrm>
            <a:off x="-38099" y="826076"/>
            <a:ext cx="2536535" cy="1759527"/>
          </a:xfrm>
          <a:custGeom>
            <a:avLst/>
            <a:gdLst>
              <a:gd name="connsiteX0" fmla="*/ 0 w 2536535"/>
              <a:gd name="connsiteY0" fmla="*/ 0 h 1759527"/>
              <a:gd name="connsiteX1" fmla="*/ 2536535 w 2536535"/>
              <a:gd name="connsiteY1" fmla="*/ 0 h 1759527"/>
              <a:gd name="connsiteX2" fmla="*/ 1611745 w 2536535"/>
              <a:gd name="connsiteY2" fmla="*/ 1759527 h 1759527"/>
              <a:gd name="connsiteX3" fmla="*/ 0 w 2536535"/>
              <a:gd name="connsiteY3" fmla="*/ 1759527 h 1759527"/>
            </a:gdLst>
            <a:ahLst/>
            <a:cxnLst>
              <a:cxn ang="0">
                <a:pos x="connsiteX0" y="connsiteY0"/>
              </a:cxn>
              <a:cxn ang="0">
                <a:pos x="connsiteX1" y="connsiteY1"/>
              </a:cxn>
              <a:cxn ang="0">
                <a:pos x="connsiteX2" y="connsiteY2"/>
              </a:cxn>
              <a:cxn ang="0">
                <a:pos x="connsiteX3" y="connsiteY3"/>
              </a:cxn>
            </a:cxnLst>
            <a:rect l="l" t="t" r="r" b="b"/>
            <a:pathLst>
              <a:path w="2536535" h="1759527">
                <a:moveTo>
                  <a:pt x="0" y="0"/>
                </a:moveTo>
                <a:lnTo>
                  <a:pt x="2536535" y="0"/>
                </a:lnTo>
                <a:lnTo>
                  <a:pt x="1611745" y="1759527"/>
                </a:lnTo>
                <a:lnTo>
                  <a:pt x="0" y="175952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28.xml"/><Relationship Id="rId23" Type="http://schemas.openxmlformats.org/officeDocument/2006/relationships/tags" Target="../tags/tag127.xml"/><Relationship Id="rId22" Type="http://schemas.openxmlformats.org/officeDocument/2006/relationships/tags" Target="../tags/tag126.xml"/><Relationship Id="rId21" Type="http://schemas.openxmlformats.org/officeDocument/2006/relationships/tags" Target="../tags/tag125.xml"/><Relationship Id="rId20" Type="http://schemas.openxmlformats.org/officeDocument/2006/relationships/tags" Target="../tags/tag124.xml"/><Relationship Id="rId2" Type="http://schemas.openxmlformats.org/officeDocument/2006/relationships/slideLayout" Target="../slideLayouts/slideLayout2.xml"/><Relationship Id="rId19" Type="http://schemas.openxmlformats.org/officeDocument/2006/relationships/tags" Target="../tags/tag12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129.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7.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7.xml"/><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7.xml"/><Relationship Id="rId4" Type="http://schemas.openxmlformats.org/officeDocument/2006/relationships/image" Target="../media/image12.png"/><Relationship Id="rId3" Type="http://schemas.openxmlformats.org/officeDocument/2006/relationships/image" Target="file:///C:\Users\summer\AppData\Local\Temp\wps\INetCache\f21a5bf1ff8d4732a191affe692f759d" TargetMode="External"/><Relationship Id="rId2" Type="http://schemas.openxmlformats.org/officeDocument/2006/relationships/image" Target="../media/image11.png"/><Relationship Id="rId1" Type="http://schemas.openxmlformats.org/officeDocument/2006/relationships/image" Target="file:///C:\Users\summer\AppData\Local\Temp\wps\INetCache\bb162b11b0151017f8706294dbec879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BPR-OPT</a:t>
            </a:r>
            <a:endParaRPr lang="zh-CN" altLang="en-US" dirty="0"/>
          </a:p>
        </p:txBody>
      </p:sp>
      <p:sp>
        <p:nvSpPr>
          <p:cNvPr id="3" name="内容占位符 2"/>
          <p:cNvSpPr>
            <a:spLocks noGrp="1"/>
          </p:cNvSpPr>
          <p:nvPr>
            <p:ph sz="quarter" idx="13"/>
          </p:nvPr>
        </p:nvSpPr>
        <p:spPr/>
        <p:txBody>
          <a:bodyPr/>
          <a:lstStyle/>
          <a:p>
            <a:pPr marL="0" indent="0">
              <a:buNone/>
            </a:pPr>
            <a:r>
              <a:rPr lang="en-US" altLang="zh-CN" b="1" dirty="0"/>
              <a:t>Motivation </a:t>
            </a:r>
            <a:r>
              <a:rPr lang="en-US" altLang="zh-CN" dirty="0"/>
              <a:t>:</a:t>
            </a:r>
            <a:endParaRPr lang="en-US" altLang="zh-CN" dirty="0"/>
          </a:p>
          <a:p>
            <a:pPr marL="0" indent="0">
              <a:buNone/>
            </a:pPr>
            <a:r>
              <a:rPr lang="en-US" altLang="zh-CN" dirty="0"/>
              <a:t> Existing methods are designed for the item prediction task of personalized ranking, none of them is directly optimized for ranking.</a:t>
            </a:r>
            <a:endParaRPr lang="en-US" altLang="zh-CN" dirty="0"/>
          </a:p>
          <a:p>
            <a:pPr marL="0" indent="0">
              <a:buNone/>
            </a:pPr>
            <a:endParaRPr lang="en-US" altLang="zh-CN" dirty="0"/>
          </a:p>
          <a:p>
            <a:pPr marL="0" indent="0">
              <a:buNone/>
            </a:pPr>
            <a:r>
              <a:rPr lang="en-US" altLang="zh-CN" b="1" dirty="0"/>
              <a:t>Method </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40000"/>
          </a:bodyPr>
          <a:lstStyle/>
          <a:p>
            <a:r>
              <a:rPr lang="en-US" altLang="zh-CN" dirty="0" err="1"/>
              <a:t>Rendle</a:t>
            </a:r>
            <a:r>
              <a:rPr lang="en-US" altLang="zh-CN" dirty="0"/>
              <a:t> S, </a:t>
            </a:r>
            <a:r>
              <a:rPr lang="en-US" altLang="zh-CN" dirty="0" err="1"/>
              <a:t>Freudenthaler</a:t>
            </a:r>
            <a:r>
              <a:rPr lang="en-US" altLang="zh-CN" dirty="0"/>
              <a:t> C, </a:t>
            </a:r>
            <a:r>
              <a:rPr lang="en-US" altLang="zh-CN" dirty="0" err="1"/>
              <a:t>Gantner</a:t>
            </a:r>
            <a:r>
              <a:rPr lang="en-US" altLang="zh-CN" dirty="0"/>
              <a:t> Z, et al. BPR: Bayesian personalized ranking from implicit feedback[C]//Proceedings of the twenty-fifth conference on uncertainty in artificial intelligence. AUAI Press, 2009: 452-461.</a:t>
            </a:r>
            <a:endParaRPr lang="zh-CN" altLang="en-US" dirty="0"/>
          </a:p>
        </p:txBody>
      </p:sp>
      <p:pic>
        <p:nvPicPr>
          <p:cNvPr id="9" name="图片 8"/>
          <p:cNvPicPr>
            <a:picLocks noChangeAspect="1"/>
          </p:cNvPicPr>
          <p:nvPr/>
        </p:nvPicPr>
        <p:blipFill>
          <a:blip r:embed="rId1"/>
          <a:stretch>
            <a:fillRect/>
          </a:stretch>
        </p:blipFill>
        <p:spPr>
          <a:xfrm>
            <a:off x="768985" y="5969635"/>
            <a:ext cx="3106420" cy="603250"/>
          </a:xfrm>
          <a:prstGeom prst="rect">
            <a:avLst/>
          </a:prstGeom>
        </p:spPr>
      </p:pic>
      <p:pic>
        <p:nvPicPr>
          <p:cNvPr id="10" name="图片 9"/>
          <p:cNvPicPr>
            <a:picLocks noChangeAspect="1"/>
          </p:cNvPicPr>
          <p:nvPr/>
        </p:nvPicPr>
        <p:blipFill>
          <a:blip r:embed="rId2"/>
          <a:stretch>
            <a:fillRect/>
          </a:stretch>
        </p:blipFill>
        <p:spPr>
          <a:xfrm>
            <a:off x="1104900" y="3906679"/>
            <a:ext cx="3286125" cy="2063002"/>
          </a:xfrm>
          <a:prstGeom prst="rect">
            <a:avLst/>
          </a:prstGeom>
        </p:spPr>
      </p:pic>
      <p:pic>
        <p:nvPicPr>
          <p:cNvPr id="14" name="图片 13" descr="image-20210603204707557"/>
          <p:cNvPicPr>
            <a:picLocks noChangeAspect="1"/>
          </p:cNvPicPr>
          <p:nvPr/>
        </p:nvPicPr>
        <p:blipFill>
          <a:blip r:embed="rId3"/>
          <a:stretch>
            <a:fillRect/>
          </a:stretch>
        </p:blipFill>
        <p:spPr>
          <a:xfrm>
            <a:off x="7070725" y="2042795"/>
            <a:ext cx="2974975" cy="320167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SBPR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3"/>
              </p:nvPr>
            </p:nvSpPr>
            <p:spPr>
              <a:xfrm>
                <a:off x="579755" y="1663065"/>
                <a:ext cx="10730865" cy="4424680"/>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users tend to assign higher ranks to items that their friends prefer. Most of existing work focus on user’s positive feedback and negative feedback, but ignores the influence of user’s social connections.</a:t>
                </a:r>
                <a:endParaRPr lang="en-US" altLang="zh-CN" dirty="0"/>
              </a:p>
              <a:p>
                <a:pPr marL="0" indent="0" algn="just">
                  <a:buNone/>
                </a:pPr>
                <a:endParaRPr lang="en-US" altLang="zh-CN" dirty="0"/>
              </a:p>
              <a:p>
                <a:pPr marL="0" indent="0">
                  <a:buNone/>
                </a:pPr>
                <a:r>
                  <a:rPr lang="en-US" altLang="zh-CN" b="1" dirty="0"/>
                  <a:t>Method </a:t>
                </a:r>
                <a:r>
                  <a:rPr lang="en-US" altLang="zh-CN" dirty="0"/>
                  <a:t>:</a:t>
                </a:r>
                <a:endParaRPr lang="en-US" altLang="zh-CN" dirty="0"/>
              </a:p>
              <a:p>
                <a:pPr lvl="1" algn="just"/>
                <a:r>
                  <a:rPr lang="en-US" altLang="zh-CN" dirty="0"/>
                  <a:t>Our model assumption regarding positive, social, and negative feedback</a:t>
                </a:r>
                <a:endParaRPr lang="en-US" altLang="zh-CN" dirty="0"/>
              </a:p>
              <a:p>
                <a:pPr lvl="1" algn="just" defTabSz="914400">
                  <a:buClrTx/>
                  <a:buSzTx/>
                  <a:tabLst>
                    <a:tab pos="1609725" algn="l"/>
                  </a:tabLst>
                </a:pPr>
                <a:r>
                  <a:rPr lang="en-US" altLang="zh-CN" dirty="0"/>
                  <a:t>u prefers her positive item </a:t>
                </a:r>
                <a:r>
                  <a:rPr lang="en-US" altLang="zh-CN" dirty="0"/>
                  <a:t>i to negative item j;</a:t>
                </a:r>
                <a:endParaRPr lang="en-US" altLang="zh-CN" dirty="0"/>
              </a:p>
              <a:p>
                <a:pPr lvl="1" algn="just" defTabSz="914400">
                  <a:buClrTx/>
                  <a:buSzTx/>
                  <a:tabLst>
                    <a:tab pos="1609725" algn="l"/>
                  </a:tabLst>
                </a:pPr>
                <a:r>
                  <a:rPr lang="en-US" altLang="zh-CN" dirty="0"/>
                  <a:t>u prefers social feedback k then negative j; </a:t>
                </a:r>
                <a:endParaRPr lang="en-US" altLang="zh-CN" dirty="0"/>
              </a:p>
              <a:p>
                <a:pPr lvl="1" algn="just" defTabSz="914400">
                  <a:buClrTx/>
                  <a:buSzTx/>
                  <a:tabLst>
                    <a:tab pos="1609725" algn="l"/>
                  </a:tabLst>
                </a:pPr>
                <a14:m>
                  <m:oMath xmlns:m="http://schemas.openxmlformats.org/officeDocument/2006/math">
                    <m:sSub>
                      <m:sSubPr>
                        <m:ctrlPr>
                          <a:rPr lang="en-US" altLang="zh-CN" dirty="0"/>
                        </m:ctrlPr>
                      </m:sSubPr>
                      <m:e>
                        <m:r>
                          <a:rPr lang="en-US" altLang="zh-CN" b="0" dirty="0"/>
                          <m:t>𝑋</m:t>
                        </m:r>
                      </m:e>
                      <m:sub>
                        <m:d>
                          <m:dPr>
                            <m:ctrlPr>
                              <a:rPr lang="en-US" altLang="zh-CN" b="0" dirty="0"/>
                            </m:ctrlPr>
                          </m:dPr>
                          <m:e>
                            <m:r>
                              <a:rPr lang="en-US" altLang="zh-CN" b="0" dirty="0"/>
                              <m:t>𝑢</m:t>
                            </m:r>
                            <m:r>
                              <a:rPr lang="en-US" altLang="zh-CN" b="0" dirty="0"/>
                              <m:t>,</m:t>
                            </m:r>
                            <m:r>
                              <a:rPr lang="en-US" altLang="zh-CN" b="0" dirty="0"/>
                              <m:t>𝑖</m:t>
                            </m:r>
                          </m:e>
                        </m:d>
                      </m:sub>
                    </m:sSub>
                    <m:r>
                      <a:rPr lang="en-US" altLang="zh-CN" dirty="0"/>
                      <m:t>≥</m:t>
                    </m:r>
                    <m:r>
                      <a:rPr lang="en-US" altLang="zh-CN" b="0" dirty="0"/>
                      <m:t> </m:t>
                    </m:r>
                    <m:sSub>
                      <m:sSubPr>
                        <m:ctrlPr>
                          <a:rPr lang="en-US" altLang="zh-CN" dirty="0"/>
                        </m:ctrlPr>
                      </m:sSubPr>
                      <m:e>
                        <m:r>
                          <a:rPr lang="en-US" altLang="zh-CN" dirty="0"/>
                          <m:t>𝑋</m:t>
                        </m:r>
                      </m:e>
                      <m:sub>
                        <m:d>
                          <m:dPr>
                            <m:ctrlPr>
                              <a:rPr lang="en-US" altLang="zh-CN" dirty="0"/>
                            </m:ctrlPr>
                          </m:dPr>
                          <m:e>
                            <m:r>
                              <a:rPr lang="en-US" altLang="zh-CN" dirty="0"/>
                              <m:t>𝑢</m:t>
                            </m:r>
                            <m:r>
                              <a:rPr lang="en-US" altLang="zh-CN" dirty="0"/>
                              <m:t>,</m:t>
                            </m:r>
                            <m:r>
                              <a:rPr lang="en-US" altLang="zh-CN" b="0" dirty="0"/>
                              <m:t>𝑗</m:t>
                            </m:r>
                          </m:e>
                        </m:d>
                      </m:sub>
                    </m:sSub>
                  </m:oMath>
                </a14:m>
                <a:r>
                  <a:rPr lang="en-US" altLang="zh-CN" dirty="0"/>
                  <a:t> , </a:t>
                </a:r>
                <a14:m>
                  <m:oMath xmlns:m="http://schemas.openxmlformats.org/officeDocument/2006/math">
                    <m:sSub>
                      <m:sSubPr>
                        <m:ctrlPr>
                          <a:rPr lang="en-US" altLang="zh-CN" dirty="0"/>
                        </m:ctrlPr>
                      </m:sSubPr>
                      <m:e>
                        <m:r>
                          <a:rPr lang="en-US" altLang="zh-CN" dirty="0"/>
                          <m:t>𝑋</m:t>
                        </m:r>
                      </m:e>
                      <m:sub>
                        <m:d>
                          <m:dPr>
                            <m:ctrlPr>
                              <a:rPr lang="en-US" altLang="zh-CN" dirty="0"/>
                            </m:ctrlPr>
                          </m:dPr>
                          <m:e>
                            <m:r>
                              <a:rPr lang="en-US" altLang="zh-CN" dirty="0"/>
                              <m:t>𝑢</m:t>
                            </m:r>
                            <m:r>
                              <a:rPr lang="en-US" altLang="zh-CN" dirty="0"/>
                              <m:t>,</m:t>
                            </m:r>
                            <m:r>
                              <a:rPr lang="en-US" altLang="zh-CN" b="0" dirty="0"/>
                              <m:t>𝑘</m:t>
                            </m:r>
                          </m:e>
                        </m:d>
                      </m:sub>
                    </m:sSub>
                    <m:r>
                      <a:rPr lang="en-US" altLang="zh-CN" dirty="0"/>
                      <m:t>≥ </m:t>
                    </m:r>
                    <m:sSub>
                      <m:sSubPr>
                        <m:ctrlPr>
                          <a:rPr lang="en-US" altLang="zh-CN" dirty="0"/>
                        </m:ctrlPr>
                      </m:sSubPr>
                      <m:e>
                        <m:r>
                          <a:rPr lang="en-US" altLang="zh-CN" dirty="0"/>
                          <m:t>𝑋</m:t>
                        </m:r>
                      </m:e>
                      <m:sub>
                        <m:d>
                          <m:dPr>
                            <m:ctrlPr>
                              <a:rPr lang="en-US" altLang="zh-CN" dirty="0"/>
                            </m:ctrlPr>
                          </m:dPr>
                          <m:e>
                            <m:r>
                              <a:rPr lang="en-US" altLang="zh-CN" dirty="0"/>
                              <m:t>𝑢</m:t>
                            </m:r>
                            <m:r>
                              <a:rPr lang="en-US" altLang="zh-CN" dirty="0"/>
                              <m:t>,</m:t>
                            </m:r>
                            <m:r>
                              <a:rPr lang="en-US" altLang="zh-CN" b="0" dirty="0"/>
                              <m:t>𝑗</m:t>
                            </m:r>
                          </m:e>
                        </m:d>
                      </m:sub>
                    </m:sSub>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quarter" idx="13"/>
              </p:nvPr>
            </p:nvSpPr>
            <p:spPr>
              <a:xfrm>
                <a:off x="579755" y="1663065"/>
                <a:ext cx="10730865" cy="4424680"/>
              </a:xfrm>
              <a:blipFill rotWithShape="1">
                <a:blip r:embed="rId1"/>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50000"/>
          </a:bodyPr>
          <a:lstStyle/>
          <a:p>
            <a:r>
              <a:rPr lang="en-US" altLang="zh-CN" dirty="0"/>
              <a:t>Zhao T, </a:t>
            </a:r>
            <a:r>
              <a:rPr lang="en-US" altLang="zh-CN" dirty="0" err="1"/>
              <a:t>Mcauley</a:t>
            </a:r>
            <a:r>
              <a:rPr lang="en-US" altLang="zh-CN" dirty="0"/>
              <a:t> J, King I, et al. Leveraging Social Connections to Improve Personalized Ranking for Collaborative Filtering[C]. conference on information and knowledge management, 2014: 261-270.</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BPRDR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3"/>
              </p:nvPr>
            </p:nvSpPr>
            <p:spPr>
              <a:xfrm>
                <a:off x="579755" y="1663065"/>
                <a:ext cx="10730865" cy="4554220"/>
              </a:xfrm>
            </p:spPr>
            <p:txBody>
              <a:bodyPr>
                <a:normAutofit lnSpcReduction="10000"/>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a user’s selection of an item is influenced not only by her trustees but also by her </a:t>
                </a:r>
                <a:r>
                  <a:rPr lang="en-US" altLang="zh-CN" dirty="0" err="1"/>
                  <a:t>trusters</a:t>
                </a:r>
                <a:r>
                  <a:rPr lang="en-US" altLang="zh-CN" dirty="0"/>
                  <a:t>.</a:t>
                </a:r>
                <a:endParaRPr lang="en-US" altLang="zh-CN" dirty="0"/>
              </a:p>
              <a:p>
                <a:pPr marL="0" indent="0" algn="just">
                  <a:buNone/>
                </a:pPr>
                <a:endParaRPr lang="en-US" altLang="zh-CN" dirty="0"/>
              </a:p>
              <a:p>
                <a:pPr marL="0" indent="0">
                  <a:buNone/>
                </a:pPr>
                <a:r>
                  <a:rPr lang="en-US" altLang="zh-CN" b="1" dirty="0"/>
                  <a:t>Method </a:t>
                </a:r>
                <a:r>
                  <a:rPr lang="en-US" altLang="zh-CN" dirty="0"/>
                  <a:t>:</a:t>
                </a:r>
                <a:endParaRPr lang="en-US" altLang="zh-CN" dirty="0"/>
              </a:p>
              <a:p>
                <a:pPr lvl="1" algn="just"/>
                <a:r>
                  <a:rPr lang="en-US" altLang="zh-CN" dirty="0"/>
                  <a:t>Performs three pairwise preferences comparisons under the Bayesian personal ranking framework, considering the dual roles influence in its ranking assumptions.</a:t>
                </a:r>
                <a:endParaRPr lang="en-US" altLang="zh-CN" dirty="0"/>
              </a:p>
              <a:p>
                <a:pPr lvl="1" algn="just" defTabSz="914400">
                  <a:buClrTx/>
                  <a:buSzTx/>
                  <a:tabLst>
                    <a:tab pos="1609725" algn="l"/>
                  </a:tabLst>
                </a:pPr>
                <a:r>
                  <a:rPr lang="en-US" altLang="zh-CN" dirty="0"/>
                  <a:t>u prefers her observed item </a:t>
                </a:r>
                <a:r>
                  <a:rPr lang="en-US" altLang="zh-CN" dirty="0"/>
                  <a:t>i to any of her trustee’s observed item k;</a:t>
                </a:r>
                <a:endParaRPr lang="en-US" altLang="zh-CN" dirty="0"/>
              </a:p>
              <a:p>
                <a:pPr lvl="1" algn="just" defTabSz="914400">
                  <a:buClrTx/>
                  <a:buSzTx/>
                  <a:tabLst>
                    <a:tab pos="1609725" algn="l"/>
                  </a:tabLst>
                </a:pPr>
                <a:r>
                  <a:rPr lang="en-US" altLang="zh-CN" dirty="0"/>
                  <a:t>u prefers her observed item i to any of her </a:t>
                </a:r>
                <a:r>
                  <a:rPr lang="en-US" altLang="zh-CN" dirty="0"/>
                  <a:t>truster’s observed item s;</a:t>
                </a:r>
                <a:endParaRPr lang="en-US" altLang="zh-CN" dirty="0"/>
              </a:p>
              <a:p>
                <a:pPr lvl="1" algn="just" defTabSz="914400">
                  <a:buClrTx/>
                  <a:buSzTx/>
                  <a:tabLst>
                    <a:tab pos="1609725" algn="l"/>
                  </a:tabLst>
                </a:pPr>
                <a:r>
                  <a:rPr lang="en-US" altLang="zh-CN" dirty="0"/>
                  <a:t>u prefers her trustee’s observed item k over item j that neither herself nor her </a:t>
                </a:r>
                <a:r>
                  <a:rPr lang="en-US" altLang="zh-CN" dirty="0"/>
                  <a:t>trusters/trustees observed.</a:t>
                </a:r>
                <a:endParaRPr lang="en-US" altLang="zh-CN" dirty="0"/>
              </a:p>
              <a:p>
                <a:pPr lvl="1" algn="just" defTabSz="914400">
                  <a:buClrTx/>
                  <a:buSzTx/>
                  <a:tabLst>
                    <a:tab pos="1609725" algn="l"/>
                  </a:tabLst>
                </a:pPr>
                <a14:m>
                  <m:oMath xmlns:m="http://schemas.openxmlformats.org/officeDocument/2006/math">
                    <m:sSub>
                      <m:sSubPr>
                        <m:ctrlPr>
                          <a:rPr lang="en-US" altLang="zh-CN" dirty="0"/>
                        </m:ctrlPr>
                      </m:sSubPr>
                      <m:e>
                        <m:r>
                          <a:rPr lang="en-US" altLang="zh-CN" b="0" dirty="0"/>
                          <m:t>𝑋</m:t>
                        </m:r>
                      </m:e>
                      <m:sub>
                        <m:d>
                          <m:dPr>
                            <m:ctrlPr>
                              <a:rPr lang="en-US" altLang="zh-CN" b="0" dirty="0"/>
                            </m:ctrlPr>
                          </m:dPr>
                          <m:e>
                            <m:r>
                              <a:rPr lang="en-US" altLang="zh-CN" b="0" dirty="0"/>
                              <m:t>𝑢</m:t>
                            </m:r>
                            <m:r>
                              <a:rPr lang="en-US" altLang="zh-CN" b="0" dirty="0"/>
                              <m:t>,</m:t>
                            </m:r>
                            <m:r>
                              <a:rPr lang="en-US" altLang="zh-CN" b="0" dirty="0"/>
                              <m:t>𝑖</m:t>
                            </m:r>
                          </m:e>
                        </m:d>
                      </m:sub>
                    </m:sSub>
                    <m:r>
                      <a:rPr lang="en-US" altLang="zh-CN" dirty="0"/>
                      <m:t>≥</m:t>
                    </m:r>
                    <m:r>
                      <a:rPr lang="en-US" altLang="zh-CN" b="0" dirty="0"/>
                      <m:t> </m:t>
                    </m:r>
                    <m:sSub>
                      <m:sSubPr>
                        <m:ctrlPr>
                          <a:rPr lang="en-US" altLang="zh-CN" dirty="0"/>
                        </m:ctrlPr>
                      </m:sSubPr>
                      <m:e>
                        <m:r>
                          <a:rPr lang="en-US" altLang="zh-CN" dirty="0"/>
                          <m:t>𝑋</m:t>
                        </m:r>
                      </m:e>
                      <m:sub>
                        <m:d>
                          <m:dPr>
                            <m:ctrlPr>
                              <a:rPr lang="en-US" altLang="zh-CN" dirty="0"/>
                            </m:ctrlPr>
                          </m:dPr>
                          <m:e>
                            <m:r>
                              <a:rPr lang="en-US" altLang="zh-CN" dirty="0"/>
                              <m:t>𝑢</m:t>
                            </m:r>
                            <m:r>
                              <a:rPr lang="en-US" altLang="zh-CN" dirty="0"/>
                              <m:t>,</m:t>
                            </m:r>
                            <m:r>
                              <m:rPr>
                                <m:sty m:val="p"/>
                              </m:rPr>
                              <a:rPr lang="en-US" altLang="zh-CN" dirty="0"/>
                              <m:t>k</m:t>
                            </m:r>
                          </m:e>
                        </m:d>
                      </m:sub>
                    </m:sSub>
                  </m:oMath>
                </a14:m>
                <a:r>
                  <a:rPr lang="en-US" altLang="zh-CN" dirty="0"/>
                  <a:t> , </a:t>
                </a:r>
                <a14:m>
                  <m:oMath xmlns:m="http://schemas.openxmlformats.org/officeDocument/2006/math">
                    <m:sSub>
                      <m:sSubPr>
                        <m:ctrlPr>
                          <a:rPr lang="en-US" altLang="zh-CN" dirty="0"/>
                        </m:ctrlPr>
                      </m:sSubPr>
                      <m:e>
                        <m:r>
                          <a:rPr lang="en-US" altLang="zh-CN" dirty="0"/>
                          <m:t>𝑋</m:t>
                        </m:r>
                      </m:e>
                      <m:sub>
                        <m:d>
                          <m:dPr>
                            <m:ctrlPr>
                              <a:rPr lang="en-US" altLang="zh-CN" dirty="0"/>
                            </m:ctrlPr>
                          </m:dPr>
                          <m:e>
                            <m:r>
                              <a:rPr lang="en-US" altLang="zh-CN" dirty="0"/>
                              <m:t>𝑢</m:t>
                            </m:r>
                            <m:r>
                              <a:rPr lang="en-US" altLang="zh-CN" dirty="0"/>
                              <m:t>,</m:t>
                            </m:r>
                            <m:r>
                              <a:rPr lang="en-US" altLang="zh-CN" dirty="0"/>
                              <m:t>𝑖</m:t>
                            </m:r>
                          </m:e>
                        </m:d>
                      </m:sub>
                    </m:sSub>
                    <m:r>
                      <a:rPr lang="en-US" altLang="zh-CN" dirty="0"/>
                      <m:t>≥ </m:t>
                    </m:r>
                    <m:sSub>
                      <m:sSubPr>
                        <m:ctrlPr>
                          <a:rPr lang="en-US" altLang="zh-CN" dirty="0"/>
                        </m:ctrlPr>
                      </m:sSubPr>
                      <m:e>
                        <m:r>
                          <a:rPr lang="en-US" altLang="zh-CN" dirty="0"/>
                          <m:t>𝑋</m:t>
                        </m:r>
                      </m:e>
                      <m:sub>
                        <m:d>
                          <m:dPr>
                            <m:ctrlPr>
                              <a:rPr lang="en-US" altLang="zh-CN" dirty="0"/>
                            </m:ctrlPr>
                          </m:dPr>
                          <m:e>
                            <m:r>
                              <a:rPr lang="en-US" altLang="zh-CN" dirty="0"/>
                              <m:t>𝑢</m:t>
                            </m:r>
                            <m:r>
                              <a:rPr lang="en-US" altLang="zh-CN" dirty="0"/>
                              <m:t>,</m:t>
                            </m:r>
                            <m:r>
                              <a:rPr lang="en-US" altLang="zh-CN" b="0" dirty="0"/>
                              <m:t>𝑠</m:t>
                            </m:r>
                          </m:e>
                        </m:d>
                      </m:sub>
                    </m:sSub>
                    <m:r>
                      <a:rPr lang="en-US" altLang="zh-CN" b="0" i="0" dirty="0"/>
                      <m:t> </m:t>
                    </m:r>
                  </m:oMath>
                </a14:m>
                <a:r>
                  <a:rPr lang="en-US" altLang="zh-CN" dirty="0"/>
                  <a:t>, </a:t>
                </a:r>
                <a14:m>
                  <m:oMath xmlns:m="http://schemas.openxmlformats.org/officeDocument/2006/math">
                    <m:sSub>
                      <m:sSubPr>
                        <m:ctrlPr>
                          <a:rPr lang="en-US" altLang="zh-CN" dirty="0"/>
                        </m:ctrlPr>
                      </m:sSubPr>
                      <m:e>
                        <m:r>
                          <a:rPr lang="en-US" altLang="zh-CN" dirty="0"/>
                          <m:t>𝑋</m:t>
                        </m:r>
                      </m:e>
                      <m:sub>
                        <m:d>
                          <m:dPr>
                            <m:ctrlPr>
                              <a:rPr lang="en-US" altLang="zh-CN" dirty="0"/>
                            </m:ctrlPr>
                          </m:dPr>
                          <m:e>
                            <m:r>
                              <a:rPr lang="en-US" altLang="zh-CN" dirty="0"/>
                              <m:t>𝑢</m:t>
                            </m:r>
                            <m:r>
                              <a:rPr lang="en-US" altLang="zh-CN" dirty="0"/>
                              <m:t>,</m:t>
                            </m:r>
                            <m:r>
                              <a:rPr lang="en-US" altLang="zh-CN" b="0" dirty="0"/>
                              <m:t>𝑘</m:t>
                            </m:r>
                          </m:e>
                        </m:d>
                      </m:sub>
                    </m:sSub>
                    <m:r>
                      <a:rPr lang="en-US" altLang="zh-CN" dirty="0"/>
                      <m:t>≥ </m:t>
                    </m:r>
                    <m:sSub>
                      <m:sSubPr>
                        <m:ctrlPr>
                          <a:rPr lang="en-US" altLang="zh-CN" dirty="0"/>
                        </m:ctrlPr>
                      </m:sSubPr>
                      <m:e>
                        <m:r>
                          <a:rPr lang="en-US" altLang="zh-CN" dirty="0"/>
                          <m:t>𝑋</m:t>
                        </m:r>
                      </m:e>
                      <m:sub>
                        <m:d>
                          <m:dPr>
                            <m:ctrlPr>
                              <a:rPr lang="en-US" altLang="zh-CN" dirty="0"/>
                            </m:ctrlPr>
                          </m:dPr>
                          <m:e>
                            <m:r>
                              <a:rPr lang="en-US" altLang="zh-CN" dirty="0"/>
                              <m:t>𝑢</m:t>
                            </m:r>
                            <m:r>
                              <a:rPr lang="en-US" altLang="zh-CN" dirty="0"/>
                              <m:t>,</m:t>
                            </m:r>
                            <m:r>
                              <a:rPr lang="en-US" altLang="zh-CN" b="0" dirty="0"/>
                              <m:t>𝑗</m:t>
                            </m:r>
                          </m:e>
                        </m:d>
                      </m:sub>
                    </m:sSub>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sz="quarter" idx="13"/>
              </p:nvPr>
            </p:nvSpPr>
            <p:spPr>
              <a:xfrm>
                <a:off x="579755" y="1663065"/>
                <a:ext cx="10730865" cy="4554220"/>
              </a:xfrm>
              <a:blipFill rotWithShape="1">
                <a:blip r:embed="rId1"/>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K, Xu Y, Min H, et al. Improving Item Ranking by Leveraging Dual Roles Influence[J]. IEEE Access, 2018, 6: 57434-57446.</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TNDBPR</a:t>
            </a:r>
            <a:endParaRPr lang="zh-CN" altLang="en-US" dirty="0"/>
          </a:p>
        </p:txBody>
      </p:sp>
      <p:sp>
        <p:nvSpPr>
          <p:cNvPr id="3" name="内容占位符 2"/>
          <p:cNvSpPr>
            <a:spLocks noGrp="1"/>
          </p:cNvSpPr>
          <p:nvPr>
            <p:ph sz="quarter" idx="13"/>
          </p:nvPr>
        </p:nvSpPr>
        <p:spPr>
          <a:xfrm>
            <a:off x="579755" y="1663065"/>
            <a:ext cx="10625455" cy="4640580"/>
          </a:xfrm>
        </p:spPr>
        <p:txBody>
          <a:bodyPr>
            <a:normAutofit/>
          </a:bodyPr>
          <a:lstStyle/>
          <a:p>
            <a:pPr marL="0" indent="0" algn="just">
              <a:buNone/>
            </a:pPr>
            <a:r>
              <a:rPr lang="en-US" altLang="zh-CN" b="1" dirty="0"/>
              <a:t>Motivation </a:t>
            </a:r>
            <a:r>
              <a:rPr lang="en-US" altLang="zh-CN" dirty="0"/>
              <a:t>: </a:t>
            </a:r>
            <a:endParaRPr lang="en-US" altLang="zh-CN" dirty="0"/>
          </a:p>
          <a:p>
            <a:pPr marL="0" indent="0" algn="just">
              <a:buNone/>
            </a:pPr>
            <a:r>
              <a:rPr lang="en-US" altLang="zh-CN" dirty="0"/>
              <a:t>there lack of methods using distrust relations to derive more accurate ranking-based model. This paper simultaneously leverages trust, distrust, and neutral relations for item ranking.</a:t>
            </a:r>
            <a:endParaRPr lang="en-US" altLang="zh-CN" dirty="0"/>
          </a:p>
          <a:p>
            <a:pPr marL="0" indent="0">
              <a:buNone/>
            </a:pPr>
            <a:r>
              <a:rPr lang="en-US" altLang="zh-CN" b="1" dirty="0"/>
              <a:t>Method </a:t>
            </a:r>
            <a:r>
              <a:rPr lang="en-US" altLang="zh-CN" dirty="0"/>
              <a:t>:</a:t>
            </a:r>
            <a:endParaRPr lang="en-US" altLang="zh-CN" dirty="0"/>
          </a:p>
          <a:p>
            <a:pPr lvl="1"/>
            <a:r>
              <a:rPr lang="en-US" altLang="zh-CN" b="1" dirty="0"/>
              <a:t>Positive feedback </a:t>
            </a:r>
            <a:r>
              <a:rPr lang="en-US" altLang="zh-CN" dirty="0"/>
              <a:t>: user u have rated. (</a:t>
            </a:r>
            <a:r>
              <a:rPr lang="en-US" altLang="zh-CN" dirty="0" err="1"/>
              <a:t>i</a:t>
            </a:r>
            <a:r>
              <a:rPr lang="en-US" altLang="zh-CN" dirty="0"/>
              <a:t>)</a:t>
            </a:r>
            <a:endParaRPr lang="en-US" altLang="zh-CN" dirty="0"/>
          </a:p>
          <a:p>
            <a:pPr lvl="1"/>
            <a:r>
              <a:rPr lang="en-US" altLang="zh-CN" b="1" dirty="0"/>
              <a:t>Trust feedback </a:t>
            </a:r>
            <a:r>
              <a:rPr lang="en-US" altLang="zh-CN" dirty="0"/>
              <a:t>: user u did not choose but at least one of her trusted users selected. (k)</a:t>
            </a:r>
            <a:endParaRPr lang="en-US" altLang="zh-CN" dirty="0"/>
          </a:p>
          <a:p>
            <a:pPr lvl="1"/>
            <a:r>
              <a:rPr lang="en-US" altLang="zh-CN" b="1" dirty="0"/>
              <a:t>Distrust feedback </a:t>
            </a:r>
            <a:r>
              <a:rPr lang="en-US" altLang="zh-CN" dirty="0"/>
              <a:t>: user u and her trusted users did not choose, but at least one of her distrusted users selected. (z)</a:t>
            </a:r>
            <a:endParaRPr lang="en-US" altLang="zh-CN" dirty="0"/>
          </a:p>
          <a:p>
            <a:pPr lvl="1"/>
            <a:r>
              <a:rPr lang="en-US" altLang="zh-CN" b="1" dirty="0"/>
              <a:t>Neutral feedback </a:t>
            </a:r>
            <a:r>
              <a:rPr lang="en-US" altLang="zh-CN" dirty="0"/>
              <a:t>: neither user u nor any of her trusted or distrusted users choose. (j)</a:t>
            </a:r>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Y.; Xu, K.; Cai, Y.; Min, H. Leveraging Distrust Relations to Improve Bayesian Personalized Ranking. </a:t>
            </a:r>
            <a:r>
              <a:rPr lang="en-US" altLang="zh-CN" i="1" dirty="0"/>
              <a:t>Information</a:t>
            </a:r>
            <a:r>
              <a:rPr lang="en-US" altLang="zh-CN" dirty="0"/>
              <a:t> </a:t>
            </a:r>
            <a:r>
              <a:rPr lang="en-US" altLang="zh-CN" b="1" dirty="0"/>
              <a:t>2018</a:t>
            </a:r>
            <a:r>
              <a:rPr lang="en-US" altLang="zh-CN" dirty="0"/>
              <a:t>, </a:t>
            </a:r>
            <a:r>
              <a:rPr lang="en-US" altLang="zh-CN" i="1" dirty="0"/>
              <a:t>9</a:t>
            </a:r>
            <a:r>
              <a:rPr lang="en-US" altLang="zh-CN" dirty="0"/>
              <a:t>, 191.</a:t>
            </a:r>
            <a:endParaRPr lang="zh-CN" altLang="en-US" dirty="0"/>
          </a:p>
        </p:txBody>
      </p:sp>
      <p:pic>
        <p:nvPicPr>
          <p:cNvPr id="6" name="图片 5"/>
          <p:cNvPicPr>
            <a:picLocks noChangeAspect="1"/>
          </p:cNvPicPr>
          <p:nvPr/>
        </p:nvPicPr>
        <p:blipFill>
          <a:blip r:embed="rId1"/>
          <a:stretch>
            <a:fillRect/>
          </a:stretch>
        </p:blipFill>
        <p:spPr>
          <a:xfrm>
            <a:off x="1273859" y="5486132"/>
            <a:ext cx="4239507" cy="518865"/>
          </a:xfrm>
          <a:prstGeom prst="rect">
            <a:avLst/>
          </a:prstGeom>
        </p:spPr>
      </p:pic>
      <p:pic>
        <p:nvPicPr>
          <p:cNvPr id="11" name="图片 10" descr="image-20210604172908822"/>
          <p:cNvPicPr>
            <a:picLocks noChangeAspect="1"/>
          </p:cNvPicPr>
          <p:nvPr/>
        </p:nvPicPr>
        <p:blipFill>
          <a:blip r:embed="rId2"/>
          <a:stretch>
            <a:fillRect/>
          </a:stretch>
        </p:blipFill>
        <p:spPr>
          <a:xfrm>
            <a:off x="2972435" y="1257935"/>
            <a:ext cx="8051165" cy="4346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PRM</a:t>
            </a:r>
            <a:endParaRPr lang="en-US" altLang="zh-CN" dirty="0"/>
          </a:p>
        </p:txBody>
      </p:sp>
      <p:sp>
        <p:nvSpPr>
          <p:cNvPr id="3" name="内容占位符 2"/>
          <p:cNvSpPr>
            <a:spLocks noGrp="1"/>
          </p:cNvSpPr>
          <p:nvPr>
            <p:ph sz="quarter" idx="13"/>
          </p:nvPr>
        </p:nvSpPr>
        <p:spPr>
          <a:xfrm>
            <a:off x="579755" y="998855"/>
            <a:ext cx="10625455" cy="5350510"/>
          </a:xfrm>
        </p:spPr>
        <p:txBody>
          <a:bodyPr>
            <a:normAutofit lnSpcReduction="20000"/>
          </a:bodyPr>
          <a:lstStyle/>
          <a:p>
            <a:pPr marL="0" indent="0" algn="just">
              <a:buNone/>
            </a:pPr>
            <a:r>
              <a:rPr lang="en-US" altLang="zh-CN" b="1" dirty="0"/>
              <a:t>Motivation </a:t>
            </a:r>
            <a:r>
              <a:rPr lang="en-US" altLang="zh-CN" dirty="0"/>
              <a:t>: </a:t>
            </a:r>
            <a:endParaRPr lang="en-US" altLang="zh-CN" dirty="0"/>
          </a:p>
          <a:p>
            <a:pPr marL="0" algn="just">
              <a:buClrTx/>
              <a:buSzTx/>
              <a:buNone/>
            </a:pPr>
            <a:r>
              <a:rPr lang="en-US" altLang="zh-CN" dirty="0"/>
              <a:t>Typically, a rankingfunction is learned from the labeled dataset to optimize the globalperformance, which produces a ranking score for each individualitem. However, it may be sub-optimal because the scoring functionapplies to each item individually and does not explicitly considerthe mutual in uence between items, as well as the di erences of users’ preferences or intents.</a:t>
            </a:r>
            <a:endParaRPr lang="en-US" altLang="zh-CN" dirty="0"/>
          </a:p>
          <a:p>
            <a:pPr marL="0" indent="0" algn="just">
              <a:buNone/>
            </a:pPr>
            <a:r>
              <a:rPr lang="en-US" altLang="zh-CN" b="1" dirty="0"/>
              <a:t>Method </a:t>
            </a:r>
            <a:r>
              <a:rPr lang="en-US" altLang="zh-CN" dirty="0"/>
              <a:t>:</a:t>
            </a:r>
            <a:endParaRPr lang="en-US" altLang="zh-CN" dirty="0"/>
          </a:p>
          <a:p>
            <a:pPr lvl="1"/>
            <a:r>
              <a:rPr lang="en-US" altLang="zh-CN" dirty="0"/>
              <a:t>new loss </a:t>
            </a:r>
            <a:r>
              <a:rPr lang="en-US" altLang="zh-CN" dirty="0"/>
              <a:t>based in LTR:</a:t>
            </a:r>
            <a:endParaRPr lang="en-US" altLang="zh-CN" dirty="0"/>
          </a:p>
          <a:p>
            <a:pPr lvl="1"/>
            <a:endParaRPr lang="en-US" altLang="zh-CN" dirty="0"/>
          </a:p>
          <a:p>
            <a:pPr lvl="1"/>
            <a:r>
              <a:rPr lang="en-US" altLang="zh-CN" dirty="0"/>
              <a:t>input</a:t>
            </a:r>
            <a:r>
              <a:rPr lang="zh-CN" altLang="en-US" dirty="0"/>
              <a:t>：</a:t>
            </a:r>
            <a:endParaRPr lang="zh-CN" altLang="en-US" dirty="0"/>
          </a:p>
          <a:p>
            <a:pPr lvl="1"/>
            <a:endParaRPr lang="zh-CN" altLang="en-US" dirty="0"/>
          </a:p>
          <a:p>
            <a:pPr lvl="1"/>
            <a:endParaRPr lang="zh-CN" altLang="en-US" dirty="0"/>
          </a:p>
          <a:p>
            <a:pPr lvl="1"/>
            <a:r>
              <a:rPr lang="en-US" altLang="zh-CN" dirty="0"/>
              <a:t>PV</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96409989-9577-4FB1-8C63-5461CD5F732E}" type="slidenum">
              <a:rPr lang="zh-CN" altLang="en-US" smtClean="0"/>
            </a:fld>
            <a:endParaRPr lang="zh-CN" altLang="en-US" dirty="0"/>
          </a:p>
        </p:txBody>
      </p:sp>
      <p:sp>
        <p:nvSpPr>
          <p:cNvPr id="5" name="页脚占位符 4"/>
          <p:cNvSpPr>
            <a:spLocks noGrp="1"/>
          </p:cNvSpPr>
          <p:nvPr>
            <p:ph type="ftr" sz="quarter" idx="11"/>
          </p:nvPr>
        </p:nvSpPr>
        <p:spPr/>
        <p:txBody>
          <a:bodyPr>
            <a:normAutofit fontScale="60000"/>
          </a:bodyPr>
          <a:lstStyle/>
          <a:p>
            <a:r>
              <a:rPr lang="en-US" altLang="zh-CN" dirty="0"/>
              <a:t>Xu, Y.; Xu, K.; Cai, Y.; Min, H. Leveraging Distrust Relations to Improve Bayesian Personalized Ranking. </a:t>
            </a:r>
            <a:r>
              <a:rPr lang="en-US" altLang="zh-CN" i="1" dirty="0"/>
              <a:t>Information</a:t>
            </a:r>
            <a:r>
              <a:rPr lang="en-US" altLang="zh-CN" dirty="0"/>
              <a:t> </a:t>
            </a:r>
            <a:r>
              <a:rPr lang="en-US" altLang="zh-CN" b="1" dirty="0"/>
              <a:t>2018</a:t>
            </a:r>
            <a:r>
              <a:rPr lang="en-US" altLang="zh-CN" dirty="0"/>
              <a:t>, </a:t>
            </a:r>
            <a:r>
              <a:rPr lang="en-US" altLang="zh-CN" i="1" dirty="0"/>
              <a:t>9</a:t>
            </a:r>
            <a:r>
              <a:rPr lang="en-US" altLang="zh-CN" dirty="0"/>
              <a:t>, 191.</a:t>
            </a:r>
            <a:endParaRPr lang="zh-CN" altLang="en-US" dirty="0"/>
          </a:p>
        </p:txBody>
      </p:sp>
      <p:pic>
        <p:nvPicPr>
          <p:cNvPr id="101" name="图片 100"/>
          <p:cNvPicPr/>
          <p:nvPr/>
        </p:nvPicPr>
        <p:blipFill>
          <a:blip r:link="rId1"/>
          <a:stretch>
            <a:fillRect/>
          </a:stretch>
        </p:blipFill>
        <p:spPr>
          <a:xfrm>
            <a:off x="3912870" y="3346450"/>
            <a:ext cx="3959860" cy="625475"/>
          </a:xfrm>
          <a:prstGeom prst="rect">
            <a:avLst/>
          </a:prstGeom>
          <a:noFill/>
          <a:ln w="9525">
            <a:noFill/>
          </a:ln>
        </p:spPr>
      </p:pic>
      <p:pic>
        <p:nvPicPr>
          <p:cNvPr id="7" name="图片 6"/>
          <p:cNvPicPr>
            <a:picLocks noChangeAspect="1"/>
          </p:cNvPicPr>
          <p:nvPr/>
        </p:nvPicPr>
        <p:blipFill>
          <a:blip r:embed="rId2"/>
          <a:stretch>
            <a:fillRect/>
          </a:stretch>
        </p:blipFill>
        <p:spPr>
          <a:xfrm>
            <a:off x="7974965" y="3710305"/>
            <a:ext cx="3505200" cy="2266950"/>
          </a:xfrm>
          <a:prstGeom prst="rect">
            <a:avLst/>
          </a:prstGeom>
        </p:spPr>
      </p:pic>
      <p:pic>
        <p:nvPicPr>
          <p:cNvPr id="103" name="图片 102"/>
          <p:cNvPicPr/>
          <p:nvPr/>
        </p:nvPicPr>
        <p:blipFill>
          <a:blip r:link="rId3"/>
          <a:stretch>
            <a:fillRect/>
          </a:stretch>
        </p:blipFill>
        <p:spPr>
          <a:xfrm>
            <a:off x="2347595" y="4055110"/>
            <a:ext cx="1300480" cy="1019175"/>
          </a:xfrm>
          <a:prstGeom prst="rect">
            <a:avLst/>
          </a:prstGeom>
          <a:noFill/>
          <a:ln w="9525">
            <a:noFill/>
          </a:ln>
        </p:spPr>
      </p:pic>
      <p:pic>
        <p:nvPicPr>
          <p:cNvPr id="8" name="图片 7"/>
          <p:cNvPicPr>
            <a:picLocks noChangeAspect="1"/>
          </p:cNvPicPr>
          <p:nvPr/>
        </p:nvPicPr>
        <p:blipFill>
          <a:blip r:embed="rId4"/>
          <a:stretch>
            <a:fillRect/>
          </a:stretch>
        </p:blipFill>
        <p:spPr>
          <a:xfrm>
            <a:off x="2042795" y="5074285"/>
            <a:ext cx="904240" cy="17043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0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1"/>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906"/>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8.xml><?xml version="1.0" encoding="utf-8"?>
<p:tagLst xmlns:p="http://schemas.openxmlformats.org/presentationml/2006/main">
  <p:tag name="KSO_WM_TEMPLATE_THUMBS_INDEX" val="1、4、6、8、11、13、16、18"/>
  <p:tag name="KSO_WM_TEMPLATE_SUBCATEGORY" val="0"/>
  <p:tag name="KSO_WM_TEMPLATE_COLOR_TYPE" val="0"/>
  <p:tag name="KSO_WM_TAG_VERSION" val="1.0"/>
  <p:tag name="KSO_WM_BEAUTIFY_FLAG" val="#wm#"/>
  <p:tag name="KSO_WM_TEMPLATE_CATEGORY" val="custom"/>
  <p:tag name="KSO_WM_TEMPLATE_INDEX" val="20218906"/>
  <p:tag name="KSO_WM_TEMPLATE_MASTER_TYPE" val="1"/>
</p:tagLst>
</file>

<file path=ppt/tags/tag129.xml><?xml version="1.0" encoding="utf-8"?>
<p:tagLst xmlns:p="http://schemas.openxmlformats.org/presentationml/2006/main">
  <p:tag name="KSO_WM_TEMPLATE_CATEGORY" val="custom"/>
  <p:tag name="KSO_WM_TEMPLATE_INDEX" val="20218906"/>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1"/>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8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1"/>
</p:tagLst>
</file>

<file path=ppt/tags/tag9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部门工作研讨汇报">
      <a:dk1>
        <a:sysClr val="windowText" lastClr="000000"/>
      </a:dk1>
      <a:lt1>
        <a:sysClr val="window" lastClr="FFFFFF"/>
      </a:lt1>
      <a:dk2>
        <a:srgbClr val="F2F2F2"/>
      </a:dk2>
      <a:lt2>
        <a:srgbClr val="FFFFFF"/>
      </a:lt2>
      <a:accent1>
        <a:srgbClr val="0B3BD3"/>
      </a:accent1>
      <a:accent2>
        <a:srgbClr val="1445E0"/>
      </a:accent2>
      <a:accent3>
        <a:srgbClr val="1D4FED"/>
      </a:accent3>
      <a:accent4>
        <a:srgbClr val="4550C5"/>
      </a:accent4>
      <a:accent5>
        <a:srgbClr val="8C4768"/>
      </a:accent5>
      <a:accent6>
        <a:srgbClr val="D33F0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2997</Words>
  <Application>WPS 演示</Application>
  <PresentationFormat>宽屏</PresentationFormat>
  <Paragraphs>74</Paragraphs>
  <Slides>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宋体</vt:lpstr>
      <vt:lpstr>Wingdings</vt:lpstr>
      <vt:lpstr>Calibri</vt:lpstr>
      <vt:lpstr>微软雅黑</vt:lpstr>
      <vt:lpstr>Arial Unicode MS</vt:lpstr>
      <vt:lpstr>Cambria Math</vt:lpstr>
      <vt:lpstr>2_Office 主题​​</vt:lpstr>
      <vt:lpstr>BPR-OPT</vt:lpstr>
      <vt:lpstr>SBPR</vt:lpstr>
      <vt:lpstr>BPRDR</vt:lpstr>
      <vt:lpstr>TNDBPR</vt:lpstr>
      <vt:lpstr>TNDBPR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 Messi</dc:creator>
  <cp:lastModifiedBy>追</cp:lastModifiedBy>
  <cp:revision>6</cp:revision>
  <dcterms:created xsi:type="dcterms:W3CDTF">2021-06-12T12:49:00Z</dcterms:created>
  <dcterms:modified xsi:type="dcterms:W3CDTF">2021-06-12T14:00:42Z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E4DFB1AE433D40F196090AA2B4EDE528</vt:lpwstr>
  </property>
  <property fmtid="{D5CDD505-2E9C-101B-9397-08002B2CF9AE}" pid="3" name="KSOProductBuildVer">
    <vt:lpwstr>2052-11.1.0.10577</vt:lpwstr>
  </property>
</Properties>
</file>