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5" r:id="rId3"/>
    <p:sldId id="266" r:id="rId4"/>
    <p:sldId id="267" r:id="rId5"/>
    <p:sldId id="268" r:id="rId7"/>
    <p:sldId id="269" r:id="rId8"/>
    <p:sldId id="275" r:id="rId9"/>
    <p:sldId id="257" r:id="rId10"/>
    <p:sldId id="261" r:id="rId11"/>
    <p:sldId id="262" r:id="rId12"/>
    <p:sldId id="263"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image" Target="../media/image20.png"/><Relationship Id="rId3" Type="http://schemas.openxmlformats.org/officeDocument/2006/relationships/image" Target="file:///C:\Users\summer\AppData\Local\Temp\wps\INetCache\f21a5bf1ff8d4732a191affe692f759d" TargetMode="External"/><Relationship Id="rId2" Type="http://schemas.openxmlformats.org/officeDocument/2006/relationships/image" Target="../media/image19.png"/><Relationship Id="rId1" Type="http://schemas.openxmlformats.org/officeDocument/2006/relationships/image" Target="file:///C:\Users\summer\AppData\Local\Temp\wps\INetCache\bb162b11b0151017f8706294dbec8794"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12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MF</a:t>
            </a:r>
            <a:endParaRPr lang="zh-CN" altLang="en-US" dirty="0"/>
          </a:p>
        </p:txBody>
      </p:sp>
      <p:sp>
        <p:nvSpPr>
          <p:cNvPr id="3" name="内容占位符 2"/>
          <p:cNvSpPr>
            <a:spLocks noGrp="1"/>
          </p:cNvSpPr>
          <p:nvPr>
            <p:ph sz="quarter" idx="13"/>
          </p:nvPr>
        </p:nvSpPr>
        <p:spPr>
          <a:xfrm>
            <a:off x="579755" y="1663065"/>
            <a:ext cx="6538595" cy="3573780"/>
          </a:xfrm>
        </p:spPr>
        <p:txBody>
          <a:bodyPr/>
          <a:lstStyle/>
          <a:p>
            <a:pPr marL="0" indent="0">
              <a:buNone/>
            </a:pPr>
            <a:r>
              <a:rPr lang="en-US" altLang="zh-CN" b="1" dirty="0"/>
              <a:t>Motivation </a:t>
            </a:r>
            <a:r>
              <a:rPr lang="en-US" altLang="zh-CN" dirty="0"/>
              <a:t>: </a:t>
            </a:r>
            <a:endParaRPr lang="en-US" altLang="zh-CN" dirty="0"/>
          </a:p>
          <a:p>
            <a:pPr marL="0" indent="0">
              <a:buNone/>
            </a:pPr>
            <a:r>
              <a:rPr lang="en-US" altLang="zh-CN" dirty="0"/>
              <a:t>tries to explain the ratings by characterizing both items and users on, say, 20 to 100 factors inferred from the ratings patterns.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Koren Y ,  Bell R ,  Volinsky C . Matrix Factorization Techniques for Recommender Systems[J]. Computer, 2009, 42(8):30-37.</a:t>
            </a:r>
            <a:endParaRPr lang="zh-CN" altLang="en-US" dirty="0"/>
          </a:p>
        </p:txBody>
      </p:sp>
      <p:pic>
        <p:nvPicPr>
          <p:cNvPr id="6" name="图片 5"/>
          <p:cNvPicPr>
            <a:picLocks noChangeAspect="1"/>
          </p:cNvPicPr>
          <p:nvPr/>
        </p:nvPicPr>
        <p:blipFill>
          <a:blip r:embed="rId1"/>
          <a:stretch>
            <a:fillRect/>
          </a:stretch>
        </p:blipFill>
        <p:spPr>
          <a:xfrm>
            <a:off x="1976116" y="3964099"/>
            <a:ext cx="6634782" cy="955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sz="quarter" idx="13"/>
          </p:nvPr>
        </p:nvSpPr>
        <p:spPr>
          <a:xfrm>
            <a:off x="579755" y="1663065"/>
            <a:ext cx="10625455" cy="46405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there lack of methods using distrust relations to derive more accurate ranking-based model. This paper simultaneously leverages trust, distrust, and neutral relations for item ranking.</a:t>
            </a:r>
            <a:endParaRPr lang="en-US" altLang="zh-CN" dirty="0"/>
          </a:p>
          <a:p>
            <a:pPr marL="0" indent="0">
              <a:buNone/>
            </a:pPr>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1273859" y="5486132"/>
            <a:ext cx="4239507" cy="518865"/>
          </a:xfrm>
          <a:prstGeom prst="rect">
            <a:avLst/>
          </a:prstGeom>
        </p:spPr>
      </p:pic>
      <p:pic>
        <p:nvPicPr>
          <p:cNvPr id="11" name="图片 10" descr="image-20210604172908822"/>
          <p:cNvPicPr>
            <a:picLocks noChangeAspect="1"/>
          </p:cNvPicPr>
          <p:nvPr/>
        </p:nvPicPr>
        <p:blipFill>
          <a:blip r:embed="rId2"/>
          <a:stretch>
            <a:fillRect/>
          </a:stretch>
        </p:blipFill>
        <p:spPr>
          <a:xfrm>
            <a:off x="2972435" y="1257935"/>
            <a:ext cx="805116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PRM</a:t>
            </a:r>
            <a:endParaRPr lang="en-US" altLang="zh-CN" dirty="0"/>
          </a:p>
        </p:txBody>
      </p:sp>
      <p:sp>
        <p:nvSpPr>
          <p:cNvPr id="3" name="内容占位符 2"/>
          <p:cNvSpPr>
            <a:spLocks noGrp="1"/>
          </p:cNvSpPr>
          <p:nvPr>
            <p:ph sz="quarter" idx="13"/>
          </p:nvPr>
        </p:nvSpPr>
        <p:spPr>
          <a:xfrm>
            <a:off x="579755" y="998855"/>
            <a:ext cx="10625455" cy="5350510"/>
          </a:xfrm>
        </p:spPr>
        <p:txBody>
          <a:bodyPr>
            <a:normAutofit lnSpcReduction="20000"/>
          </a:bodyPr>
          <a:lstStyle/>
          <a:p>
            <a:pPr marL="0" indent="0" algn="just">
              <a:buNone/>
            </a:pPr>
            <a:r>
              <a:rPr lang="en-US" altLang="zh-CN" b="1" dirty="0"/>
              <a:t>Motivation </a:t>
            </a:r>
            <a:r>
              <a:rPr lang="en-US" altLang="zh-CN" dirty="0"/>
              <a:t>: </a:t>
            </a:r>
            <a:endParaRPr lang="en-US" altLang="zh-CN" dirty="0"/>
          </a:p>
          <a:p>
            <a:pPr marL="0" algn="just">
              <a:buClrTx/>
              <a:buSzTx/>
              <a:buNone/>
            </a:pPr>
            <a:r>
              <a:rPr lang="en-US" altLang="zh-CN" dirty="0"/>
              <a:t>Typically, a rankingfunction is learned from the labeled dataset to optimize the globalperformance, which produces a ranking score for each individualitem. However, it may be sub-optimal because the scoring functionapplies to each item individually and does not explicitly considerthe mutual in uence between items, as well as the di erences of users’ preferences or intents.</a:t>
            </a:r>
            <a:endParaRPr lang="en-US" altLang="zh-CN" dirty="0"/>
          </a:p>
          <a:p>
            <a:pPr marL="0" indent="0" algn="just">
              <a:buNone/>
            </a:pPr>
            <a:r>
              <a:rPr lang="en-US" altLang="zh-CN" b="1" dirty="0"/>
              <a:t>Method </a:t>
            </a:r>
            <a:r>
              <a:rPr lang="en-US" altLang="zh-CN" dirty="0"/>
              <a:t>:</a:t>
            </a:r>
            <a:endParaRPr lang="en-US" altLang="zh-CN" dirty="0"/>
          </a:p>
          <a:p>
            <a:pPr lvl="1"/>
            <a:r>
              <a:rPr lang="en-US" altLang="zh-CN" dirty="0"/>
              <a:t>new loss </a:t>
            </a:r>
            <a:r>
              <a:rPr lang="en-US" altLang="zh-CN" dirty="0"/>
              <a:t>based in LTR:</a:t>
            </a:r>
            <a:endParaRPr lang="en-US" altLang="zh-CN" dirty="0"/>
          </a:p>
          <a:p>
            <a:pPr lvl="1"/>
            <a:endParaRPr lang="en-US" altLang="zh-CN" dirty="0"/>
          </a:p>
          <a:p>
            <a:pPr lvl="1"/>
            <a:r>
              <a:rPr lang="en-US" altLang="zh-CN" dirty="0"/>
              <a:t>input</a:t>
            </a:r>
            <a:r>
              <a:rPr lang="zh-CN" altLang="en-US" dirty="0"/>
              <a:t>：</a:t>
            </a:r>
            <a:endParaRPr lang="zh-CN" altLang="en-US" dirty="0"/>
          </a:p>
          <a:p>
            <a:pPr lvl="1"/>
            <a:endParaRPr lang="zh-CN" altLang="en-US" dirty="0"/>
          </a:p>
          <a:p>
            <a:pPr lvl="1"/>
            <a:endParaRPr lang="zh-CN" altLang="en-US" dirty="0"/>
          </a:p>
          <a:p>
            <a:pPr lvl="1"/>
            <a:r>
              <a:rPr lang="en-US" altLang="zh-CN" dirty="0"/>
              <a:t>PV</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101" name="图片 100"/>
          <p:cNvPicPr/>
          <p:nvPr/>
        </p:nvPicPr>
        <p:blipFill>
          <a:blip r:link="rId1"/>
          <a:stretch>
            <a:fillRect/>
          </a:stretch>
        </p:blipFill>
        <p:spPr>
          <a:xfrm>
            <a:off x="3912870" y="3346450"/>
            <a:ext cx="3959860" cy="625475"/>
          </a:xfrm>
          <a:prstGeom prst="rect">
            <a:avLst/>
          </a:prstGeom>
          <a:noFill/>
          <a:ln w="9525">
            <a:noFill/>
          </a:ln>
        </p:spPr>
      </p:pic>
      <p:pic>
        <p:nvPicPr>
          <p:cNvPr id="7" name="图片 6"/>
          <p:cNvPicPr>
            <a:picLocks noChangeAspect="1"/>
          </p:cNvPicPr>
          <p:nvPr/>
        </p:nvPicPr>
        <p:blipFill>
          <a:blip r:embed="rId2"/>
          <a:stretch>
            <a:fillRect/>
          </a:stretch>
        </p:blipFill>
        <p:spPr>
          <a:xfrm>
            <a:off x="7974965" y="3710305"/>
            <a:ext cx="3505200" cy="2266950"/>
          </a:xfrm>
          <a:prstGeom prst="rect">
            <a:avLst/>
          </a:prstGeom>
        </p:spPr>
      </p:pic>
      <p:pic>
        <p:nvPicPr>
          <p:cNvPr id="103" name="图片 102"/>
          <p:cNvPicPr/>
          <p:nvPr/>
        </p:nvPicPr>
        <p:blipFill>
          <a:blip r:link="rId3"/>
          <a:stretch>
            <a:fillRect/>
          </a:stretch>
        </p:blipFill>
        <p:spPr>
          <a:xfrm>
            <a:off x="2347595" y="4055110"/>
            <a:ext cx="1300480" cy="1019175"/>
          </a:xfrm>
          <a:prstGeom prst="rect">
            <a:avLst/>
          </a:prstGeom>
          <a:noFill/>
          <a:ln w="9525">
            <a:noFill/>
          </a:ln>
        </p:spPr>
      </p:pic>
      <p:pic>
        <p:nvPicPr>
          <p:cNvPr id="8" name="图片 7"/>
          <p:cNvPicPr>
            <a:picLocks noChangeAspect="1"/>
          </p:cNvPicPr>
          <p:nvPr/>
        </p:nvPicPr>
        <p:blipFill>
          <a:blip r:embed="rId4"/>
          <a:stretch>
            <a:fillRect/>
          </a:stretch>
        </p:blipFill>
        <p:spPr>
          <a:xfrm>
            <a:off x="2042795" y="5074285"/>
            <a:ext cx="904240"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IF-MF</a:t>
            </a:r>
            <a:endParaRPr lang="zh-CN" altLang="en-US" dirty="0"/>
          </a:p>
        </p:txBody>
      </p:sp>
      <p:sp>
        <p:nvSpPr>
          <p:cNvPr id="3" name="内容占位符 2"/>
          <p:cNvSpPr>
            <a:spLocks noGrp="1"/>
          </p:cNvSpPr>
          <p:nvPr>
            <p:ph sz="quarter" idx="13"/>
          </p:nvPr>
        </p:nvSpPr>
        <p:spPr>
          <a:xfrm>
            <a:off x="579755" y="1663065"/>
            <a:ext cx="6791960" cy="3492500"/>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How to make good use of a large number of implicit data? How does the implicit data show the user's preference for item?</a:t>
            </a:r>
            <a:endParaRPr lang="en-US" altLang="zh-CN" dirty="0"/>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 Hu Y ,  Koren Y ,  Volinsky C . Collaborative Filtering for Implicit Feedback Datasets[C]// Eighth IEEE International Conference on Data Mining. IEEE, 2009.</a:t>
            </a:r>
            <a:endParaRPr lang="zh-CN" altLang="en-US" dirty="0"/>
          </a:p>
        </p:txBody>
      </p:sp>
      <p:pic>
        <p:nvPicPr>
          <p:cNvPr id="6" name="图片 5"/>
          <p:cNvPicPr>
            <a:picLocks noChangeAspect="1"/>
          </p:cNvPicPr>
          <p:nvPr/>
        </p:nvPicPr>
        <p:blipFill>
          <a:blip r:embed="rId1"/>
          <a:stretch>
            <a:fillRect/>
          </a:stretch>
        </p:blipFill>
        <p:spPr>
          <a:xfrm>
            <a:off x="2127188" y="3079428"/>
            <a:ext cx="2657475" cy="1009650"/>
          </a:xfrm>
          <a:prstGeom prst="rect">
            <a:avLst/>
          </a:prstGeom>
        </p:spPr>
      </p:pic>
      <p:pic>
        <p:nvPicPr>
          <p:cNvPr id="7" name="图片 6"/>
          <p:cNvPicPr>
            <a:picLocks noChangeAspect="1"/>
          </p:cNvPicPr>
          <p:nvPr/>
        </p:nvPicPr>
        <p:blipFill>
          <a:blip r:embed="rId2"/>
          <a:stretch>
            <a:fillRect/>
          </a:stretch>
        </p:blipFill>
        <p:spPr>
          <a:xfrm>
            <a:off x="2205231" y="4089078"/>
            <a:ext cx="1971675" cy="523875"/>
          </a:xfrm>
          <a:prstGeom prst="rect">
            <a:avLst/>
          </a:prstGeom>
        </p:spPr>
      </p:pic>
      <p:pic>
        <p:nvPicPr>
          <p:cNvPr id="8" name="图片 7"/>
          <p:cNvPicPr>
            <a:picLocks noChangeAspect="1"/>
          </p:cNvPicPr>
          <p:nvPr/>
        </p:nvPicPr>
        <p:blipFill>
          <a:blip r:embed="rId3"/>
          <a:stretch>
            <a:fillRect/>
          </a:stretch>
        </p:blipFill>
        <p:spPr>
          <a:xfrm>
            <a:off x="2127188" y="4612520"/>
            <a:ext cx="63436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CB-MF</a:t>
            </a:r>
            <a:endParaRPr lang="zh-CN" altLang="en-US" dirty="0"/>
          </a:p>
        </p:txBody>
      </p:sp>
      <p:sp>
        <p:nvSpPr>
          <p:cNvPr id="3" name="内容占位符 2"/>
          <p:cNvSpPr>
            <a:spLocks noGrp="1"/>
          </p:cNvSpPr>
          <p:nvPr>
            <p:ph sz="quarter" idx="13"/>
          </p:nvPr>
        </p:nvSpPr>
        <p:spPr>
          <a:xfrm>
            <a:off x="579755" y="1663065"/>
            <a:ext cx="10730230" cy="475043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marL="914400" lvl="1" indent="-457200">
              <a:buFont typeface="+mj-lt"/>
              <a:buAutoNum type="arabicPeriod"/>
            </a:pPr>
            <a:r>
              <a:rPr lang="en-US" altLang="zh-CN" dirty="0"/>
              <a:t>utilize the LDA model to discover communities</a:t>
            </a:r>
            <a:endParaRPr lang="en-US" altLang="zh-CN" dirty="0"/>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p:cNvPicPr>
            <a:picLocks noChangeAspect="1"/>
          </p:cNvPicPr>
          <p:nvPr/>
        </p:nvPicPr>
        <p:blipFill>
          <a:blip r:embed="rId1"/>
          <a:stretch>
            <a:fillRect/>
          </a:stretch>
        </p:blipFill>
        <p:spPr>
          <a:xfrm>
            <a:off x="8591090" y="3429000"/>
            <a:ext cx="2762709" cy="26603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UIS-MF</a:t>
            </a:r>
            <a:endParaRPr lang="zh-CN" altLang="en-US" dirty="0"/>
          </a:p>
        </p:txBody>
      </p:sp>
      <p:sp>
        <p:nvSpPr>
          <p:cNvPr id="3" name="内容占位符 2"/>
          <p:cNvSpPr>
            <a:spLocks noGrp="1"/>
          </p:cNvSpPr>
          <p:nvPr>
            <p:ph sz="quarter" idx="13"/>
          </p:nvPr>
        </p:nvSpPr>
        <p:spPr>
          <a:xfrm>
            <a:off x="579755" y="1663065"/>
            <a:ext cx="10730865" cy="4686935"/>
          </a:xfrm>
        </p:spPr>
        <p:txBody>
          <a:bodyPr>
            <a:normAutofit/>
          </a:bodyPr>
          <a:lstStyle/>
          <a:p>
            <a:pPr marL="0" algn="just">
              <a:buClrTx/>
              <a:buSzTx/>
              <a:buNone/>
            </a:pPr>
            <a:r>
              <a:rPr lang="en-US" altLang="zh-CN" b="1" dirty="0"/>
              <a:t>Motivation </a:t>
            </a:r>
            <a:r>
              <a:rPr lang="en-US" altLang="zh-CN" dirty="0"/>
              <a:t>: </a:t>
            </a:r>
            <a:endParaRPr lang="en-US" altLang="zh-CN" dirty="0"/>
          </a:p>
          <a:p>
            <a:pPr marL="0" algn="just">
              <a:buClrTx/>
              <a:buSzTx/>
              <a:buNone/>
            </a:pPr>
            <a:r>
              <a:rPr lang="en-US" altLang="zh-CN" dirty="0"/>
              <a:t>a major problem of existing methods is that they assume ever follower-followee user pairs are  equally likely, and this leads to the coarse user following preferences inferring. Intuitively, a  user’ s adoption of others a followees may be motivated by her interests as well as social  connections, hence a good recommender should be able to separate the two situations and </a:t>
            </a:r>
            <a:r>
              <a:rPr lang="en-US" altLang="zh-CN" dirty="0"/>
              <a:t>take both factors into account for better recommendation results. </a:t>
            </a:r>
            <a:endParaRPr lang="en-US" altLang="zh-CN" dirty="0"/>
          </a:p>
          <a:p>
            <a:pPr marL="0" algn="just">
              <a:buClrTx/>
              <a:buSzTx/>
              <a:buNone/>
            </a:pPr>
            <a:endParaRPr lang="en-US" altLang="zh-CN" dirty="0"/>
          </a:p>
          <a:p>
            <a:pPr marL="0" indent="0">
              <a:buNone/>
            </a:pPr>
            <a:r>
              <a:rPr lang="en-US" altLang="zh-CN" b="1" dirty="0"/>
              <a:t>Method </a:t>
            </a:r>
            <a:r>
              <a:rPr lang="en-US" altLang="zh-CN" dirty="0"/>
              <a:t>:</a:t>
            </a:r>
            <a:endParaRPr lang="en-US" altLang="zh-CN" dirty="0"/>
          </a:p>
          <a:p>
            <a:pPr marL="457200" lvl="1" indent="0">
              <a:buNone/>
            </a:pPr>
            <a:r>
              <a:rPr lang="en-US" altLang="zh-CN" b="1" dirty="0"/>
              <a:t>Topic Extraction </a:t>
            </a:r>
            <a:r>
              <a:rPr lang="zh-CN" altLang="en-US" b="1" dirty="0"/>
              <a:t>： </a:t>
            </a:r>
            <a:r>
              <a:rPr lang="en-US" altLang="zh-CN" dirty="0"/>
              <a:t>UIS-LDA</a:t>
            </a:r>
            <a:endParaRPr lang="en-US" altLang="zh-CN" dirty="0"/>
          </a:p>
          <a:p>
            <a:pPr marL="457200" lvl="1" indent="0">
              <a:buNone/>
            </a:pPr>
            <a:r>
              <a:rPr lang="en-US" altLang="zh-CN" b="1" dirty="0"/>
              <a:t>User Recommendation </a:t>
            </a:r>
            <a:r>
              <a:rPr lang="zh-CN" altLang="en-US" dirty="0"/>
              <a:t>： </a:t>
            </a:r>
            <a:r>
              <a:rPr lang="en-US" altLang="zh-CN" dirty="0"/>
              <a:t>CB-methods</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zh-CN" altLang="en-US" dirty="0"/>
              <a:t>Xu K ,  Zheng X ,  Cai Y , et al. Improving User Recommendation by Extracting Social Topics and Interest Topics of Users in Uni-Directional Social Networks[J]. Knowledge-Based Systems, 2017:S0950705117305002.</a:t>
            </a:r>
            <a:endParaRPr lang="zh-CN" altLang="en-US" dirty="0"/>
          </a:p>
        </p:txBody>
      </p:sp>
      <p:pic>
        <p:nvPicPr>
          <p:cNvPr id="6" name="图片 5"/>
          <p:cNvPicPr>
            <a:picLocks noChangeAspect="1"/>
          </p:cNvPicPr>
          <p:nvPr/>
        </p:nvPicPr>
        <p:blipFill>
          <a:blip r:embed="rId1"/>
          <a:stretch>
            <a:fillRect/>
          </a:stretch>
        </p:blipFill>
        <p:spPr>
          <a:xfrm>
            <a:off x="7541895" y="3721100"/>
            <a:ext cx="4192270" cy="2716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p:cNvSpPr>
            <a:spLocks noGrp="1"/>
          </p:cNvSpPr>
          <p:nvPr>
            <p:ph sz="quarter" idx="13"/>
          </p:nvPr>
        </p:nvSpPr>
        <p:spPr>
          <a:xfrm>
            <a:off x="579755" y="1663065"/>
            <a:ext cx="11612245" cy="519430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endParaRPr lang="en-US" altLang="zh-CN" dirty="0"/>
          </a:p>
          <a:p>
            <a:pPr lvl="1"/>
            <a:r>
              <a:rPr lang="en-US" altLang="zh-CN" b="1" dirty="0"/>
              <a:t>User Recommendation </a:t>
            </a:r>
            <a:r>
              <a:rPr lang="zh-CN" altLang="en-US" dirty="0"/>
              <a:t>： </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Ke X ,  Yi C ,  Min H , et al. Top-N Trustee Recommendation with Binary User Trust Feedback[M].  2018.</a:t>
            </a:r>
            <a:endParaRPr lang="zh-CN" altLang="en-US" dirty="0"/>
          </a:p>
        </p:txBody>
      </p:sp>
      <p:pic>
        <p:nvPicPr>
          <p:cNvPr id="6" name="图片 5"/>
          <p:cNvPicPr>
            <a:picLocks noChangeAspect="1"/>
          </p:cNvPicPr>
          <p:nvPr/>
        </p:nvPicPr>
        <p:blipFill>
          <a:blip r:embed="rId1"/>
          <a:stretch>
            <a:fillRect/>
          </a:stretch>
        </p:blipFill>
        <p:spPr>
          <a:xfrm>
            <a:off x="1549289" y="5535466"/>
            <a:ext cx="2776786" cy="528149"/>
          </a:xfrm>
          <a:prstGeom prst="rect">
            <a:avLst/>
          </a:prstGeom>
        </p:spPr>
      </p:pic>
      <p:pic>
        <p:nvPicPr>
          <p:cNvPr id="8" name="图片 7"/>
          <p:cNvPicPr>
            <a:picLocks noChangeAspect="1"/>
          </p:cNvPicPr>
          <p:nvPr/>
        </p:nvPicPr>
        <p:blipFill>
          <a:blip r:embed="rId2"/>
          <a:stretch>
            <a:fillRect/>
          </a:stretch>
        </p:blipFill>
        <p:spPr>
          <a:xfrm>
            <a:off x="5554137" y="5196175"/>
            <a:ext cx="4064899" cy="9629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From MF </a:t>
            </a:r>
            <a:r>
              <a:rPr lang="en-US" altLang="zh-CN"/>
              <a:t>to BPR</a:t>
            </a:r>
            <a:endParaRPr lang="en-US" altLang="zh-CN"/>
          </a:p>
        </p:txBody>
      </p:sp>
      <p:sp>
        <p:nvSpPr>
          <p:cNvPr id="6" name="内容占位符 5"/>
          <p:cNvSpPr>
            <a:spLocks noGrp="1"/>
          </p:cNvSpPr>
          <p:nvPr>
            <p:ph sz="quarter" idx="13"/>
          </p:nvPr>
        </p:nvSpPr>
        <p:spPr>
          <a:xfrm>
            <a:off x="579755" y="1188085"/>
            <a:ext cx="10967085" cy="5195570"/>
          </a:xfrm>
        </p:spPr>
        <p:txBody>
          <a:bodyPr/>
          <a:p>
            <a:pPr marL="0" indent="0">
              <a:buNone/>
            </a:pPr>
            <a:r>
              <a:rPr lang="zh-CN" altLang="en-US" b="1"/>
              <a:t>Disadvantages of</a:t>
            </a:r>
            <a:r>
              <a:rPr lang="en-US" altLang="zh-CN" b="1"/>
              <a:t> MF</a:t>
            </a:r>
            <a:r>
              <a:rPr lang="zh-CN" altLang="en-US" b="1"/>
              <a:t>：</a:t>
            </a:r>
            <a:endParaRPr lang="zh-CN" altLang="en-US" b="1"/>
          </a:p>
          <a:p>
            <a:pPr marL="0" indent="0">
              <a:buNone/>
            </a:pPr>
            <a:r>
              <a:rPr lang="zh-CN" altLang="en-US"/>
              <a:t>No negative example sample utilized</a:t>
            </a:r>
            <a:r>
              <a:rPr lang="en-US" altLang="zh-CN"/>
              <a:t>.</a:t>
            </a:r>
            <a:endParaRPr lang="en-US" altLang="zh-CN"/>
          </a:p>
          <a:p>
            <a:pPr marL="0" indent="0">
              <a:buNone/>
            </a:pPr>
            <a:endParaRPr lang="en-US" altLang="zh-CN"/>
          </a:p>
          <a:p>
            <a:pPr marL="0" indent="0">
              <a:buNone/>
            </a:pPr>
            <a:r>
              <a:rPr lang="en-US" altLang="zh-CN" b="1"/>
              <a:t>BPR:</a:t>
            </a:r>
            <a:endParaRPr lang="en-US" altLang="zh-CN" b="1"/>
          </a:p>
          <a:p>
            <a:pPr marL="0" indent="0">
              <a:buNone/>
            </a:pPr>
            <a:r>
              <a:rPr lang="en-US" altLang="zh-CN"/>
              <a:t>Use the idea of Pairwise to construct partial order relations.</a:t>
            </a:r>
            <a:endParaRPr lang="en-US" altLang="zh-CN"/>
          </a:p>
          <a:p>
            <a:pPr marL="0" indent="0">
              <a:buNone/>
            </a:pPr>
            <a:r>
              <a:rPr lang="en-US" altLang="zh-CN"/>
              <a:t>The goal is no longer to minimize the root-mean-square error as in MF, but needs to satisfy the best relative ordering of items.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a:t>
            </a:r>
            <a:endParaRPr lang="zh-CN" altLang="en-US" dirty="0"/>
          </a:p>
        </p:txBody>
      </p:sp>
      <p:sp>
        <p:nvSpPr>
          <p:cNvPr id="3" name="内容占位符 2"/>
          <p:cNvSpPr>
            <a:spLocks noGrp="1"/>
          </p:cNvSpPr>
          <p:nvPr>
            <p:ph sz="quarter" idx="13"/>
          </p:nvPr>
        </p:nvSpPr>
        <p:spPr>
          <a:xfrm>
            <a:off x="579755" y="1351915"/>
            <a:ext cx="7178675" cy="3756025"/>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Existing methods are designed for the item prediction task of personalized ranking, none of them is directly optimized for ranking.</a:t>
            </a:r>
            <a:endParaRPr lang="en-US" altLang="zh-CN" dirty="0"/>
          </a:p>
          <a:p>
            <a:pPr marL="0" indent="0">
              <a:buNone/>
            </a:pPr>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949960" y="5899150"/>
            <a:ext cx="3106420" cy="603250"/>
          </a:xfrm>
          <a:prstGeom prst="rect">
            <a:avLst/>
          </a:prstGeom>
        </p:spPr>
      </p:pic>
      <p:pic>
        <p:nvPicPr>
          <p:cNvPr id="10" name="图片 9"/>
          <p:cNvPicPr>
            <a:picLocks noChangeAspect="1"/>
          </p:cNvPicPr>
          <p:nvPr/>
        </p:nvPicPr>
        <p:blipFill>
          <a:blip r:embed="rId2"/>
          <a:stretch>
            <a:fillRect/>
          </a:stretch>
        </p:blipFill>
        <p:spPr>
          <a:xfrm>
            <a:off x="1094740" y="3765709"/>
            <a:ext cx="3286125" cy="2063002"/>
          </a:xfrm>
          <a:prstGeom prst="rect">
            <a:avLst/>
          </a:prstGeom>
        </p:spPr>
      </p:pic>
      <p:pic>
        <p:nvPicPr>
          <p:cNvPr id="14" name="图片 13" descr="image-20210603204707557"/>
          <p:cNvPicPr>
            <a:picLocks noChangeAspect="1"/>
          </p:cNvPicPr>
          <p:nvPr/>
        </p:nvPicPr>
        <p:blipFill>
          <a:blip r:embed="rId3"/>
          <a:stretch>
            <a:fillRect/>
          </a:stretch>
        </p:blipFill>
        <p:spPr>
          <a:xfrm>
            <a:off x="5443220" y="2785745"/>
            <a:ext cx="2974975" cy="32016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4246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Our model assumption regarding positive, social, and negative feedback</a:t>
                </a:r>
                <a:endParaRPr lang="en-US" altLang="zh-CN" dirty="0"/>
              </a:p>
              <a:p>
                <a:pPr lvl="1" algn="just" defTabSz="914400">
                  <a:buClrTx/>
                  <a:buSzTx/>
                  <a:tabLst>
                    <a:tab pos="1609725" algn="l"/>
                  </a:tabLst>
                </a:pPr>
                <a:r>
                  <a:rPr lang="en-US" altLang="zh-CN" dirty="0"/>
                  <a:t>u prefers her positive item </a:t>
                </a:r>
                <a:r>
                  <a:rPr lang="en-US" altLang="zh-CN" dirty="0"/>
                  <a:t>i to negative item j;</a:t>
                </a:r>
                <a:endParaRPr lang="en-US" altLang="zh-CN" dirty="0"/>
              </a:p>
              <a:p>
                <a:pPr lvl="1" algn="just" defTabSz="914400">
                  <a:buClrTx/>
                  <a:buSzTx/>
                  <a:tabLst>
                    <a:tab pos="1609725" algn="l"/>
                  </a:tabLst>
                </a:pPr>
                <a:r>
                  <a:rPr lang="en-US" altLang="zh-CN" dirty="0"/>
                  <a:t>u prefers social feedback k then negative j; </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42468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554220"/>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1" algn="just" defTabSz="914400">
                  <a:buClrTx/>
                  <a:buSzTx/>
                  <a:tabLst>
                    <a:tab pos="1609725" algn="l"/>
                  </a:tabLst>
                </a:pPr>
                <a:r>
                  <a:rPr lang="en-US" altLang="zh-CN" dirty="0"/>
                  <a:t>u prefers her observed item </a:t>
                </a:r>
                <a:r>
                  <a:rPr lang="en-US" altLang="zh-CN" dirty="0"/>
                  <a:t>i to any of her trustee’s observed item k;</a:t>
                </a:r>
                <a:endParaRPr lang="en-US" altLang="zh-CN" dirty="0"/>
              </a:p>
              <a:p>
                <a:pPr lvl="1" algn="just" defTabSz="914400">
                  <a:buClrTx/>
                  <a:buSzTx/>
                  <a:tabLst>
                    <a:tab pos="1609725" algn="l"/>
                  </a:tabLst>
                </a:pPr>
                <a:r>
                  <a:rPr lang="en-US" altLang="zh-CN" dirty="0"/>
                  <a:t>u prefers her observed item i to any of her </a:t>
                </a:r>
                <a:r>
                  <a:rPr lang="en-US" altLang="zh-CN" dirty="0"/>
                  <a:t>truster’s observed item s;</a:t>
                </a:r>
                <a:endParaRPr lang="en-US" altLang="zh-CN" dirty="0"/>
              </a:p>
              <a:p>
                <a:pPr lvl="1" algn="just" defTabSz="914400">
                  <a:buClrTx/>
                  <a:buSzTx/>
                  <a:tabLst>
                    <a:tab pos="1609725" algn="l"/>
                  </a:tabLst>
                </a:pPr>
                <a:r>
                  <a:rPr lang="en-US" altLang="zh-CN" dirty="0"/>
                  <a:t>u prefers her trustee’s observed item k over item j that neither herself nor her </a:t>
                </a:r>
                <a:r>
                  <a:rPr lang="en-US" altLang="zh-CN" dirty="0"/>
                  <a:t>trusters/trustees observed.</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m:rPr>
                                <m:sty m:val="p"/>
                              </m:rPr>
                              <a:rPr lang="en-US" altLang="zh-CN" dirty="0">
                                <a:latin typeface="Cambria Math" panose="02040503050406030204" charset="0"/>
                              </a:rPr>
                              <m:t>k</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dirty="0">
                                <a:latin typeface="Cambria Math" panose="02040503050406030204" charset="0"/>
                              </a:rPr>
                              <m:t>𝑖</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𝑠</m:t>
                            </m:r>
                          </m:e>
                        </m:d>
                      </m:sub>
                    </m:sSub>
                    <m:r>
                      <a:rPr lang="en-US" altLang="zh-CN" b="0" i="0" dirty="0">
                        <a:latin typeface="Cambria Math" panose="02040503050406030204" charset="0"/>
                      </a:rPr>
                      <m:t> </m:t>
                    </m:r>
                  </m:oMath>
                </a14:m>
                <a:r>
                  <a:rPr lang="en-US" altLang="zh-CN" dirty="0"/>
                  <a:t>,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55422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129.xml><?xml version="1.0" encoding="utf-8"?>
<p:tagLst xmlns:p="http://schemas.openxmlformats.org/presentationml/2006/main">
  <p:tag name="KSO_WM_TEMPLATE_CATEGORY" val="custom"/>
  <p:tag name="KSO_WM_TEMPLATE_INDEX" val="2021890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5916</Words>
  <Application>WPS 演示</Application>
  <PresentationFormat>宽屏</PresentationFormat>
  <Paragraphs>144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Times New Roman</vt:lpstr>
      <vt:lpstr>Cambria Math</vt:lpstr>
      <vt:lpstr>Calibri</vt:lpstr>
      <vt:lpstr>Arial Unicode MS</vt:lpstr>
      <vt:lpstr>2_Office 主题​​</vt:lpstr>
      <vt:lpstr>MF</vt:lpstr>
      <vt:lpstr>IF-MF</vt:lpstr>
      <vt:lpstr>CB-MF</vt:lpstr>
      <vt:lpstr>UIS-MF</vt:lpstr>
      <vt:lpstr>DuLDA-MF</vt:lpstr>
      <vt:lpstr>PowerPoint 演示文稿</vt:lpstr>
      <vt:lpstr>BPR</vt:lpstr>
      <vt:lpstr>SBPR</vt:lpstr>
      <vt:lpstr>BPRDR</vt:lpstr>
      <vt:lpstr>TNDBPR</vt:lpstr>
      <vt:lpstr>PRM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Messi</dc:creator>
  <cp:lastModifiedBy>追</cp:lastModifiedBy>
  <cp:revision>11</cp:revision>
  <dcterms:created xsi:type="dcterms:W3CDTF">2021-06-12T12:49:00Z</dcterms:created>
  <dcterms:modified xsi:type="dcterms:W3CDTF">2021-06-15T12:32:46Z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E4DFB1AE433D40F196090AA2B4EDE528</vt:lpwstr>
  </property>
  <property fmtid="{D5CDD505-2E9C-101B-9397-08002B2CF9AE}" pid="3" name="KSOProductBuildVer">
    <vt:lpwstr>2052-11.1.0.10577</vt:lpwstr>
  </property>
</Properties>
</file>