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8" r:id="rId2"/>
    <p:sldId id="372" r:id="rId3"/>
    <p:sldId id="567" r:id="rId4"/>
    <p:sldId id="573" r:id="rId5"/>
    <p:sldId id="572" r:id="rId6"/>
    <p:sldId id="574" r:id="rId7"/>
    <p:sldId id="576" r:id="rId8"/>
    <p:sldId id="577" r:id="rId9"/>
    <p:sldId id="575" r:id="rId10"/>
    <p:sldId id="371" r:id="rId11"/>
    <p:sldId id="374" r:id="rId12"/>
    <p:sldId id="375" r:id="rId13"/>
    <p:sldId id="566" r:id="rId14"/>
    <p:sldId id="571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67"/>
            <p14:sldId id="573"/>
            <p14:sldId id="572"/>
            <p14:sldId id="574"/>
            <p14:sldId id="576"/>
            <p14:sldId id="577"/>
            <p14:sldId id="575"/>
            <p14:sldId id="371"/>
            <p14:sldId id="374"/>
            <p14:sldId id="375"/>
            <p14:sldId id="566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ipping_(computer_graphics)" TargetMode="External"/><Relationship Id="rId2" Type="http://schemas.openxmlformats.org/officeDocument/2006/relationships/hyperlink" Target="https://en.wikipedia.org/wiki/Line_clipp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实验课：裁剪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clipping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绘制实现基本二维几何操作程序。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C367D305-35C2-7148-B775-B508E88D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8" y="2090975"/>
            <a:ext cx="4013768" cy="3025658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90FBB16F-CC9F-8649-BDB9-B537210E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29" y="2090975"/>
            <a:ext cx="4036844" cy="30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实验名称：裁剪算法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实现基本裁剪算法。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Sutherland-Cohen</a:t>
            </a:r>
            <a:r>
              <a:rPr lang="zh-CN" altLang="en-US" dirty="0"/>
              <a:t>编码算法</a:t>
            </a:r>
            <a:endParaRPr lang="en-US" altLang="zh-CN" dirty="0"/>
          </a:p>
          <a:p>
            <a:pPr lvl="1"/>
            <a:r>
              <a:rPr lang="zh-CN" altLang="en-US" dirty="0"/>
              <a:t>实现直线剪裁算法</a:t>
            </a:r>
            <a:endParaRPr lang="en-US" altLang="zh-CN" dirty="0"/>
          </a:p>
          <a:p>
            <a:pPr lvl="1"/>
            <a:r>
              <a:rPr lang="zh-CN" altLang="en-US" dirty="0"/>
              <a:t>实现多边形剪裁算法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我们已经实现简单的直线裁剪算法</a:t>
            </a:r>
            <a:endParaRPr kumimoji="1" lang="en-US" altLang="zh-CN" dirty="0"/>
          </a:p>
          <a:p>
            <a:r>
              <a:rPr kumimoji="1" lang="zh-CN" altLang="en-US" dirty="0"/>
              <a:t>考虑是否可以对圆是否也可以进行裁剪？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2EEA-DFF4-7D43-9460-722ADBA2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1844-15D6-F84A-86C8-A0913DAF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https://en.wikipedia.org/wiki/Line_clipping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https://en.wikipedia.org/wiki/Clipping_(computer_graphics)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5445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18CB-DEFE-1E44-8A56-30D2B1E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clipping:</a:t>
            </a:r>
            <a:r>
              <a:rPr kumimoji="1" lang="zh-CN" altLang="en-US" dirty="0"/>
              <a:t> </a:t>
            </a:r>
            <a:r>
              <a:rPr lang="en-US" altLang="zh-CN" b="1" dirty="0">
                <a:ea typeface="黑体" panose="02010609060101010101" pitchFamily="49" charset="-122"/>
              </a:rPr>
              <a:t>Sutherland-Cohen</a:t>
            </a:r>
            <a:endParaRPr kumimoji="1"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3F4805-129C-0E40-80D4-A9301751794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63675"/>
            <a:ext cx="7772400" cy="449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buFontTx/>
              <a:buNone/>
            </a:pPr>
            <a:r>
              <a:rPr lang="zh-CN" altLang="en-US" sz="2000" b="1" dirty="0"/>
              <a:t>编码</a:t>
            </a:r>
            <a:r>
              <a:rPr lang="zh-CN" altLang="en-US" sz="2000" dirty="0"/>
              <a:t>：对于任一端点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r>
              <a:rPr lang="zh-CN" altLang="en-US" sz="2000" dirty="0"/>
              <a:t>，根据其坐标所在的区域，赋予一个</a:t>
            </a:r>
            <a:r>
              <a:rPr lang="en-US" altLang="zh-CN" sz="2000" dirty="0"/>
              <a:t>4</a:t>
            </a:r>
            <a:r>
              <a:rPr lang="zh-CN" altLang="en-US" sz="2000" dirty="0"/>
              <a:t>位的二进制码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3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2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1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0</a:t>
            </a:r>
            <a:r>
              <a:rPr lang="zh-CN" altLang="en-US" sz="2000" dirty="0"/>
              <a:t>。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zh-CN" altLang="en-US" sz="2000" dirty="0"/>
              <a:t>编码规则如下：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x&lt;</a:t>
            </a:r>
            <a:r>
              <a:rPr lang="en-US" altLang="zh-CN" sz="2000" dirty="0" err="1"/>
              <a:t>wxl</a:t>
            </a:r>
            <a:r>
              <a:rPr lang="zh-CN" altLang="en-US" sz="2000" dirty="0"/>
              <a:t>，则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0</a:t>
            </a:r>
            <a:r>
              <a:rPr lang="en-US" altLang="zh-CN" sz="2000" dirty="0"/>
              <a:t>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0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x&gt;</a:t>
            </a:r>
            <a:r>
              <a:rPr lang="en-US" altLang="zh-CN" sz="2000" dirty="0" err="1"/>
              <a:t>wxr</a:t>
            </a:r>
            <a:r>
              <a:rPr lang="zh-CN" altLang="en-US" sz="2000" dirty="0"/>
              <a:t>，则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1</a:t>
            </a:r>
            <a:r>
              <a:rPr lang="en-US" altLang="zh-CN" sz="2000" dirty="0"/>
              <a:t>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1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y&lt;</a:t>
            </a:r>
            <a:r>
              <a:rPr lang="en-US" altLang="zh-CN" sz="2000" dirty="0" err="1"/>
              <a:t>wyb</a:t>
            </a:r>
            <a:r>
              <a:rPr lang="zh-CN" altLang="en-US" sz="2000" dirty="0"/>
              <a:t>，则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2</a:t>
            </a:r>
            <a:r>
              <a:rPr lang="en-US" altLang="zh-CN" sz="2000" dirty="0"/>
              <a:t>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2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y&gt;</a:t>
            </a:r>
            <a:r>
              <a:rPr lang="en-US" altLang="zh-CN" sz="2000" dirty="0" err="1"/>
              <a:t>wyt</a:t>
            </a:r>
            <a:r>
              <a:rPr lang="zh-CN" altLang="en-US" sz="2000" dirty="0"/>
              <a:t>，则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3</a:t>
            </a:r>
            <a:r>
              <a:rPr lang="en-US" altLang="zh-CN" sz="2000" dirty="0"/>
              <a:t>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D</a:t>
            </a:r>
            <a:r>
              <a:rPr lang="en-US" altLang="zh-CN" sz="2000" baseline="-30000" dirty="0"/>
              <a:t>3</a:t>
            </a:r>
            <a:r>
              <a:rPr lang="en-US" altLang="zh-CN" sz="2000" dirty="0"/>
              <a:t>=0</a:t>
            </a:r>
            <a:r>
              <a:rPr lang="zh-CN" altLang="en-US" sz="2000" dirty="0"/>
              <a:t>。 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4101382-76E8-EA4A-B1C0-65A6F8F8D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43090"/>
              </p:ext>
            </p:extLst>
          </p:nvPr>
        </p:nvGraphicFramePr>
        <p:xfrm>
          <a:off x="4867072" y="1947153"/>
          <a:ext cx="376555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3957300" imgH="12903200" progId="Visio.Drawing.6">
                  <p:embed/>
                </p:oleObj>
              </mc:Choice>
              <mc:Fallback>
                <p:oleObj name="Visio" r:id="rId3" imgW="13957300" imgH="12903200" progId="Visio.Drawing.6">
                  <p:embed/>
                  <p:pic>
                    <p:nvPicPr>
                      <p:cNvPr id="215044" name="Object 4">
                        <a:extLst>
                          <a:ext uri="{FF2B5EF4-FFF2-40B4-BE49-F238E27FC236}">
                            <a16:creationId xmlns:a16="http://schemas.microsoft.com/office/drawing/2014/main" id="{16B6AA26-8A68-374B-99CC-60EFE5078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72" y="1947153"/>
                        <a:ext cx="3765550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D4AFF-BAAD-B44D-B9C7-273C3FB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7929E-73D3-8E41-BD18-6290C53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OutCode</a:t>
            </a:r>
            <a:r>
              <a:rPr lang="en" altLang="zh-CN" dirty="0"/>
              <a:t> </a:t>
            </a:r>
            <a:r>
              <a:rPr lang="en" altLang="zh-CN" dirty="0" err="1"/>
              <a:t>calc_OutCode</a:t>
            </a:r>
            <a:r>
              <a:rPr lang="en" altLang="zh-CN" dirty="0"/>
              <a:t>(const Vector2 &amp;P, const Vector2 &amp;</a:t>
            </a:r>
            <a:r>
              <a:rPr lang="en" altLang="zh-CN" dirty="0" err="1"/>
              <a:t>clip_min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                 const Vector2 &amp;</a:t>
            </a:r>
            <a:r>
              <a:rPr lang="en" altLang="zh-CN" dirty="0" err="1"/>
              <a:t>clip_max</a:t>
            </a:r>
            <a:r>
              <a:rPr lang="en" altLang="zh-CN" dirty="0"/>
              <a:t>) {</a:t>
            </a:r>
          </a:p>
          <a:p>
            <a:r>
              <a:rPr kumimoji="1" lang="zh-CN" altLang="en-US" dirty="0"/>
              <a:t>设置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P.x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clip_min.x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|=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</a:p>
          <a:p>
            <a:r>
              <a:rPr kumimoji="1" lang="en-US" altLang="zh-CN" dirty="0"/>
              <a:t>….</a:t>
            </a:r>
          </a:p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E343-6775-394C-A9EF-DEA03023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clipping:</a:t>
            </a:r>
            <a:r>
              <a:rPr kumimoji="1" lang="zh-CN" altLang="en-US" dirty="0"/>
              <a:t> </a:t>
            </a:r>
            <a:r>
              <a:rPr lang="en-US" altLang="zh-CN" b="1" dirty="0">
                <a:ea typeface="黑体" panose="02010609060101010101" pitchFamily="49" charset="-122"/>
              </a:rPr>
              <a:t>Sutherland-Cohen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780D6-080F-CC4B-ABC8-CE34ED19B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裁剪一条线段时，先求出端点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的编码</a:t>
            </a:r>
            <a:r>
              <a:rPr lang="en-US" altLang="zh-CN" sz="2400" dirty="0"/>
              <a:t>code1</a:t>
            </a:r>
            <a:r>
              <a:rPr lang="zh-CN" altLang="en-US" sz="2400" dirty="0"/>
              <a:t>和</a:t>
            </a:r>
            <a:r>
              <a:rPr lang="en-US" altLang="zh-CN" sz="2400" dirty="0"/>
              <a:t>code2</a:t>
            </a:r>
            <a:r>
              <a:rPr lang="zh-CN" altLang="en-US" sz="2400" dirty="0"/>
              <a:t>，然后：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(1)</a:t>
            </a:r>
            <a:r>
              <a:rPr lang="zh-CN" altLang="en-US" sz="2400" dirty="0"/>
              <a:t>若</a:t>
            </a:r>
            <a:r>
              <a:rPr lang="en-US" altLang="zh-CN" sz="2400" dirty="0"/>
              <a:t>code1|code2=0</a:t>
            </a:r>
            <a:r>
              <a:rPr lang="zh-CN" altLang="en-US" sz="2400" dirty="0"/>
              <a:t>，对直线段应简取之。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(2)</a:t>
            </a:r>
            <a:r>
              <a:rPr lang="zh-CN" altLang="en-US" sz="2400" dirty="0"/>
              <a:t>若</a:t>
            </a:r>
            <a:r>
              <a:rPr lang="en-US" altLang="zh-CN" sz="2400" dirty="0"/>
              <a:t>code1&amp;code2≠0</a:t>
            </a:r>
            <a:r>
              <a:rPr lang="zh-CN" altLang="en-US" sz="2400" dirty="0"/>
              <a:t>，对直线段可简弃之。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(3)</a:t>
            </a:r>
            <a:r>
              <a:rPr lang="zh-CN" altLang="en-US" sz="2400" dirty="0"/>
              <a:t>若上述两条件均不成立。则需求出直线段与窗口边界的交点。在交点处把线段一分为二，其中必有一段完全在窗口外，可以弃之。再对另一段重复进行上述处理，直到该线段完全被舍弃或者找到位于窗口内的一段线段为止。</a:t>
            </a:r>
          </a:p>
        </p:txBody>
      </p:sp>
    </p:spTree>
    <p:extLst>
      <p:ext uri="{BB962C8B-B14F-4D97-AF65-F5344CB8AC3E}">
        <p14:creationId xmlns:p14="http://schemas.microsoft.com/office/powerpoint/2010/main" val="31604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62823-4FAC-004F-B127-AF6941D0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4A5B-B5AC-144E-AF14-A69178E6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1"/>
            <a:ext cx="7543800" cy="3705097"/>
          </a:xfrm>
        </p:spPr>
        <p:txBody>
          <a:bodyPr>
            <a:normAutofit fontScale="92500" lnSpcReduction="10000"/>
          </a:bodyPr>
          <a:lstStyle/>
          <a:p>
            <a:r>
              <a:rPr lang="en" altLang="zh-CN" dirty="0"/>
              <a:t>bool </a:t>
            </a:r>
            <a:r>
              <a:rPr lang="en" altLang="zh-CN" dirty="0" err="1"/>
              <a:t>line_clip_CohenSutherland</a:t>
            </a:r>
            <a:r>
              <a:rPr lang="en" altLang="zh-CN" dirty="0"/>
              <a:t>(</a:t>
            </a:r>
            <a:r>
              <a:rPr lang="en-US" altLang="zh-CN" dirty="0"/>
              <a:t>…</a:t>
            </a:r>
            <a:r>
              <a:rPr lang="en" altLang="zh-CN" dirty="0"/>
              <a:t>) {</a:t>
            </a:r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p0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p1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encoding</a:t>
            </a:r>
          </a:p>
          <a:p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code1|code2=0</a:t>
            </a:r>
            <a:r>
              <a:rPr lang="zh-CN" altLang="en-US" sz="2000" dirty="0"/>
              <a:t>，对直线段应简取之，</a:t>
            </a:r>
            <a:r>
              <a:rPr lang="en-US" altLang="zh-CN" sz="2000" dirty="0" err="1"/>
              <a:t>accetp</a:t>
            </a:r>
            <a:r>
              <a:rPr lang="en-US" altLang="zh-CN" sz="2000" dirty="0"/>
              <a:t>=true,</a:t>
            </a:r>
            <a:r>
              <a:rPr lang="zh-CN" altLang="en-US" sz="2000" dirty="0"/>
              <a:t> </a:t>
            </a:r>
            <a:r>
              <a:rPr lang="en-US" altLang="zh-CN" sz="2000" dirty="0"/>
              <a:t>break</a:t>
            </a:r>
          </a:p>
          <a:p>
            <a:r>
              <a:rPr kumimoji="1" lang="zh-CN" altLang="en-US" sz="2000" dirty="0"/>
              <a:t>如果</a:t>
            </a:r>
            <a:r>
              <a:rPr lang="en-US" altLang="zh-CN" sz="2000" dirty="0"/>
              <a:t>code1&amp;code2≠0</a:t>
            </a:r>
            <a:r>
              <a:rPr lang="zh-CN" altLang="en-US" sz="2000" dirty="0"/>
              <a:t>，丢弃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accetp</a:t>
            </a:r>
            <a:r>
              <a:rPr lang="en-US" altLang="zh-CN" sz="2000" dirty="0"/>
              <a:t>=false,</a:t>
            </a:r>
            <a:r>
              <a:rPr lang="zh-CN" altLang="en-US" sz="2000" dirty="0"/>
              <a:t> </a:t>
            </a:r>
            <a:r>
              <a:rPr lang="en-US" altLang="zh-CN" sz="2000" dirty="0"/>
              <a:t>break</a:t>
            </a:r>
          </a:p>
          <a:p>
            <a:r>
              <a:rPr kumimoji="1" lang="zh-CN" altLang="en-US" sz="2000" dirty="0"/>
              <a:t>如果都不是，我们挑个外面的点</a:t>
            </a:r>
            <a:r>
              <a:rPr lang="en" altLang="zh-CN" dirty="0" err="1"/>
              <a:t>OutCode</a:t>
            </a:r>
            <a:r>
              <a:rPr lang="en" altLang="zh-CN" dirty="0"/>
              <a:t> </a:t>
            </a:r>
            <a:r>
              <a:rPr lang="en" altLang="zh-CN" dirty="0" err="1"/>
              <a:t>code_out</a:t>
            </a:r>
            <a:r>
              <a:rPr lang="en" altLang="zh-CN" dirty="0"/>
              <a:t> = code1 &gt; code0 ? code1 : code0;</a:t>
            </a:r>
          </a:p>
          <a:p>
            <a:r>
              <a:rPr kumimoji="1" lang="zh-CN" altLang="en" dirty="0"/>
              <a:t>计算</a:t>
            </a:r>
            <a:r>
              <a:rPr kumimoji="1" lang="zh-CN" altLang="en-US" dirty="0"/>
              <a:t>交点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viewport</a:t>
            </a:r>
            <a:r>
              <a:rPr kumimoji="1" lang="zh-CN" altLang="en-US" dirty="0"/>
              <a:t>外的丢弃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并重新设置</a:t>
            </a:r>
            <a:r>
              <a:rPr kumimoji="1" lang="en-US" altLang="zh-CN" dirty="0"/>
              <a:t>code1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code2</a:t>
            </a:r>
          </a:p>
          <a:p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EBD89-FC2B-8C45-9EDD-A3F4EF67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Sutherland-Hodgeman</a:t>
            </a:r>
            <a:r>
              <a:rPr lang="zh-CN" altLang="en-US" b="1" dirty="0">
                <a:ea typeface="黑体" panose="02010609060101010101" pitchFamily="49" charset="-122"/>
              </a:rPr>
              <a:t>多边形裁剪</a:t>
            </a:r>
            <a:endParaRPr kumimoji="1"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F467449-08AF-D249-A155-AEC256A011A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156852"/>
              </p:ext>
            </p:extLst>
          </p:nvPr>
        </p:nvGraphicFramePr>
        <p:xfrm>
          <a:off x="1479609" y="1538288"/>
          <a:ext cx="6229231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0391100" imgH="16357600" progId="Visio.Drawing.6">
                  <p:embed/>
                </p:oleObj>
              </mc:Choice>
              <mc:Fallback>
                <p:oleObj name="Visio" r:id="rId3" imgW="30391100" imgH="16357600" progId="Visio.Drawing.6">
                  <p:embed/>
                  <p:pic>
                    <p:nvPicPr>
                      <p:cNvPr id="183300" name="Object 4">
                        <a:extLst>
                          <a:ext uri="{FF2B5EF4-FFF2-40B4-BE49-F238E27FC236}">
                            <a16:creationId xmlns:a16="http://schemas.microsoft.com/office/drawing/2014/main" id="{68E9BD54-81FC-1948-9061-DE66F940A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609" y="1538288"/>
                        <a:ext cx="6229231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7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54FE-D5A6-4E4C-838A-63A8A695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四种情况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315F9D2-3697-C646-9014-D9E3B00505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24464"/>
              </p:ext>
            </p:extLst>
          </p:nvPr>
        </p:nvGraphicFramePr>
        <p:xfrm>
          <a:off x="822325" y="1975817"/>
          <a:ext cx="7543800" cy="247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42456100" imgH="13944600" progId="Visio.Drawing.6">
                  <p:embed/>
                </p:oleObj>
              </mc:Choice>
              <mc:Fallback>
                <p:oleObj name="Visio" r:id="rId3" imgW="42456100" imgH="13944600" progId="Visio.Drawing.6">
                  <p:embed/>
                  <p:pic>
                    <p:nvPicPr>
                      <p:cNvPr id="228356" name="Object 4">
                        <a:extLst>
                          <a:ext uri="{FF2B5EF4-FFF2-40B4-BE49-F238E27FC236}">
                            <a16:creationId xmlns:a16="http://schemas.microsoft.com/office/drawing/2014/main" id="{C795FD46-551B-7141-879F-B96EEFB71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975817"/>
                        <a:ext cx="7543800" cy="247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0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EB2F1-A19D-F74F-9EEA-0EAA6121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0A00B-5F7A-1943-96CF-C70CF02F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for (int k = 0; k &lt; 4; k++) {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个边界</a:t>
            </a:r>
            <a:endParaRPr lang="en-US" altLang="zh-CN" dirty="0"/>
          </a:p>
          <a:p>
            <a:r>
              <a:rPr lang="en" altLang="zh-CN" dirty="0"/>
              <a:t>for (int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</a:t>
            </a:r>
            <a:r>
              <a:rPr lang="en" altLang="zh-CN" dirty="0" err="1"/>
              <a:t>input_poly.size</a:t>
            </a:r>
            <a:r>
              <a:rPr lang="en" altLang="zh-CN" dirty="0"/>
              <a:t>();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每一个顶点</a:t>
            </a:r>
            <a:endParaRPr lang="en-US" altLang="zh-CN" dirty="0"/>
          </a:p>
          <a:p>
            <a:r>
              <a:rPr kumimoji="1" lang="zh-CN" altLang="en-US" dirty="0"/>
              <a:t>下一个顶点为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i+1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size()</a:t>
            </a:r>
          </a:p>
          <a:p>
            <a:r>
              <a:rPr lang="zh-CN" altLang="en-US" dirty="0"/>
              <a:t>判断四种情况，并输出响应点到</a:t>
            </a:r>
            <a:r>
              <a:rPr lang="en-US" altLang="zh-CN" dirty="0"/>
              <a:t>output</a:t>
            </a:r>
          </a:p>
          <a:p>
            <a:r>
              <a:rPr kumimoji="1"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7825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5121</TotalTime>
  <Words>586</Words>
  <Application>Microsoft Macintosh PowerPoint</Application>
  <PresentationFormat>全屏显示(16:10)</PresentationFormat>
  <Paragraphs>68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主题1</vt:lpstr>
      <vt:lpstr>Microsoft Visio Drawing</vt:lpstr>
      <vt:lpstr>实验课：裁剪 Practice for Computer Graphics：clipping</vt:lpstr>
      <vt:lpstr>Outline</vt:lpstr>
      <vt:lpstr>Line clipping: Sutherland-Cohen</vt:lpstr>
      <vt:lpstr>Encode</vt:lpstr>
      <vt:lpstr>Line clipping: Sutherland-Cohen</vt:lpstr>
      <vt:lpstr>Algorithm</vt:lpstr>
      <vt:lpstr>Sutherland-Hodgeman多边形裁剪</vt:lpstr>
      <vt:lpstr>四种情况</vt:lpstr>
      <vt:lpstr>Algorithm</vt:lpstr>
      <vt:lpstr>实验练习</vt:lpstr>
      <vt:lpstr>实验练习</vt:lpstr>
      <vt:lpstr>实验练习</vt:lpstr>
      <vt:lpstr>附加题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83</cp:revision>
  <dcterms:created xsi:type="dcterms:W3CDTF">2021-03-02T03:11:22Z</dcterms:created>
  <dcterms:modified xsi:type="dcterms:W3CDTF">2021-04-20T04:42:52Z</dcterms:modified>
</cp:coreProperties>
</file>