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02" r:id="rId2"/>
    <p:sldId id="300" r:id="rId3"/>
    <p:sldId id="282" r:id="rId4"/>
    <p:sldId id="281" r:id="rId5"/>
    <p:sldId id="284" r:id="rId6"/>
    <p:sldId id="283" r:id="rId7"/>
    <p:sldId id="287" r:id="rId8"/>
    <p:sldId id="288" r:id="rId9"/>
    <p:sldId id="290" r:id="rId10"/>
    <p:sldId id="285" r:id="rId11"/>
    <p:sldId id="295" r:id="rId12"/>
    <p:sldId id="297" r:id="rId13"/>
    <p:sldId id="293" r:id="rId14"/>
    <p:sldId id="294" r:id="rId15"/>
    <p:sldId id="30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415" autoAdjust="0"/>
  </p:normalViewPr>
  <p:slideViewPr>
    <p:cSldViewPr snapToGrid="0">
      <p:cViewPr varScale="1">
        <p:scale>
          <a:sx n="56" d="100"/>
          <a:sy n="56" d="100"/>
        </p:scale>
        <p:origin x="10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84E152-F037-452C-A39A-5AE7C24A5902}" type="datetimeFigureOut">
              <a:rPr lang="zh-CN" altLang="en-US" smtClean="0"/>
              <a:t>2019/9/6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3576A-0424-49DB-AD72-8D520803ED5D}" type="slidenum">
              <a:rPr lang="zh-CN" altLang="en-US" smtClean="0"/>
              <a:t>‹#›</a:t>
            </a:fld>
            <a:endParaRPr lang="zh-CN" altLang="en-US"/>
          </a:p>
        </p:txBody>
      </p:sp>
    </p:spTree>
    <p:extLst>
      <p:ext uri="{BB962C8B-B14F-4D97-AF65-F5344CB8AC3E}">
        <p14:creationId xmlns:p14="http://schemas.microsoft.com/office/powerpoint/2010/main" val="1641215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GPU</a:t>
            </a:r>
            <a:r>
              <a:rPr lang="zh-CN" altLang="en-US" dirty="0"/>
              <a:t>模型用在</a:t>
            </a:r>
            <a:r>
              <a:rPr lang="en-US" altLang="zh-CN" dirty="0"/>
              <a:t>sample</a:t>
            </a:r>
            <a:r>
              <a:rPr lang="zh-CN" altLang="en-US" dirty="0"/>
              <a:t>的时候，一般训练的时候我们会直接为第ｉ篇文档中的第ｊ个词随机赋予一个话题 ，一遍一遍的循环下去直到主题收敛。但是我们这里对于有双向关注，也即有兴趣主题的，我们不仅为第</a:t>
            </a:r>
            <a:r>
              <a:rPr lang="en-US" altLang="zh-CN" dirty="0" err="1"/>
              <a:t>i</a:t>
            </a:r>
            <a:r>
              <a:rPr lang="zh-CN" altLang="en-US" dirty="0"/>
              <a:t>篇文档的第</a:t>
            </a:r>
            <a:r>
              <a:rPr lang="en-US" altLang="zh-CN" dirty="0"/>
              <a:t>j</a:t>
            </a:r>
            <a:r>
              <a:rPr lang="zh-CN" altLang="en-US" dirty="0"/>
              <a:t>个词随机赋予一个社交主题，还会加大第</a:t>
            </a:r>
            <a:r>
              <a:rPr lang="en-US" altLang="zh-CN" dirty="0"/>
              <a:t>j</a:t>
            </a:r>
            <a:r>
              <a:rPr lang="zh-CN" altLang="en-US" dirty="0"/>
              <a:t>篇文档的第</a:t>
            </a:r>
            <a:r>
              <a:rPr lang="en-US" altLang="zh-CN" dirty="0" err="1"/>
              <a:t>i</a:t>
            </a:r>
            <a:r>
              <a:rPr lang="zh-CN" altLang="en-US" dirty="0"/>
              <a:t>个词的社交主题分布的概率。</a:t>
            </a:r>
          </a:p>
        </p:txBody>
      </p:sp>
      <p:sp>
        <p:nvSpPr>
          <p:cNvPr id="4" name="灯片编号占位符 3"/>
          <p:cNvSpPr>
            <a:spLocks noGrp="1"/>
          </p:cNvSpPr>
          <p:nvPr>
            <p:ph type="sldNum" sz="quarter" idx="5"/>
          </p:nvPr>
        </p:nvSpPr>
        <p:spPr/>
        <p:txBody>
          <a:bodyPr/>
          <a:lstStyle/>
          <a:p>
            <a:fld id="{2CE3576A-0424-49DB-AD72-8D520803ED5D}" type="slidenum">
              <a:rPr lang="zh-CN" altLang="en-US" smtClean="0"/>
              <a:t>4</a:t>
            </a:fld>
            <a:endParaRPr lang="zh-CN" altLang="en-US"/>
          </a:p>
        </p:txBody>
      </p:sp>
    </p:spTree>
    <p:extLst>
      <p:ext uri="{BB962C8B-B14F-4D97-AF65-F5344CB8AC3E}">
        <p14:creationId xmlns:p14="http://schemas.microsoft.com/office/powerpoint/2010/main" val="1150813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t>7</a:t>
            </a:fld>
            <a:endParaRPr lang="zh-CN" altLang="en-US"/>
          </a:p>
        </p:txBody>
      </p:sp>
    </p:spTree>
    <p:extLst>
      <p:ext uri="{BB962C8B-B14F-4D97-AF65-F5344CB8AC3E}">
        <p14:creationId xmlns:p14="http://schemas.microsoft.com/office/powerpoint/2010/main" val="1017257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t>8</a:t>
            </a:fld>
            <a:endParaRPr lang="zh-CN" altLang="en-US"/>
          </a:p>
        </p:txBody>
      </p:sp>
    </p:spTree>
    <p:extLst>
      <p:ext uri="{BB962C8B-B14F-4D97-AF65-F5344CB8AC3E}">
        <p14:creationId xmlns:p14="http://schemas.microsoft.com/office/powerpoint/2010/main" val="2721489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t>9</a:t>
            </a:fld>
            <a:endParaRPr lang="zh-CN" altLang="en-US"/>
          </a:p>
        </p:txBody>
      </p:sp>
    </p:spTree>
    <p:extLst>
      <p:ext uri="{BB962C8B-B14F-4D97-AF65-F5344CB8AC3E}">
        <p14:creationId xmlns:p14="http://schemas.microsoft.com/office/powerpoint/2010/main" val="543155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t>12</a:t>
            </a:fld>
            <a:endParaRPr lang="zh-CN" altLang="en-US"/>
          </a:p>
        </p:txBody>
      </p:sp>
    </p:spTree>
    <p:extLst>
      <p:ext uri="{BB962C8B-B14F-4D97-AF65-F5344CB8AC3E}">
        <p14:creationId xmlns:p14="http://schemas.microsoft.com/office/powerpoint/2010/main" val="2214598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t>13</a:t>
            </a:fld>
            <a:endParaRPr lang="zh-CN" altLang="en-US"/>
          </a:p>
        </p:txBody>
      </p:sp>
    </p:spTree>
    <p:extLst>
      <p:ext uri="{BB962C8B-B14F-4D97-AF65-F5344CB8AC3E}">
        <p14:creationId xmlns:p14="http://schemas.microsoft.com/office/powerpoint/2010/main" val="801018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t>14</a:t>
            </a:fld>
            <a:endParaRPr lang="zh-CN" altLang="en-US"/>
          </a:p>
        </p:txBody>
      </p:sp>
    </p:spTree>
    <p:extLst>
      <p:ext uri="{BB962C8B-B14F-4D97-AF65-F5344CB8AC3E}">
        <p14:creationId xmlns:p14="http://schemas.microsoft.com/office/powerpoint/2010/main" val="3491203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CE3576A-0424-49DB-AD72-8D520803ED5D}" type="slidenum">
              <a:rPr lang="zh-CN" altLang="en-US" smtClean="0"/>
              <a:t>15</a:t>
            </a:fld>
            <a:endParaRPr lang="zh-CN" altLang="en-US"/>
          </a:p>
        </p:txBody>
      </p:sp>
    </p:spTree>
    <p:extLst>
      <p:ext uri="{BB962C8B-B14F-4D97-AF65-F5344CB8AC3E}">
        <p14:creationId xmlns:p14="http://schemas.microsoft.com/office/powerpoint/2010/main" val="1001849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618BF-C624-49A4-BBE1-6FE7945BC7E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0365FDF-1866-4901-9264-DB2C8ECEF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814D73B-D4A9-4FD3-A3F7-F87AF246E99B}"/>
              </a:ext>
            </a:extLst>
          </p:cNvPr>
          <p:cNvSpPr>
            <a:spLocks noGrp="1"/>
          </p:cNvSpPr>
          <p:nvPr>
            <p:ph type="dt" sz="half" idx="10"/>
          </p:nvPr>
        </p:nvSpPr>
        <p:spPr/>
        <p:txBody>
          <a:bodyPr/>
          <a:lstStyle/>
          <a:p>
            <a:fld id="{9F9FA1AC-9459-4172-A6AB-F86ED3A41AEA}" type="datetime1">
              <a:rPr lang="zh-CN" altLang="en-US" smtClean="0"/>
              <a:t>2019/9/6</a:t>
            </a:fld>
            <a:endParaRPr lang="zh-CN" altLang="en-US"/>
          </a:p>
        </p:txBody>
      </p:sp>
      <p:sp>
        <p:nvSpPr>
          <p:cNvPr id="5" name="页脚占位符 4">
            <a:extLst>
              <a:ext uri="{FF2B5EF4-FFF2-40B4-BE49-F238E27FC236}">
                <a16:creationId xmlns:a16="http://schemas.microsoft.com/office/drawing/2014/main" id="{126ED983-2F59-4FE5-8FCD-BAB4A12078E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0EC452-1C38-4F4E-BB9D-B434B1BCABEC}"/>
              </a:ext>
            </a:extLst>
          </p:cNvPr>
          <p:cNvSpPr>
            <a:spLocks noGrp="1"/>
          </p:cNvSpPr>
          <p:nvPr>
            <p:ph type="sldNum" sz="quarter" idx="12"/>
          </p:nvPr>
        </p:nvSpPr>
        <p:spPr/>
        <p:txBody>
          <a:bodyPr/>
          <a:lstStyle/>
          <a:p>
            <a:fld id="{96409989-9577-4FB1-8C63-5461CD5F732E}" type="slidenum">
              <a:rPr lang="zh-CN" altLang="en-US" smtClean="0"/>
              <a:t>‹#›</a:t>
            </a:fld>
            <a:endParaRPr lang="zh-CN" altLang="en-US"/>
          </a:p>
        </p:txBody>
      </p:sp>
    </p:spTree>
    <p:extLst>
      <p:ext uri="{BB962C8B-B14F-4D97-AF65-F5344CB8AC3E}">
        <p14:creationId xmlns:p14="http://schemas.microsoft.com/office/powerpoint/2010/main" val="2141432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B3081-DA67-4EF6-B6FA-50F4921703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79D2774-D7F8-4981-8633-55C9892B9D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90867B-3292-41D5-8C88-A5303452F5E0}"/>
              </a:ext>
            </a:extLst>
          </p:cNvPr>
          <p:cNvSpPr>
            <a:spLocks noGrp="1"/>
          </p:cNvSpPr>
          <p:nvPr>
            <p:ph type="dt" sz="half" idx="10"/>
          </p:nvPr>
        </p:nvSpPr>
        <p:spPr/>
        <p:txBody>
          <a:bodyPr/>
          <a:lstStyle/>
          <a:p>
            <a:fld id="{5D82986B-51EB-4B73-867C-65A652CE832C}" type="datetime1">
              <a:rPr lang="zh-CN" altLang="en-US" smtClean="0"/>
              <a:t>2019/9/6</a:t>
            </a:fld>
            <a:endParaRPr lang="zh-CN" altLang="en-US"/>
          </a:p>
        </p:txBody>
      </p:sp>
      <p:sp>
        <p:nvSpPr>
          <p:cNvPr id="5" name="页脚占位符 4">
            <a:extLst>
              <a:ext uri="{FF2B5EF4-FFF2-40B4-BE49-F238E27FC236}">
                <a16:creationId xmlns:a16="http://schemas.microsoft.com/office/drawing/2014/main" id="{B0EFB2B5-FF58-4C5F-BCCE-1F45BBBDED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116708-402B-4EBA-9CBB-730C79836EAF}"/>
              </a:ext>
            </a:extLst>
          </p:cNvPr>
          <p:cNvSpPr>
            <a:spLocks noGrp="1"/>
          </p:cNvSpPr>
          <p:nvPr>
            <p:ph type="sldNum" sz="quarter" idx="12"/>
          </p:nvPr>
        </p:nvSpPr>
        <p:spPr/>
        <p:txBody>
          <a:bodyPr/>
          <a:lstStyle/>
          <a:p>
            <a:fld id="{96409989-9577-4FB1-8C63-5461CD5F732E}" type="slidenum">
              <a:rPr lang="zh-CN" altLang="en-US" smtClean="0"/>
              <a:t>‹#›</a:t>
            </a:fld>
            <a:endParaRPr lang="zh-CN" altLang="en-US"/>
          </a:p>
        </p:txBody>
      </p:sp>
    </p:spTree>
    <p:extLst>
      <p:ext uri="{BB962C8B-B14F-4D97-AF65-F5344CB8AC3E}">
        <p14:creationId xmlns:p14="http://schemas.microsoft.com/office/powerpoint/2010/main" val="966738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CF8F66-EE90-4CE2-AA89-FD661BAF95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62560E3-291B-43DB-B81B-65542154925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8B5B76-77D3-4945-865C-16DE36678A46}"/>
              </a:ext>
            </a:extLst>
          </p:cNvPr>
          <p:cNvSpPr>
            <a:spLocks noGrp="1"/>
          </p:cNvSpPr>
          <p:nvPr>
            <p:ph type="dt" sz="half" idx="10"/>
          </p:nvPr>
        </p:nvSpPr>
        <p:spPr/>
        <p:txBody>
          <a:bodyPr/>
          <a:lstStyle/>
          <a:p>
            <a:fld id="{8A2D0F5A-87E0-4511-95DA-5C6B3FD3C2FC}" type="datetime1">
              <a:rPr lang="zh-CN" altLang="en-US" smtClean="0"/>
              <a:t>2019/9/6</a:t>
            </a:fld>
            <a:endParaRPr lang="zh-CN" altLang="en-US"/>
          </a:p>
        </p:txBody>
      </p:sp>
      <p:sp>
        <p:nvSpPr>
          <p:cNvPr id="5" name="页脚占位符 4">
            <a:extLst>
              <a:ext uri="{FF2B5EF4-FFF2-40B4-BE49-F238E27FC236}">
                <a16:creationId xmlns:a16="http://schemas.microsoft.com/office/drawing/2014/main" id="{AAAF4284-2C6B-4106-9131-AEA969A52B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947059-9E65-4CE4-9D6A-10DAE4D8A4D9}"/>
              </a:ext>
            </a:extLst>
          </p:cNvPr>
          <p:cNvSpPr>
            <a:spLocks noGrp="1"/>
          </p:cNvSpPr>
          <p:nvPr>
            <p:ph type="sldNum" sz="quarter" idx="12"/>
          </p:nvPr>
        </p:nvSpPr>
        <p:spPr/>
        <p:txBody>
          <a:bodyPr/>
          <a:lstStyle/>
          <a:p>
            <a:fld id="{96409989-9577-4FB1-8C63-5461CD5F732E}" type="slidenum">
              <a:rPr lang="zh-CN" altLang="en-US" smtClean="0"/>
              <a:t>‹#›</a:t>
            </a:fld>
            <a:endParaRPr lang="zh-CN" altLang="en-US"/>
          </a:p>
        </p:txBody>
      </p:sp>
    </p:spTree>
    <p:extLst>
      <p:ext uri="{BB962C8B-B14F-4D97-AF65-F5344CB8AC3E}">
        <p14:creationId xmlns:p14="http://schemas.microsoft.com/office/powerpoint/2010/main" val="286951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1FD33-AA18-4BE5-B796-0B91E91A82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721288-5D2E-4CCC-B9DB-92D97023EA7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页脚占位符 4">
            <a:extLst>
              <a:ext uri="{FF2B5EF4-FFF2-40B4-BE49-F238E27FC236}">
                <a16:creationId xmlns:a16="http://schemas.microsoft.com/office/drawing/2014/main" id="{8CC30759-2AE7-42D2-8105-BDF818D23023}"/>
              </a:ext>
            </a:extLst>
          </p:cNvPr>
          <p:cNvSpPr>
            <a:spLocks noGrp="1"/>
          </p:cNvSpPr>
          <p:nvPr>
            <p:ph type="ftr" sz="quarter" idx="11"/>
          </p:nvPr>
        </p:nvSpPr>
        <p:spPr>
          <a:xfrm>
            <a:off x="838199" y="6356350"/>
            <a:ext cx="8924637" cy="365125"/>
          </a:xfrm>
        </p:spPr>
        <p:txBody>
          <a:bodyPr/>
          <a:lstStyle>
            <a:lvl1pPr algn="l">
              <a:defRPr/>
            </a:lvl1pPr>
          </a:lstStyle>
          <a:p>
            <a:endParaRPr lang="zh-CN" altLang="en-US" dirty="0"/>
          </a:p>
        </p:txBody>
      </p:sp>
      <p:sp>
        <p:nvSpPr>
          <p:cNvPr id="6" name="灯片编号占位符 5">
            <a:extLst>
              <a:ext uri="{FF2B5EF4-FFF2-40B4-BE49-F238E27FC236}">
                <a16:creationId xmlns:a16="http://schemas.microsoft.com/office/drawing/2014/main" id="{C961525A-2375-49C4-B094-398172B9625E}"/>
              </a:ext>
            </a:extLst>
          </p:cNvPr>
          <p:cNvSpPr>
            <a:spLocks noGrp="1"/>
          </p:cNvSpPr>
          <p:nvPr>
            <p:ph type="sldNum" sz="quarter" idx="12"/>
          </p:nvPr>
        </p:nvSpPr>
        <p:spPr>
          <a:xfrm>
            <a:off x="10196944" y="6356350"/>
            <a:ext cx="1156855" cy="365125"/>
          </a:xfrm>
        </p:spPr>
        <p:txBody>
          <a:bodyPr/>
          <a:lstStyle/>
          <a:p>
            <a:fld id="{96409989-9577-4FB1-8C63-5461CD5F732E}" type="slidenum">
              <a:rPr lang="zh-CN" altLang="en-US" smtClean="0"/>
              <a:t>‹#›</a:t>
            </a:fld>
            <a:endParaRPr lang="zh-CN" altLang="en-US" dirty="0"/>
          </a:p>
        </p:txBody>
      </p:sp>
    </p:spTree>
    <p:extLst>
      <p:ext uri="{BB962C8B-B14F-4D97-AF65-F5344CB8AC3E}">
        <p14:creationId xmlns:p14="http://schemas.microsoft.com/office/powerpoint/2010/main" val="1194313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D43DF9-1E2E-4C9E-B961-16688D62094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60C7612-EDB1-4824-8F42-A4AB9A1169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78F4508-3CE8-478C-ACF4-1B88096BE847}"/>
              </a:ext>
            </a:extLst>
          </p:cNvPr>
          <p:cNvSpPr>
            <a:spLocks noGrp="1"/>
          </p:cNvSpPr>
          <p:nvPr>
            <p:ph type="dt" sz="half" idx="10"/>
          </p:nvPr>
        </p:nvSpPr>
        <p:spPr/>
        <p:txBody>
          <a:bodyPr/>
          <a:lstStyle/>
          <a:p>
            <a:fld id="{467220AC-F741-4F36-80A9-5F0356900A16}" type="datetime1">
              <a:rPr lang="zh-CN" altLang="en-US" smtClean="0"/>
              <a:t>2019/9/6</a:t>
            </a:fld>
            <a:endParaRPr lang="zh-CN" altLang="en-US"/>
          </a:p>
        </p:txBody>
      </p:sp>
      <p:sp>
        <p:nvSpPr>
          <p:cNvPr id="5" name="页脚占位符 4">
            <a:extLst>
              <a:ext uri="{FF2B5EF4-FFF2-40B4-BE49-F238E27FC236}">
                <a16:creationId xmlns:a16="http://schemas.microsoft.com/office/drawing/2014/main" id="{1B380A3A-328E-4C25-A81B-B13F917851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6044F7-2152-41F7-BB68-22040645E1A6}"/>
              </a:ext>
            </a:extLst>
          </p:cNvPr>
          <p:cNvSpPr>
            <a:spLocks noGrp="1"/>
          </p:cNvSpPr>
          <p:nvPr>
            <p:ph type="sldNum" sz="quarter" idx="12"/>
          </p:nvPr>
        </p:nvSpPr>
        <p:spPr/>
        <p:txBody>
          <a:bodyPr/>
          <a:lstStyle/>
          <a:p>
            <a:fld id="{96409989-9577-4FB1-8C63-5461CD5F732E}" type="slidenum">
              <a:rPr lang="zh-CN" altLang="en-US" smtClean="0"/>
              <a:t>‹#›</a:t>
            </a:fld>
            <a:endParaRPr lang="zh-CN" altLang="en-US"/>
          </a:p>
        </p:txBody>
      </p:sp>
    </p:spTree>
    <p:extLst>
      <p:ext uri="{BB962C8B-B14F-4D97-AF65-F5344CB8AC3E}">
        <p14:creationId xmlns:p14="http://schemas.microsoft.com/office/powerpoint/2010/main" val="2874401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15594-4B65-4FEA-8470-FF84722FD5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33CC1C-31B1-42F6-BEDF-3787822EACE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CE784EC-1785-4078-9791-2FEFE5305B9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D1B4E79-2BEB-4039-89D5-EA357900AEF3}"/>
              </a:ext>
            </a:extLst>
          </p:cNvPr>
          <p:cNvSpPr>
            <a:spLocks noGrp="1"/>
          </p:cNvSpPr>
          <p:nvPr>
            <p:ph type="dt" sz="half" idx="10"/>
          </p:nvPr>
        </p:nvSpPr>
        <p:spPr/>
        <p:txBody>
          <a:bodyPr/>
          <a:lstStyle/>
          <a:p>
            <a:fld id="{01EEE7E9-5E53-4E92-9B8C-D7EE35BFCE46}" type="datetime1">
              <a:rPr lang="zh-CN" altLang="en-US" smtClean="0"/>
              <a:t>2019/9/6</a:t>
            </a:fld>
            <a:endParaRPr lang="zh-CN" altLang="en-US"/>
          </a:p>
        </p:txBody>
      </p:sp>
      <p:sp>
        <p:nvSpPr>
          <p:cNvPr id="6" name="页脚占位符 5">
            <a:extLst>
              <a:ext uri="{FF2B5EF4-FFF2-40B4-BE49-F238E27FC236}">
                <a16:creationId xmlns:a16="http://schemas.microsoft.com/office/drawing/2014/main" id="{08339ECE-2FA5-4733-8880-46308A1AB3E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9E6715-D3B0-405F-9758-580B7A78313E}"/>
              </a:ext>
            </a:extLst>
          </p:cNvPr>
          <p:cNvSpPr>
            <a:spLocks noGrp="1"/>
          </p:cNvSpPr>
          <p:nvPr>
            <p:ph type="sldNum" sz="quarter" idx="12"/>
          </p:nvPr>
        </p:nvSpPr>
        <p:spPr/>
        <p:txBody>
          <a:bodyPr/>
          <a:lstStyle/>
          <a:p>
            <a:fld id="{96409989-9577-4FB1-8C63-5461CD5F732E}" type="slidenum">
              <a:rPr lang="zh-CN" altLang="en-US" smtClean="0"/>
              <a:t>‹#›</a:t>
            </a:fld>
            <a:endParaRPr lang="zh-CN" altLang="en-US"/>
          </a:p>
        </p:txBody>
      </p:sp>
    </p:spTree>
    <p:extLst>
      <p:ext uri="{BB962C8B-B14F-4D97-AF65-F5344CB8AC3E}">
        <p14:creationId xmlns:p14="http://schemas.microsoft.com/office/powerpoint/2010/main" val="1127187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7C31F-3193-456C-B6F6-C362EA12596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8C7960C-6B0A-4EE6-BF75-70E4C7A967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5CC25EC-BD48-4E06-BBE2-490404F0E23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A69A6DA-A67B-4811-AA97-20E430640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851883D-2C70-4967-8BA3-D90ECC3F5DE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E8A4683-1894-4568-A74D-24367A25B1ED}"/>
              </a:ext>
            </a:extLst>
          </p:cNvPr>
          <p:cNvSpPr>
            <a:spLocks noGrp="1"/>
          </p:cNvSpPr>
          <p:nvPr>
            <p:ph type="dt" sz="half" idx="10"/>
          </p:nvPr>
        </p:nvSpPr>
        <p:spPr/>
        <p:txBody>
          <a:bodyPr/>
          <a:lstStyle/>
          <a:p>
            <a:fld id="{226F86C0-9975-4963-A243-B59C3C355F86}" type="datetime1">
              <a:rPr lang="zh-CN" altLang="en-US" smtClean="0"/>
              <a:t>2019/9/6</a:t>
            </a:fld>
            <a:endParaRPr lang="zh-CN" altLang="en-US"/>
          </a:p>
        </p:txBody>
      </p:sp>
      <p:sp>
        <p:nvSpPr>
          <p:cNvPr id="8" name="页脚占位符 7">
            <a:extLst>
              <a:ext uri="{FF2B5EF4-FFF2-40B4-BE49-F238E27FC236}">
                <a16:creationId xmlns:a16="http://schemas.microsoft.com/office/drawing/2014/main" id="{395E66C4-71D6-4768-B741-235EF4A8AC3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8E7DE6E-5D95-459A-8BA2-29014C6FD86E}"/>
              </a:ext>
            </a:extLst>
          </p:cNvPr>
          <p:cNvSpPr>
            <a:spLocks noGrp="1"/>
          </p:cNvSpPr>
          <p:nvPr>
            <p:ph type="sldNum" sz="quarter" idx="12"/>
          </p:nvPr>
        </p:nvSpPr>
        <p:spPr/>
        <p:txBody>
          <a:bodyPr/>
          <a:lstStyle/>
          <a:p>
            <a:fld id="{96409989-9577-4FB1-8C63-5461CD5F732E}" type="slidenum">
              <a:rPr lang="zh-CN" altLang="en-US" smtClean="0"/>
              <a:t>‹#›</a:t>
            </a:fld>
            <a:endParaRPr lang="zh-CN" altLang="en-US"/>
          </a:p>
        </p:txBody>
      </p:sp>
    </p:spTree>
    <p:extLst>
      <p:ext uri="{BB962C8B-B14F-4D97-AF65-F5344CB8AC3E}">
        <p14:creationId xmlns:p14="http://schemas.microsoft.com/office/powerpoint/2010/main" val="195356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EAFBB-EDB2-46FF-8282-8D273223BC4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8FFDC2-4A54-437E-9F68-356EE5065B6A}"/>
              </a:ext>
            </a:extLst>
          </p:cNvPr>
          <p:cNvSpPr>
            <a:spLocks noGrp="1"/>
          </p:cNvSpPr>
          <p:nvPr>
            <p:ph type="dt" sz="half" idx="10"/>
          </p:nvPr>
        </p:nvSpPr>
        <p:spPr/>
        <p:txBody>
          <a:bodyPr/>
          <a:lstStyle/>
          <a:p>
            <a:fld id="{28B145CF-231A-4C9B-8B98-43E11EB7A1E6}" type="datetime1">
              <a:rPr lang="zh-CN" altLang="en-US" smtClean="0"/>
              <a:t>2019/9/6</a:t>
            </a:fld>
            <a:endParaRPr lang="zh-CN" altLang="en-US"/>
          </a:p>
        </p:txBody>
      </p:sp>
      <p:sp>
        <p:nvSpPr>
          <p:cNvPr id="4" name="页脚占位符 3">
            <a:extLst>
              <a:ext uri="{FF2B5EF4-FFF2-40B4-BE49-F238E27FC236}">
                <a16:creationId xmlns:a16="http://schemas.microsoft.com/office/drawing/2014/main" id="{77B8D543-ADC4-44E7-B5E1-8B187212636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E5D5591-2DB4-418B-9E2A-D70454C7AACA}"/>
              </a:ext>
            </a:extLst>
          </p:cNvPr>
          <p:cNvSpPr>
            <a:spLocks noGrp="1"/>
          </p:cNvSpPr>
          <p:nvPr>
            <p:ph type="sldNum" sz="quarter" idx="12"/>
          </p:nvPr>
        </p:nvSpPr>
        <p:spPr/>
        <p:txBody>
          <a:bodyPr/>
          <a:lstStyle/>
          <a:p>
            <a:fld id="{96409989-9577-4FB1-8C63-5461CD5F732E}" type="slidenum">
              <a:rPr lang="zh-CN" altLang="en-US" smtClean="0"/>
              <a:t>‹#›</a:t>
            </a:fld>
            <a:endParaRPr lang="zh-CN" altLang="en-US"/>
          </a:p>
        </p:txBody>
      </p:sp>
    </p:spTree>
    <p:extLst>
      <p:ext uri="{BB962C8B-B14F-4D97-AF65-F5344CB8AC3E}">
        <p14:creationId xmlns:p14="http://schemas.microsoft.com/office/powerpoint/2010/main" val="397933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748FC90-F86C-4A9E-81BC-51950185402F}"/>
              </a:ext>
            </a:extLst>
          </p:cNvPr>
          <p:cNvSpPr>
            <a:spLocks noGrp="1"/>
          </p:cNvSpPr>
          <p:nvPr>
            <p:ph type="dt" sz="half" idx="10"/>
          </p:nvPr>
        </p:nvSpPr>
        <p:spPr/>
        <p:txBody>
          <a:bodyPr/>
          <a:lstStyle/>
          <a:p>
            <a:fld id="{8AB1E560-BEC4-4C7B-BC8D-166C4FC8FC22}" type="datetime1">
              <a:rPr lang="zh-CN" altLang="en-US" smtClean="0"/>
              <a:t>2019/9/6</a:t>
            </a:fld>
            <a:endParaRPr lang="zh-CN" altLang="en-US"/>
          </a:p>
        </p:txBody>
      </p:sp>
      <p:sp>
        <p:nvSpPr>
          <p:cNvPr id="3" name="页脚占位符 2">
            <a:extLst>
              <a:ext uri="{FF2B5EF4-FFF2-40B4-BE49-F238E27FC236}">
                <a16:creationId xmlns:a16="http://schemas.microsoft.com/office/drawing/2014/main" id="{8B733AE0-A2CF-4F25-9E75-D0F5FEC969F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6D243C8-29E7-4FBB-96F2-0F61768CAC90}"/>
              </a:ext>
            </a:extLst>
          </p:cNvPr>
          <p:cNvSpPr>
            <a:spLocks noGrp="1"/>
          </p:cNvSpPr>
          <p:nvPr>
            <p:ph type="sldNum" sz="quarter" idx="12"/>
          </p:nvPr>
        </p:nvSpPr>
        <p:spPr/>
        <p:txBody>
          <a:bodyPr/>
          <a:lstStyle/>
          <a:p>
            <a:fld id="{96409989-9577-4FB1-8C63-5461CD5F732E}" type="slidenum">
              <a:rPr lang="zh-CN" altLang="en-US" smtClean="0"/>
              <a:t>‹#›</a:t>
            </a:fld>
            <a:endParaRPr lang="zh-CN" altLang="en-US"/>
          </a:p>
        </p:txBody>
      </p:sp>
    </p:spTree>
    <p:extLst>
      <p:ext uri="{BB962C8B-B14F-4D97-AF65-F5344CB8AC3E}">
        <p14:creationId xmlns:p14="http://schemas.microsoft.com/office/powerpoint/2010/main" val="3629521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3FA2D9-A545-4103-9A1F-EEAA545358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D9CCE92-2725-42B4-A481-5EADCB7934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746DC4F-00E8-4640-B804-B9FC81BA6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35B8E35-C48F-49CD-B922-459247C5B92F}"/>
              </a:ext>
            </a:extLst>
          </p:cNvPr>
          <p:cNvSpPr>
            <a:spLocks noGrp="1"/>
          </p:cNvSpPr>
          <p:nvPr>
            <p:ph type="dt" sz="half" idx="10"/>
          </p:nvPr>
        </p:nvSpPr>
        <p:spPr/>
        <p:txBody>
          <a:bodyPr/>
          <a:lstStyle/>
          <a:p>
            <a:fld id="{A7F45A05-2ED1-41ED-9E19-5D643F429CB9}" type="datetime1">
              <a:rPr lang="zh-CN" altLang="en-US" smtClean="0"/>
              <a:t>2019/9/6</a:t>
            </a:fld>
            <a:endParaRPr lang="zh-CN" altLang="en-US"/>
          </a:p>
        </p:txBody>
      </p:sp>
      <p:sp>
        <p:nvSpPr>
          <p:cNvPr id="6" name="页脚占位符 5">
            <a:extLst>
              <a:ext uri="{FF2B5EF4-FFF2-40B4-BE49-F238E27FC236}">
                <a16:creationId xmlns:a16="http://schemas.microsoft.com/office/drawing/2014/main" id="{B9571176-11E5-4F38-A27A-6C1A2938AF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9513FD0-5D22-4F69-B454-0547C01854C1}"/>
              </a:ext>
            </a:extLst>
          </p:cNvPr>
          <p:cNvSpPr>
            <a:spLocks noGrp="1"/>
          </p:cNvSpPr>
          <p:nvPr>
            <p:ph type="sldNum" sz="quarter" idx="12"/>
          </p:nvPr>
        </p:nvSpPr>
        <p:spPr/>
        <p:txBody>
          <a:bodyPr/>
          <a:lstStyle/>
          <a:p>
            <a:fld id="{96409989-9577-4FB1-8C63-5461CD5F732E}" type="slidenum">
              <a:rPr lang="zh-CN" altLang="en-US" smtClean="0"/>
              <a:t>‹#›</a:t>
            </a:fld>
            <a:endParaRPr lang="zh-CN" altLang="en-US"/>
          </a:p>
        </p:txBody>
      </p:sp>
    </p:spTree>
    <p:extLst>
      <p:ext uri="{BB962C8B-B14F-4D97-AF65-F5344CB8AC3E}">
        <p14:creationId xmlns:p14="http://schemas.microsoft.com/office/powerpoint/2010/main" val="219405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84F41C-1EE4-4FB3-87F6-020A24BA5D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795364C-7021-4679-A94D-E698CB78A3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FD5258A-0D3A-4B51-9F74-B1F64BDC0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0B6647-1208-4936-B1A9-F2DB57C4431E}"/>
              </a:ext>
            </a:extLst>
          </p:cNvPr>
          <p:cNvSpPr>
            <a:spLocks noGrp="1"/>
          </p:cNvSpPr>
          <p:nvPr>
            <p:ph type="dt" sz="half" idx="10"/>
          </p:nvPr>
        </p:nvSpPr>
        <p:spPr/>
        <p:txBody>
          <a:bodyPr/>
          <a:lstStyle/>
          <a:p>
            <a:fld id="{0C9649FE-962E-4083-8E7D-2451CEFA1D76}" type="datetime1">
              <a:rPr lang="zh-CN" altLang="en-US" smtClean="0"/>
              <a:t>2019/9/6</a:t>
            </a:fld>
            <a:endParaRPr lang="zh-CN" altLang="en-US"/>
          </a:p>
        </p:txBody>
      </p:sp>
      <p:sp>
        <p:nvSpPr>
          <p:cNvPr id="6" name="页脚占位符 5">
            <a:extLst>
              <a:ext uri="{FF2B5EF4-FFF2-40B4-BE49-F238E27FC236}">
                <a16:creationId xmlns:a16="http://schemas.microsoft.com/office/drawing/2014/main" id="{DE39597E-1CB0-4216-A3AE-92BE47544B1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DDC8C5-9426-41EC-BB20-52E4E8C3D4D2}"/>
              </a:ext>
            </a:extLst>
          </p:cNvPr>
          <p:cNvSpPr>
            <a:spLocks noGrp="1"/>
          </p:cNvSpPr>
          <p:nvPr>
            <p:ph type="sldNum" sz="quarter" idx="12"/>
          </p:nvPr>
        </p:nvSpPr>
        <p:spPr/>
        <p:txBody>
          <a:bodyPr/>
          <a:lstStyle/>
          <a:p>
            <a:fld id="{96409989-9577-4FB1-8C63-5461CD5F732E}" type="slidenum">
              <a:rPr lang="zh-CN" altLang="en-US" smtClean="0"/>
              <a:t>‹#›</a:t>
            </a:fld>
            <a:endParaRPr lang="zh-CN" altLang="en-US"/>
          </a:p>
        </p:txBody>
      </p:sp>
    </p:spTree>
    <p:extLst>
      <p:ext uri="{BB962C8B-B14F-4D97-AF65-F5344CB8AC3E}">
        <p14:creationId xmlns:p14="http://schemas.microsoft.com/office/powerpoint/2010/main" val="2159844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0BF0269-46F5-4594-A75C-42C35E92E5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538F52F-4CFC-4A2B-AB02-66B7A97437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3A696A-4CA8-4637-BED9-F1C4E39B8E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F377BB-E323-4444-9A7B-BBA70BF5657C}" type="datetime1">
              <a:rPr lang="zh-CN" altLang="en-US" smtClean="0"/>
              <a:t>2019/9/6</a:t>
            </a:fld>
            <a:endParaRPr lang="zh-CN" altLang="en-US"/>
          </a:p>
        </p:txBody>
      </p:sp>
      <p:sp>
        <p:nvSpPr>
          <p:cNvPr id="5" name="页脚占位符 4">
            <a:extLst>
              <a:ext uri="{FF2B5EF4-FFF2-40B4-BE49-F238E27FC236}">
                <a16:creationId xmlns:a16="http://schemas.microsoft.com/office/drawing/2014/main" id="{8DF36119-9E48-4B5E-80C7-AD1B392B6B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90A0230-DD4E-477C-A082-BCDB812D56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09989-9577-4FB1-8C63-5461CD5F732E}" type="slidenum">
              <a:rPr lang="zh-CN" altLang="en-US" smtClean="0"/>
              <a:t>‹#›</a:t>
            </a:fld>
            <a:endParaRPr lang="zh-CN" altLang="en-US"/>
          </a:p>
        </p:txBody>
      </p:sp>
    </p:spTree>
    <p:extLst>
      <p:ext uri="{BB962C8B-B14F-4D97-AF65-F5344CB8AC3E}">
        <p14:creationId xmlns:p14="http://schemas.microsoft.com/office/powerpoint/2010/main" val="241292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DDDD59-FD64-4292-B993-5559EC7FC7DC}"/>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CA482484-6CC2-4E61-B86C-3262C8ABC798}"/>
              </a:ext>
            </a:extLst>
          </p:cNvPr>
          <p:cNvSpPr>
            <a:spLocks noGrp="1"/>
          </p:cNvSpPr>
          <p:nvPr>
            <p:ph sz="half" idx="1"/>
          </p:nvPr>
        </p:nvSpPr>
        <p:spPr/>
        <p:txBody>
          <a:bodyPr/>
          <a:lstStyle/>
          <a:p>
            <a:r>
              <a:rPr lang="en-US" altLang="zh-CN" dirty="0"/>
              <a:t>LDA for user recommendation</a:t>
            </a:r>
          </a:p>
          <a:p>
            <a:r>
              <a:rPr lang="en-US" altLang="zh-CN" dirty="0"/>
              <a:t>Social-LDA</a:t>
            </a:r>
          </a:p>
          <a:p>
            <a:r>
              <a:rPr lang="en-US" altLang="zh-CN" dirty="0"/>
              <a:t>UIS-LDA</a:t>
            </a:r>
          </a:p>
          <a:p>
            <a:r>
              <a:rPr lang="en-US" altLang="zh-CN" dirty="0"/>
              <a:t>MF</a:t>
            </a:r>
          </a:p>
          <a:p>
            <a:r>
              <a:rPr lang="en-US" altLang="zh-CN" dirty="0"/>
              <a:t>IF-MF</a:t>
            </a:r>
          </a:p>
          <a:p>
            <a:r>
              <a:rPr lang="en-US" altLang="zh-CN" dirty="0"/>
              <a:t>CB-MF</a:t>
            </a:r>
          </a:p>
          <a:p>
            <a:r>
              <a:rPr lang="en-US" altLang="zh-CN" dirty="0"/>
              <a:t>UIS-MF</a:t>
            </a:r>
          </a:p>
          <a:p>
            <a:endParaRPr lang="zh-CN" altLang="en-US" dirty="0"/>
          </a:p>
        </p:txBody>
      </p:sp>
      <p:sp>
        <p:nvSpPr>
          <p:cNvPr id="4" name="内容占位符 3">
            <a:extLst>
              <a:ext uri="{FF2B5EF4-FFF2-40B4-BE49-F238E27FC236}">
                <a16:creationId xmlns:a16="http://schemas.microsoft.com/office/drawing/2014/main" id="{153B32ED-766F-4488-99BE-8BD37CB9B69F}"/>
              </a:ext>
            </a:extLst>
          </p:cNvPr>
          <p:cNvSpPr>
            <a:spLocks noGrp="1"/>
          </p:cNvSpPr>
          <p:nvPr>
            <p:ph sz="half" idx="2"/>
          </p:nvPr>
        </p:nvSpPr>
        <p:spPr/>
        <p:txBody>
          <a:bodyPr/>
          <a:lstStyle/>
          <a:p>
            <a:r>
              <a:rPr lang="en-US" altLang="zh-CN" dirty="0" err="1"/>
              <a:t>DuLDA</a:t>
            </a:r>
            <a:r>
              <a:rPr lang="en-US" altLang="zh-CN" dirty="0"/>
              <a:t>-MF</a:t>
            </a:r>
          </a:p>
          <a:p>
            <a:r>
              <a:rPr lang="en-US" altLang="zh-CN" dirty="0"/>
              <a:t>BPR-OPT</a:t>
            </a:r>
          </a:p>
          <a:p>
            <a:r>
              <a:rPr lang="en-US" altLang="zh-CN" dirty="0"/>
              <a:t>BPR-MF</a:t>
            </a:r>
          </a:p>
          <a:p>
            <a:r>
              <a:rPr lang="en-US" altLang="zh-CN" dirty="0"/>
              <a:t>SBPR</a:t>
            </a:r>
          </a:p>
          <a:p>
            <a:r>
              <a:rPr lang="en-US" altLang="zh-CN" dirty="0"/>
              <a:t>BPRDR</a:t>
            </a:r>
          </a:p>
          <a:p>
            <a:r>
              <a:rPr lang="en-US" altLang="zh-CN" dirty="0"/>
              <a:t>TNBPR</a:t>
            </a:r>
          </a:p>
          <a:p>
            <a:r>
              <a:rPr lang="en-US" altLang="zh-CN" dirty="0"/>
              <a:t>SLIM</a:t>
            </a:r>
          </a:p>
          <a:p>
            <a:endParaRPr lang="zh-CN" altLang="en-US" dirty="0"/>
          </a:p>
        </p:txBody>
      </p:sp>
      <p:sp>
        <p:nvSpPr>
          <p:cNvPr id="5" name="灯片编号占位符 4">
            <a:extLst>
              <a:ext uri="{FF2B5EF4-FFF2-40B4-BE49-F238E27FC236}">
                <a16:creationId xmlns:a16="http://schemas.microsoft.com/office/drawing/2014/main" id="{F67FD2DD-9A4B-4ECB-9683-84A992D22C5C}"/>
              </a:ext>
            </a:extLst>
          </p:cNvPr>
          <p:cNvSpPr>
            <a:spLocks noGrp="1"/>
          </p:cNvSpPr>
          <p:nvPr>
            <p:ph type="sldNum" sz="quarter" idx="12"/>
          </p:nvPr>
        </p:nvSpPr>
        <p:spPr/>
        <p:txBody>
          <a:bodyPr/>
          <a:lstStyle/>
          <a:p>
            <a:fld id="{96409989-9577-4FB1-8C63-5461CD5F732E}" type="slidenum">
              <a:rPr lang="zh-CN" altLang="en-US" smtClean="0"/>
              <a:t>1</a:t>
            </a:fld>
            <a:endParaRPr lang="zh-CN" altLang="en-US"/>
          </a:p>
        </p:txBody>
      </p:sp>
    </p:spTree>
    <p:extLst>
      <p:ext uri="{BB962C8B-B14F-4D97-AF65-F5344CB8AC3E}">
        <p14:creationId xmlns:p14="http://schemas.microsoft.com/office/powerpoint/2010/main" val="272133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534EA-F6A8-45E4-AB92-247A1E44157C}"/>
              </a:ext>
            </a:extLst>
          </p:cNvPr>
          <p:cNvSpPr>
            <a:spLocks noGrp="1"/>
          </p:cNvSpPr>
          <p:nvPr>
            <p:ph type="title"/>
          </p:nvPr>
        </p:nvSpPr>
        <p:spPr/>
        <p:txBody>
          <a:bodyPr/>
          <a:lstStyle/>
          <a:p>
            <a:r>
              <a:rPr lang="en-US" altLang="zh-CN" dirty="0"/>
              <a:t>BPR-OPT</a:t>
            </a:r>
            <a:endParaRPr lang="zh-CN" altLang="en-US" dirty="0"/>
          </a:p>
        </p:txBody>
      </p:sp>
      <p:sp>
        <p:nvSpPr>
          <p:cNvPr id="3" name="内容占位符 2">
            <a:extLst>
              <a:ext uri="{FF2B5EF4-FFF2-40B4-BE49-F238E27FC236}">
                <a16:creationId xmlns:a16="http://schemas.microsoft.com/office/drawing/2014/main" id="{B5154438-4E99-432E-8BA7-41746C5EB70F}"/>
              </a:ext>
            </a:extLst>
          </p:cNvPr>
          <p:cNvSpPr>
            <a:spLocks noGrp="1"/>
          </p:cNvSpPr>
          <p:nvPr>
            <p:ph idx="1"/>
          </p:nvPr>
        </p:nvSpPr>
        <p:spPr/>
        <p:txBody>
          <a:bodyPr/>
          <a:lstStyle/>
          <a:p>
            <a:r>
              <a:rPr lang="en-US" altLang="zh-CN" b="1" dirty="0"/>
              <a:t>Motivation </a:t>
            </a:r>
            <a:r>
              <a:rPr lang="en-US" altLang="zh-CN" dirty="0"/>
              <a:t>: Existing methods are designed for the item prediction task of personalized ranking, none of them is directly optimized for ranking.</a:t>
            </a:r>
          </a:p>
          <a:p>
            <a:pPr marL="0" indent="0">
              <a:buNone/>
            </a:pPr>
            <a:endParaRPr lang="en-US" altLang="zh-CN" dirty="0"/>
          </a:p>
          <a:p>
            <a:r>
              <a:rPr lang="en-US" altLang="zh-CN" b="1" dirty="0"/>
              <a:t>Method </a:t>
            </a:r>
            <a:r>
              <a:rPr lang="en-US" altLang="zh-CN" dirty="0"/>
              <a:t>:</a:t>
            </a:r>
            <a:endParaRPr lang="zh-CN" altLang="en-US" dirty="0"/>
          </a:p>
        </p:txBody>
      </p:sp>
      <p:sp>
        <p:nvSpPr>
          <p:cNvPr id="4" name="灯片编号占位符 3">
            <a:extLst>
              <a:ext uri="{FF2B5EF4-FFF2-40B4-BE49-F238E27FC236}">
                <a16:creationId xmlns:a16="http://schemas.microsoft.com/office/drawing/2014/main" id="{7DBA55B4-D77A-4D3A-ACEE-0A9AED1EE042}"/>
              </a:ext>
            </a:extLst>
          </p:cNvPr>
          <p:cNvSpPr>
            <a:spLocks noGrp="1"/>
          </p:cNvSpPr>
          <p:nvPr>
            <p:ph type="sldNum" sz="quarter" idx="12"/>
          </p:nvPr>
        </p:nvSpPr>
        <p:spPr/>
        <p:txBody>
          <a:bodyPr/>
          <a:lstStyle/>
          <a:p>
            <a:fld id="{96409989-9577-4FB1-8C63-5461CD5F732E}" type="slidenum">
              <a:rPr lang="zh-CN" altLang="en-US" smtClean="0"/>
              <a:t>10</a:t>
            </a:fld>
            <a:endParaRPr lang="zh-CN" altLang="en-US" dirty="0"/>
          </a:p>
        </p:txBody>
      </p:sp>
      <p:sp>
        <p:nvSpPr>
          <p:cNvPr id="5" name="页脚占位符 4">
            <a:extLst>
              <a:ext uri="{FF2B5EF4-FFF2-40B4-BE49-F238E27FC236}">
                <a16:creationId xmlns:a16="http://schemas.microsoft.com/office/drawing/2014/main" id="{34409968-FC39-48CC-8F65-F97056B4BEC2}"/>
              </a:ext>
            </a:extLst>
          </p:cNvPr>
          <p:cNvSpPr>
            <a:spLocks noGrp="1"/>
          </p:cNvSpPr>
          <p:nvPr>
            <p:ph type="ftr" sz="quarter" idx="11"/>
          </p:nvPr>
        </p:nvSpPr>
        <p:spPr/>
        <p:txBody>
          <a:bodyPr/>
          <a:lstStyle/>
          <a:p>
            <a:r>
              <a:rPr lang="en-US" altLang="zh-CN" dirty="0" err="1"/>
              <a:t>Rendle</a:t>
            </a:r>
            <a:r>
              <a:rPr lang="en-US" altLang="zh-CN" dirty="0"/>
              <a:t> S, </a:t>
            </a:r>
            <a:r>
              <a:rPr lang="en-US" altLang="zh-CN" dirty="0" err="1"/>
              <a:t>Freudenthaler</a:t>
            </a:r>
            <a:r>
              <a:rPr lang="en-US" altLang="zh-CN" dirty="0"/>
              <a:t> C, </a:t>
            </a:r>
            <a:r>
              <a:rPr lang="en-US" altLang="zh-CN" dirty="0" err="1"/>
              <a:t>Gantner</a:t>
            </a:r>
            <a:r>
              <a:rPr lang="en-US" altLang="zh-CN" dirty="0"/>
              <a:t> Z, et al. BPR: Bayesian personalized ranking from implicit feedback[C]//Proceedings of the twenty-fifth conference on uncertainty in artificial intelligence. AUAI Press, 2009: 452-461.</a:t>
            </a:r>
            <a:endParaRPr lang="zh-CN" altLang="en-US" dirty="0"/>
          </a:p>
        </p:txBody>
      </p:sp>
      <p:pic>
        <p:nvPicPr>
          <p:cNvPr id="9" name="图片 8">
            <a:extLst>
              <a:ext uri="{FF2B5EF4-FFF2-40B4-BE49-F238E27FC236}">
                <a16:creationId xmlns:a16="http://schemas.microsoft.com/office/drawing/2014/main" id="{1469F057-9641-41C3-A18E-0297190D775E}"/>
              </a:ext>
            </a:extLst>
          </p:cNvPr>
          <p:cNvPicPr>
            <a:picLocks noChangeAspect="1"/>
          </p:cNvPicPr>
          <p:nvPr/>
        </p:nvPicPr>
        <p:blipFill>
          <a:blip r:embed="rId2"/>
          <a:stretch>
            <a:fillRect/>
          </a:stretch>
        </p:blipFill>
        <p:spPr>
          <a:xfrm>
            <a:off x="2683514" y="3547269"/>
            <a:ext cx="3286125" cy="638175"/>
          </a:xfrm>
          <a:prstGeom prst="rect">
            <a:avLst/>
          </a:prstGeom>
        </p:spPr>
      </p:pic>
      <p:pic>
        <p:nvPicPr>
          <p:cNvPr id="10" name="图片 9">
            <a:extLst>
              <a:ext uri="{FF2B5EF4-FFF2-40B4-BE49-F238E27FC236}">
                <a16:creationId xmlns:a16="http://schemas.microsoft.com/office/drawing/2014/main" id="{E963B258-7E2B-427C-9625-B9A77FF8D333}"/>
              </a:ext>
            </a:extLst>
          </p:cNvPr>
          <p:cNvPicPr>
            <a:picLocks noChangeAspect="1"/>
          </p:cNvPicPr>
          <p:nvPr/>
        </p:nvPicPr>
        <p:blipFill>
          <a:blip r:embed="rId3"/>
          <a:stretch>
            <a:fillRect/>
          </a:stretch>
        </p:blipFill>
        <p:spPr>
          <a:xfrm>
            <a:off x="2809875" y="4185444"/>
            <a:ext cx="3286125" cy="2063002"/>
          </a:xfrm>
          <a:prstGeom prst="rect">
            <a:avLst/>
          </a:prstGeom>
        </p:spPr>
      </p:pic>
    </p:spTree>
    <p:extLst>
      <p:ext uri="{BB962C8B-B14F-4D97-AF65-F5344CB8AC3E}">
        <p14:creationId xmlns:p14="http://schemas.microsoft.com/office/powerpoint/2010/main" val="1587928885"/>
      </p:ext>
    </p:extLst>
  </p:cSld>
  <p:clrMapOvr>
    <a:masterClrMapping/>
  </p:clrMapOvr>
  <mc:AlternateContent xmlns:mc="http://schemas.openxmlformats.org/markup-compatibility/2006" xmlns:p14="http://schemas.microsoft.com/office/powerpoint/2010/main">
    <mc:Choice Requires="p14">
      <p:transition spd="slow" p14:dur="2000" advTm="301"/>
    </mc:Choice>
    <mc:Fallback xmlns="">
      <p:transition spd="slow" advTm="30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534EA-F6A8-45E4-AB92-247A1E44157C}"/>
              </a:ext>
            </a:extLst>
          </p:cNvPr>
          <p:cNvSpPr>
            <a:spLocks noGrp="1"/>
          </p:cNvSpPr>
          <p:nvPr>
            <p:ph type="title"/>
          </p:nvPr>
        </p:nvSpPr>
        <p:spPr/>
        <p:txBody>
          <a:bodyPr/>
          <a:lstStyle/>
          <a:p>
            <a:r>
              <a:rPr lang="en-US" altLang="zh-CN" dirty="0"/>
              <a:t>BPR-MF</a:t>
            </a:r>
            <a:endParaRPr lang="zh-CN" altLang="en-US" dirty="0"/>
          </a:p>
        </p:txBody>
      </p:sp>
      <p:sp>
        <p:nvSpPr>
          <p:cNvPr id="3" name="内容占位符 2">
            <a:extLst>
              <a:ext uri="{FF2B5EF4-FFF2-40B4-BE49-F238E27FC236}">
                <a16:creationId xmlns:a16="http://schemas.microsoft.com/office/drawing/2014/main" id="{B5154438-4E99-432E-8BA7-41746C5EB70F}"/>
              </a:ext>
            </a:extLst>
          </p:cNvPr>
          <p:cNvSpPr>
            <a:spLocks noGrp="1"/>
          </p:cNvSpPr>
          <p:nvPr>
            <p:ph idx="1"/>
          </p:nvPr>
        </p:nvSpPr>
        <p:spPr/>
        <p:txBody>
          <a:bodyPr/>
          <a:lstStyle/>
          <a:p>
            <a:r>
              <a:rPr lang="en-US" altLang="zh-CN" b="1" dirty="0"/>
              <a:t>Method </a:t>
            </a:r>
            <a:r>
              <a:rPr lang="en-US" altLang="zh-CN" dirty="0"/>
              <a:t>:</a:t>
            </a:r>
            <a:endParaRPr lang="zh-CN" altLang="en-US" dirty="0"/>
          </a:p>
        </p:txBody>
      </p:sp>
      <p:sp>
        <p:nvSpPr>
          <p:cNvPr id="4" name="灯片编号占位符 3">
            <a:extLst>
              <a:ext uri="{FF2B5EF4-FFF2-40B4-BE49-F238E27FC236}">
                <a16:creationId xmlns:a16="http://schemas.microsoft.com/office/drawing/2014/main" id="{7DBA55B4-D77A-4D3A-ACEE-0A9AED1EE042}"/>
              </a:ext>
            </a:extLst>
          </p:cNvPr>
          <p:cNvSpPr>
            <a:spLocks noGrp="1"/>
          </p:cNvSpPr>
          <p:nvPr>
            <p:ph type="sldNum" sz="quarter" idx="12"/>
          </p:nvPr>
        </p:nvSpPr>
        <p:spPr/>
        <p:txBody>
          <a:bodyPr/>
          <a:lstStyle/>
          <a:p>
            <a:fld id="{96409989-9577-4FB1-8C63-5461CD5F732E}" type="slidenum">
              <a:rPr lang="zh-CN" altLang="en-US" smtClean="0"/>
              <a:t>11</a:t>
            </a:fld>
            <a:endParaRPr lang="zh-CN" altLang="en-US" dirty="0"/>
          </a:p>
        </p:txBody>
      </p:sp>
      <p:sp>
        <p:nvSpPr>
          <p:cNvPr id="5" name="页脚占位符 4">
            <a:extLst>
              <a:ext uri="{FF2B5EF4-FFF2-40B4-BE49-F238E27FC236}">
                <a16:creationId xmlns:a16="http://schemas.microsoft.com/office/drawing/2014/main" id="{34409968-FC39-48CC-8F65-F97056B4BEC2}"/>
              </a:ext>
            </a:extLst>
          </p:cNvPr>
          <p:cNvSpPr>
            <a:spLocks noGrp="1"/>
          </p:cNvSpPr>
          <p:nvPr>
            <p:ph type="ftr" sz="quarter" idx="11"/>
          </p:nvPr>
        </p:nvSpPr>
        <p:spPr/>
        <p:txBody>
          <a:bodyPr/>
          <a:lstStyle/>
          <a:p>
            <a:r>
              <a:rPr lang="en-US" altLang="zh-CN" dirty="0" err="1"/>
              <a:t>Rendle</a:t>
            </a:r>
            <a:r>
              <a:rPr lang="en-US" altLang="zh-CN" dirty="0"/>
              <a:t> S, </a:t>
            </a:r>
            <a:r>
              <a:rPr lang="en-US" altLang="zh-CN" dirty="0" err="1"/>
              <a:t>Freudenthaler</a:t>
            </a:r>
            <a:r>
              <a:rPr lang="en-US" altLang="zh-CN" dirty="0"/>
              <a:t> C, </a:t>
            </a:r>
            <a:r>
              <a:rPr lang="en-US" altLang="zh-CN" dirty="0" err="1"/>
              <a:t>Gantner</a:t>
            </a:r>
            <a:r>
              <a:rPr lang="en-US" altLang="zh-CN" dirty="0"/>
              <a:t> Z, et al. BPR: Bayesian personalized ranking from implicit feedback[C]//Proceedings of the twenty-fifth conference on uncertainty in artificial intelligence. AUAI Press, 2009: 452-461.</a:t>
            </a:r>
            <a:endParaRPr lang="zh-CN" altLang="en-US" dirty="0"/>
          </a:p>
        </p:txBody>
      </p:sp>
      <p:pic>
        <p:nvPicPr>
          <p:cNvPr id="9" name="图片 8">
            <a:extLst>
              <a:ext uri="{FF2B5EF4-FFF2-40B4-BE49-F238E27FC236}">
                <a16:creationId xmlns:a16="http://schemas.microsoft.com/office/drawing/2014/main" id="{1469F057-9641-41C3-A18E-0297190D775E}"/>
              </a:ext>
            </a:extLst>
          </p:cNvPr>
          <p:cNvPicPr>
            <a:picLocks noChangeAspect="1"/>
          </p:cNvPicPr>
          <p:nvPr/>
        </p:nvPicPr>
        <p:blipFill>
          <a:blip r:embed="rId2"/>
          <a:stretch>
            <a:fillRect/>
          </a:stretch>
        </p:blipFill>
        <p:spPr>
          <a:xfrm>
            <a:off x="1153183" y="2330539"/>
            <a:ext cx="3286125" cy="638175"/>
          </a:xfrm>
          <a:prstGeom prst="rect">
            <a:avLst/>
          </a:prstGeom>
        </p:spPr>
      </p:pic>
      <p:pic>
        <p:nvPicPr>
          <p:cNvPr id="10" name="图片 9">
            <a:extLst>
              <a:ext uri="{FF2B5EF4-FFF2-40B4-BE49-F238E27FC236}">
                <a16:creationId xmlns:a16="http://schemas.microsoft.com/office/drawing/2014/main" id="{E963B258-7E2B-427C-9625-B9A77FF8D333}"/>
              </a:ext>
            </a:extLst>
          </p:cNvPr>
          <p:cNvPicPr>
            <a:picLocks noChangeAspect="1"/>
          </p:cNvPicPr>
          <p:nvPr/>
        </p:nvPicPr>
        <p:blipFill>
          <a:blip r:embed="rId3"/>
          <a:stretch>
            <a:fillRect/>
          </a:stretch>
        </p:blipFill>
        <p:spPr>
          <a:xfrm>
            <a:off x="1269670" y="3103651"/>
            <a:ext cx="3286125" cy="2063002"/>
          </a:xfrm>
          <a:prstGeom prst="rect">
            <a:avLst/>
          </a:prstGeom>
        </p:spPr>
      </p:pic>
      <p:pic>
        <p:nvPicPr>
          <p:cNvPr id="11" name="图片 10">
            <a:extLst>
              <a:ext uri="{FF2B5EF4-FFF2-40B4-BE49-F238E27FC236}">
                <a16:creationId xmlns:a16="http://schemas.microsoft.com/office/drawing/2014/main" id="{B88BC909-4F15-4118-B5A9-80E072837134}"/>
              </a:ext>
            </a:extLst>
          </p:cNvPr>
          <p:cNvPicPr>
            <a:picLocks noChangeAspect="1"/>
          </p:cNvPicPr>
          <p:nvPr/>
        </p:nvPicPr>
        <p:blipFill>
          <a:blip r:embed="rId4"/>
          <a:stretch>
            <a:fillRect/>
          </a:stretch>
        </p:blipFill>
        <p:spPr>
          <a:xfrm>
            <a:off x="5529262" y="2330539"/>
            <a:ext cx="1133475" cy="352425"/>
          </a:xfrm>
          <a:prstGeom prst="rect">
            <a:avLst/>
          </a:prstGeom>
        </p:spPr>
      </p:pic>
      <p:pic>
        <p:nvPicPr>
          <p:cNvPr id="12" name="图片 11">
            <a:extLst>
              <a:ext uri="{FF2B5EF4-FFF2-40B4-BE49-F238E27FC236}">
                <a16:creationId xmlns:a16="http://schemas.microsoft.com/office/drawing/2014/main" id="{58B9CEAA-3D14-4C99-ABE7-306728A47588}"/>
              </a:ext>
            </a:extLst>
          </p:cNvPr>
          <p:cNvPicPr>
            <a:picLocks noChangeAspect="1"/>
          </p:cNvPicPr>
          <p:nvPr/>
        </p:nvPicPr>
        <p:blipFill>
          <a:blip r:embed="rId5"/>
          <a:stretch>
            <a:fillRect/>
          </a:stretch>
        </p:blipFill>
        <p:spPr>
          <a:xfrm>
            <a:off x="5626244" y="2784564"/>
            <a:ext cx="2590800" cy="704850"/>
          </a:xfrm>
          <a:prstGeom prst="rect">
            <a:avLst/>
          </a:prstGeom>
        </p:spPr>
      </p:pic>
      <p:pic>
        <p:nvPicPr>
          <p:cNvPr id="13" name="图片 12">
            <a:extLst>
              <a:ext uri="{FF2B5EF4-FFF2-40B4-BE49-F238E27FC236}">
                <a16:creationId xmlns:a16="http://schemas.microsoft.com/office/drawing/2014/main" id="{A0F5E23A-CCC7-4AA5-B77A-CDE4B97F7FCC}"/>
              </a:ext>
            </a:extLst>
          </p:cNvPr>
          <p:cNvPicPr>
            <a:picLocks noChangeAspect="1"/>
          </p:cNvPicPr>
          <p:nvPr/>
        </p:nvPicPr>
        <p:blipFill>
          <a:blip r:embed="rId6"/>
          <a:stretch>
            <a:fillRect/>
          </a:stretch>
        </p:blipFill>
        <p:spPr>
          <a:xfrm>
            <a:off x="5529262" y="3499688"/>
            <a:ext cx="3276600" cy="1333500"/>
          </a:xfrm>
          <a:prstGeom prst="rect">
            <a:avLst/>
          </a:prstGeom>
        </p:spPr>
      </p:pic>
      <p:pic>
        <p:nvPicPr>
          <p:cNvPr id="6" name="图片 5">
            <a:extLst>
              <a:ext uri="{FF2B5EF4-FFF2-40B4-BE49-F238E27FC236}">
                <a16:creationId xmlns:a16="http://schemas.microsoft.com/office/drawing/2014/main" id="{5FD5EBD6-E52B-4B99-977D-9EE64899D5CE}"/>
              </a:ext>
            </a:extLst>
          </p:cNvPr>
          <p:cNvPicPr>
            <a:picLocks noChangeAspect="1"/>
          </p:cNvPicPr>
          <p:nvPr/>
        </p:nvPicPr>
        <p:blipFill>
          <a:blip r:embed="rId7"/>
          <a:stretch>
            <a:fillRect/>
          </a:stretch>
        </p:blipFill>
        <p:spPr>
          <a:xfrm>
            <a:off x="1153183" y="5201444"/>
            <a:ext cx="3695700" cy="695325"/>
          </a:xfrm>
          <a:prstGeom prst="rect">
            <a:avLst/>
          </a:prstGeom>
        </p:spPr>
      </p:pic>
    </p:spTree>
    <p:extLst>
      <p:ext uri="{BB962C8B-B14F-4D97-AF65-F5344CB8AC3E}">
        <p14:creationId xmlns:p14="http://schemas.microsoft.com/office/powerpoint/2010/main" val="1002372268"/>
      </p:ext>
    </p:extLst>
  </p:cSld>
  <p:clrMapOvr>
    <a:masterClrMapping/>
  </p:clrMapOvr>
  <mc:AlternateContent xmlns:mc="http://schemas.openxmlformats.org/markup-compatibility/2006" xmlns:p14="http://schemas.microsoft.com/office/powerpoint/2010/main">
    <mc:Choice Requires="p14">
      <p:transition spd="slow" p14:dur="2000" advTm="468"/>
    </mc:Choice>
    <mc:Fallback xmlns="">
      <p:transition spd="slow" advTm="468"/>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534EA-F6A8-45E4-AB92-247A1E44157C}"/>
              </a:ext>
            </a:extLst>
          </p:cNvPr>
          <p:cNvSpPr>
            <a:spLocks noGrp="1"/>
          </p:cNvSpPr>
          <p:nvPr>
            <p:ph type="title"/>
          </p:nvPr>
        </p:nvSpPr>
        <p:spPr/>
        <p:txBody>
          <a:bodyPr/>
          <a:lstStyle/>
          <a:p>
            <a:r>
              <a:rPr lang="en-US" altLang="zh-CN" dirty="0"/>
              <a:t>SBPR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154438-4E99-432E-8BA7-41746C5EB70F}"/>
                  </a:ext>
                </a:extLst>
              </p:cNvPr>
              <p:cNvSpPr>
                <a:spLocks noGrp="1"/>
              </p:cNvSpPr>
              <p:nvPr>
                <p:ph idx="1"/>
              </p:nvPr>
            </p:nvSpPr>
            <p:spPr/>
            <p:txBody>
              <a:bodyPr>
                <a:normAutofit/>
              </a:bodyPr>
              <a:lstStyle/>
              <a:p>
                <a:pPr algn="just"/>
                <a:r>
                  <a:rPr lang="en-US" altLang="zh-CN" b="1" dirty="0"/>
                  <a:t>Motivation </a:t>
                </a:r>
                <a:r>
                  <a:rPr lang="en-US" altLang="zh-CN" dirty="0"/>
                  <a:t>: users tend to assign higher ranks to items that their friends prefer. Most of existing work focus on user’s positive feedback and negative feedback, but ignores the influence of user’s social connections.</a:t>
                </a:r>
              </a:p>
              <a:p>
                <a:pPr marL="0" indent="0" algn="just">
                  <a:buNone/>
                </a:pPr>
                <a:endParaRPr lang="en-US" altLang="zh-CN" dirty="0"/>
              </a:p>
              <a:p>
                <a:r>
                  <a:rPr lang="en-US" altLang="zh-CN" b="1" dirty="0"/>
                  <a:t>Method </a:t>
                </a:r>
                <a:r>
                  <a:rPr lang="en-US" altLang="zh-CN" dirty="0"/>
                  <a:t>:</a:t>
                </a:r>
              </a:p>
              <a:p>
                <a:pPr lvl="1"/>
                <a:r>
                  <a:rPr lang="en-US" altLang="zh-CN" dirty="0"/>
                  <a:t>Our model assumption regarding positive, social, and negative feedback</a:t>
                </a:r>
              </a:p>
              <a:p>
                <a:pPr lvl="2" algn="just"/>
                <a:r>
                  <a:rPr lang="en-US" altLang="zh-CN" dirty="0"/>
                  <a:t>u prefers her positive item </a:t>
                </a:r>
                <a:r>
                  <a:rPr lang="en-US" altLang="zh-CN" dirty="0" err="1"/>
                  <a:t>i</a:t>
                </a:r>
                <a:r>
                  <a:rPr lang="en-US" altLang="zh-CN" dirty="0"/>
                  <a:t> to negative item j;</a:t>
                </a:r>
              </a:p>
              <a:p>
                <a:pPr lvl="2" algn="just"/>
                <a:r>
                  <a:rPr lang="en-US" altLang="zh-CN" dirty="0"/>
                  <a:t>u prefers social feedback k then negative j; </a:t>
                </a:r>
              </a:p>
              <a:p>
                <a:pPr lvl="2" algn="just"/>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b="0" i="1" smtClean="0">
                                <a:latin typeface="Cambria Math" panose="02040503050406030204" pitchFamily="18" charset="0"/>
                              </a:rPr>
                              <m:t>𝑗</m:t>
                            </m:r>
                          </m:e>
                        </m:d>
                      </m:sub>
                    </m:sSub>
                  </m:oMath>
                </a14:m>
                <a:r>
                  <a:rPr lang="en-US" altLang="zh-CN" dirty="0"/>
                  <a:t> ,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b="0" i="1" smtClean="0">
                                <a:latin typeface="Cambria Math" panose="02040503050406030204" pitchFamily="18" charset="0"/>
                              </a:rPr>
                              <m:t>𝑘</m:t>
                            </m:r>
                          </m:e>
                        </m:d>
                      </m:sub>
                    </m:sSub>
                    <m:r>
                      <a:rPr lang="en-US" altLang="zh-CN" i="1">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b="0" i="1" smtClean="0">
                                <a:latin typeface="Cambria Math" panose="02040503050406030204" pitchFamily="18" charset="0"/>
                              </a:rPr>
                              <m:t>𝑗</m:t>
                            </m:r>
                          </m:e>
                        </m:d>
                      </m:sub>
                    </m:sSub>
                  </m:oMath>
                </a14:m>
                <a:endParaRPr lang="en-US" altLang="zh-CN" dirty="0"/>
              </a:p>
            </p:txBody>
          </p:sp>
        </mc:Choice>
        <mc:Fallback xmlns="">
          <p:sp>
            <p:nvSpPr>
              <p:cNvPr id="3" name="内容占位符 2">
                <a:extLst>
                  <a:ext uri="{FF2B5EF4-FFF2-40B4-BE49-F238E27FC236}">
                    <a16:creationId xmlns:a16="http://schemas.microsoft.com/office/drawing/2014/main" id="{B5154438-4E99-432E-8BA7-41746C5EB70F}"/>
                  </a:ext>
                </a:extLst>
              </p:cNvPr>
              <p:cNvSpPr>
                <a:spLocks noGrp="1" noRot="1" noChangeAspect="1" noMove="1" noResize="1" noEditPoints="1" noAdjustHandles="1" noChangeArrowheads="1" noChangeShapeType="1" noTextEdit="1"/>
              </p:cNvSpPr>
              <p:nvPr>
                <p:ph idx="1"/>
              </p:nvPr>
            </p:nvSpPr>
            <p:spPr>
              <a:blipFill>
                <a:blip r:embed="rId5"/>
                <a:stretch>
                  <a:fillRect l="-1043" t="-2381" r="-115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DBA55B4-D77A-4D3A-ACEE-0A9AED1EE042}"/>
              </a:ext>
            </a:extLst>
          </p:cNvPr>
          <p:cNvSpPr>
            <a:spLocks noGrp="1"/>
          </p:cNvSpPr>
          <p:nvPr>
            <p:ph type="sldNum" sz="quarter" idx="12"/>
          </p:nvPr>
        </p:nvSpPr>
        <p:spPr/>
        <p:txBody>
          <a:bodyPr/>
          <a:lstStyle/>
          <a:p>
            <a:fld id="{96409989-9577-4FB1-8C63-5461CD5F732E}" type="slidenum">
              <a:rPr lang="zh-CN" altLang="en-US" smtClean="0"/>
              <a:t>12</a:t>
            </a:fld>
            <a:endParaRPr lang="zh-CN" altLang="en-US" dirty="0"/>
          </a:p>
        </p:txBody>
      </p:sp>
      <p:sp>
        <p:nvSpPr>
          <p:cNvPr id="5" name="页脚占位符 4">
            <a:extLst>
              <a:ext uri="{FF2B5EF4-FFF2-40B4-BE49-F238E27FC236}">
                <a16:creationId xmlns:a16="http://schemas.microsoft.com/office/drawing/2014/main" id="{34409968-FC39-48CC-8F65-F97056B4BEC2}"/>
              </a:ext>
            </a:extLst>
          </p:cNvPr>
          <p:cNvSpPr>
            <a:spLocks noGrp="1"/>
          </p:cNvSpPr>
          <p:nvPr>
            <p:ph type="ftr" sz="quarter" idx="11"/>
          </p:nvPr>
        </p:nvSpPr>
        <p:spPr/>
        <p:txBody>
          <a:bodyPr/>
          <a:lstStyle/>
          <a:p>
            <a:r>
              <a:rPr lang="en-US" altLang="zh-CN" dirty="0"/>
              <a:t>Zhao T, </a:t>
            </a:r>
            <a:r>
              <a:rPr lang="en-US" altLang="zh-CN" dirty="0" err="1"/>
              <a:t>Mcauley</a:t>
            </a:r>
            <a:r>
              <a:rPr lang="en-US" altLang="zh-CN" dirty="0"/>
              <a:t> J, King I, et al. Leveraging Social Connections to Improve Personalized Ranking for Collaborative Filtering[C]. conference on information and knowledge management, 2014: 261-270.</a:t>
            </a:r>
            <a:endParaRPr lang="zh-CN" altLang="en-US" dirty="0"/>
          </a:p>
        </p:txBody>
      </p:sp>
    </p:spTree>
    <p:extLst>
      <p:ext uri="{BB962C8B-B14F-4D97-AF65-F5344CB8AC3E}">
        <p14:creationId xmlns:p14="http://schemas.microsoft.com/office/powerpoint/2010/main" val="2392323869"/>
      </p:ext>
    </p:extLst>
  </p:cSld>
  <p:clrMapOvr>
    <a:masterClrMapping/>
  </p:clrMapOvr>
  <mc:AlternateContent xmlns:mc="http://schemas.openxmlformats.org/markup-compatibility/2006" xmlns:p14="http://schemas.microsoft.com/office/powerpoint/2010/main">
    <mc:Choice Requires="p14">
      <p:transition spd="slow" p14:dur="2000" advTm="218"/>
    </mc:Choice>
    <mc:Fallback xmlns="">
      <p:transition spd="slow" advTm="21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534EA-F6A8-45E4-AB92-247A1E44157C}"/>
              </a:ext>
            </a:extLst>
          </p:cNvPr>
          <p:cNvSpPr>
            <a:spLocks noGrp="1"/>
          </p:cNvSpPr>
          <p:nvPr>
            <p:ph type="title"/>
          </p:nvPr>
        </p:nvSpPr>
        <p:spPr/>
        <p:txBody>
          <a:bodyPr/>
          <a:lstStyle/>
          <a:p>
            <a:r>
              <a:rPr lang="en-US" altLang="zh-CN" dirty="0"/>
              <a:t>BPRDR</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154438-4E99-432E-8BA7-41746C5EB70F}"/>
                  </a:ext>
                </a:extLst>
              </p:cNvPr>
              <p:cNvSpPr>
                <a:spLocks noGrp="1"/>
              </p:cNvSpPr>
              <p:nvPr>
                <p:ph idx="1"/>
              </p:nvPr>
            </p:nvSpPr>
            <p:spPr/>
            <p:txBody>
              <a:bodyPr>
                <a:normAutofit lnSpcReduction="10000"/>
              </a:bodyPr>
              <a:lstStyle/>
              <a:p>
                <a:pPr algn="just"/>
                <a:r>
                  <a:rPr lang="en-US" altLang="zh-CN" b="1" dirty="0"/>
                  <a:t>Motivation </a:t>
                </a:r>
                <a:r>
                  <a:rPr lang="en-US" altLang="zh-CN" dirty="0"/>
                  <a:t>: a user’s selection of an item is influenced not only by her trustees but also by her </a:t>
                </a:r>
                <a:r>
                  <a:rPr lang="en-US" altLang="zh-CN" dirty="0" err="1"/>
                  <a:t>trusters</a:t>
                </a:r>
                <a:r>
                  <a:rPr lang="en-US" altLang="zh-CN" dirty="0"/>
                  <a:t>.</a:t>
                </a:r>
              </a:p>
              <a:p>
                <a:pPr marL="0" indent="0" algn="just">
                  <a:buNone/>
                </a:pPr>
                <a:endParaRPr lang="en-US" altLang="zh-CN" dirty="0"/>
              </a:p>
              <a:p>
                <a:r>
                  <a:rPr lang="en-US" altLang="zh-CN" b="1" dirty="0"/>
                  <a:t>Method </a:t>
                </a:r>
                <a:r>
                  <a:rPr lang="en-US" altLang="zh-CN" dirty="0"/>
                  <a:t>:</a:t>
                </a:r>
              </a:p>
              <a:p>
                <a:pPr lvl="1" algn="just"/>
                <a:r>
                  <a:rPr lang="en-US" altLang="zh-CN" dirty="0"/>
                  <a:t>Performs three pairwise preferences comparisons under the Bayesian personal ranking framework, considering the dual roles influence in its ranking assumptions.</a:t>
                </a:r>
              </a:p>
              <a:p>
                <a:pPr lvl="2" algn="just"/>
                <a:r>
                  <a:rPr lang="en-US" altLang="zh-CN" dirty="0"/>
                  <a:t>u prefers her observed item </a:t>
                </a:r>
                <a:r>
                  <a:rPr lang="en-US" altLang="zh-CN" dirty="0" err="1"/>
                  <a:t>i</a:t>
                </a:r>
                <a:r>
                  <a:rPr lang="en-US" altLang="zh-CN" dirty="0"/>
                  <a:t> to any of her trustee’s observed item k;</a:t>
                </a:r>
              </a:p>
              <a:p>
                <a:pPr lvl="2" algn="just"/>
                <a:r>
                  <a:rPr lang="en-US" altLang="zh-CN" dirty="0"/>
                  <a:t>u prefers her observed item </a:t>
                </a:r>
                <a:r>
                  <a:rPr lang="en-US" altLang="zh-CN" dirty="0" err="1"/>
                  <a:t>i</a:t>
                </a:r>
                <a:r>
                  <a:rPr lang="en-US" altLang="zh-CN" dirty="0"/>
                  <a:t> to any of her </a:t>
                </a:r>
                <a:r>
                  <a:rPr lang="en-US" altLang="zh-CN" dirty="0" err="1"/>
                  <a:t>truster’s</a:t>
                </a:r>
                <a:r>
                  <a:rPr lang="en-US" altLang="zh-CN" dirty="0"/>
                  <a:t> observed item s;</a:t>
                </a:r>
              </a:p>
              <a:p>
                <a:pPr lvl="2" algn="just"/>
                <a:r>
                  <a:rPr lang="en-US" altLang="zh-CN" dirty="0"/>
                  <a:t>u prefers her trustee’s observed item k over item j that neither herself nor her </a:t>
                </a:r>
                <a:r>
                  <a:rPr lang="en-US" altLang="zh-CN" dirty="0" err="1"/>
                  <a:t>trusters</a:t>
                </a:r>
                <a:r>
                  <a:rPr lang="en-US" altLang="zh-CN" dirty="0"/>
                  <a:t>/trustees observed.</a:t>
                </a:r>
              </a:p>
              <a:p>
                <a:pPr lvl="2" algn="just"/>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𝑋</m:t>
                        </m:r>
                      </m:e>
                      <m: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e>
                        </m:d>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m:rPr>
                                <m:sty m:val="p"/>
                              </m:rPr>
                              <a:rPr lang="en-US" altLang="zh-CN" i="1" smtClean="0">
                                <a:latin typeface="Cambria Math" panose="02040503050406030204" pitchFamily="18" charset="0"/>
                              </a:rPr>
                              <m:t>k</m:t>
                            </m:r>
                          </m:e>
                        </m:d>
                      </m:sub>
                    </m:sSub>
                  </m:oMath>
                </a14:m>
                <a:r>
                  <a:rPr lang="en-US" altLang="zh-CN" dirty="0"/>
                  <a:t> ,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i="1">
                                <a:latin typeface="Cambria Math" panose="02040503050406030204" pitchFamily="18" charset="0"/>
                              </a:rPr>
                              <m:t>𝑖</m:t>
                            </m:r>
                          </m:e>
                        </m:d>
                      </m:sub>
                    </m:sSub>
                    <m:r>
                      <a:rPr lang="en-US" altLang="zh-CN" i="1">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b="0" i="1" smtClean="0">
                                <a:latin typeface="Cambria Math" panose="02040503050406030204" pitchFamily="18" charset="0"/>
                              </a:rPr>
                              <m:t>𝑠</m:t>
                            </m:r>
                          </m:e>
                        </m:d>
                      </m:sub>
                    </m:sSub>
                    <m:r>
                      <a:rPr lang="en-US" altLang="zh-CN" b="0" i="0" smtClean="0">
                        <a:latin typeface="Cambria Math" panose="02040503050406030204" pitchFamily="18" charset="0"/>
                      </a:rPr>
                      <m:t> </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b="0" i="1" smtClean="0">
                                <a:latin typeface="Cambria Math" panose="02040503050406030204" pitchFamily="18" charset="0"/>
                              </a:rPr>
                              <m:t>𝑘</m:t>
                            </m:r>
                          </m:e>
                        </m:d>
                      </m:sub>
                    </m:sSub>
                    <m:r>
                      <a:rPr lang="en-US" altLang="zh-CN" i="1">
                        <a:latin typeface="Cambria Math" panose="02040503050406030204" pitchFamily="18" charset="0"/>
                        <a:ea typeface="Cambria Math" panose="02040503050406030204" pitchFamily="18" charset="0"/>
                      </a:rPr>
                      <m:t>≥ </m:t>
                    </m:r>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d>
                          <m:dPr>
                            <m:ctrlPr>
                              <a:rPr lang="en-US" altLang="zh-CN" i="1">
                                <a:latin typeface="Cambria Math" panose="02040503050406030204" pitchFamily="18" charset="0"/>
                              </a:rPr>
                            </m:ctrlPr>
                          </m:dPr>
                          <m:e>
                            <m:r>
                              <a:rPr lang="en-US" altLang="zh-CN" i="1">
                                <a:latin typeface="Cambria Math" panose="02040503050406030204" pitchFamily="18" charset="0"/>
                              </a:rPr>
                              <m:t>𝑢</m:t>
                            </m:r>
                            <m:r>
                              <a:rPr lang="en-US" altLang="zh-CN" i="1">
                                <a:latin typeface="Cambria Math" panose="02040503050406030204" pitchFamily="18" charset="0"/>
                              </a:rPr>
                              <m:t>,</m:t>
                            </m:r>
                            <m:r>
                              <a:rPr lang="en-US" altLang="zh-CN" b="0" i="1" smtClean="0">
                                <a:latin typeface="Cambria Math" panose="02040503050406030204" pitchFamily="18" charset="0"/>
                              </a:rPr>
                              <m:t>𝑗</m:t>
                            </m:r>
                          </m:e>
                        </m:d>
                      </m:sub>
                    </m:sSub>
                  </m:oMath>
                </a14:m>
                <a:endParaRPr lang="en-US" altLang="zh-CN" dirty="0"/>
              </a:p>
            </p:txBody>
          </p:sp>
        </mc:Choice>
        <mc:Fallback xmlns="">
          <p:sp>
            <p:nvSpPr>
              <p:cNvPr id="3" name="内容占位符 2">
                <a:extLst>
                  <a:ext uri="{FF2B5EF4-FFF2-40B4-BE49-F238E27FC236}">
                    <a16:creationId xmlns:a16="http://schemas.microsoft.com/office/drawing/2014/main" id="{B5154438-4E99-432E-8BA7-41746C5EB70F}"/>
                  </a:ext>
                </a:extLst>
              </p:cNvPr>
              <p:cNvSpPr>
                <a:spLocks noGrp="1" noRot="1" noChangeAspect="1" noMove="1" noResize="1" noEditPoints="1" noAdjustHandles="1" noChangeArrowheads="1" noChangeShapeType="1" noTextEdit="1"/>
              </p:cNvSpPr>
              <p:nvPr>
                <p:ph idx="1"/>
              </p:nvPr>
            </p:nvSpPr>
            <p:spPr>
              <a:blipFill>
                <a:blip r:embed="rId3"/>
                <a:stretch>
                  <a:fillRect l="-1043" t="-3361" r="-115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DBA55B4-D77A-4D3A-ACEE-0A9AED1EE042}"/>
              </a:ext>
            </a:extLst>
          </p:cNvPr>
          <p:cNvSpPr>
            <a:spLocks noGrp="1"/>
          </p:cNvSpPr>
          <p:nvPr>
            <p:ph type="sldNum" sz="quarter" idx="12"/>
          </p:nvPr>
        </p:nvSpPr>
        <p:spPr/>
        <p:txBody>
          <a:bodyPr/>
          <a:lstStyle/>
          <a:p>
            <a:fld id="{96409989-9577-4FB1-8C63-5461CD5F732E}" type="slidenum">
              <a:rPr lang="zh-CN" altLang="en-US" smtClean="0"/>
              <a:t>13</a:t>
            </a:fld>
            <a:endParaRPr lang="zh-CN" altLang="en-US" dirty="0"/>
          </a:p>
        </p:txBody>
      </p:sp>
      <p:sp>
        <p:nvSpPr>
          <p:cNvPr id="5" name="页脚占位符 4">
            <a:extLst>
              <a:ext uri="{FF2B5EF4-FFF2-40B4-BE49-F238E27FC236}">
                <a16:creationId xmlns:a16="http://schemas.microsoft.com/office/drawing/2014/main" id="{34409968-FC39-48CC-8F65-F97056B4BEC2}"/>
              </a:ext>
            </a:extLst>
          </p:cNvPr>
          <p:cNvSpPr>
            <a:spLocks noGrp="1"/>
          </p:cNvSpPr>
          <p:nvPr>
            <p:ph type="ftr" sz="quarter" idx="11"/>
          </p:nvPr>
        </p:nvSpPr>
        <p:spPr/>
        <p:txBody>
          <a:bodyPr/>
          <a:lstStyle/>
          <a:p>
            <a:r>
              <a:rPr lang="en-US" altLang="zh-CN" dirty="0"/>
              <a:t>Xu K, Xu Y, Min H, et al. Improving Item Ranking by Leveraging Dual Roles Influence[J]. IEEE Access, 2018, 6: 57434-57446.</a:t>
            </a:r>
            <a:endParaRPr lang="zh-CN" altLang="en-US" dirty="0"/>
          </a:p>
        </p:txBody>
      </p:sp>
    </p:spTree>
    <p:extLst>
      <p:ext uri="{BB962C8B-B14F-4D97-AF65-F5344CB8AC3E}">
        <p14:creationId xmlns:p14="http://schemas.microsoft.com/office/powerpoint/2010/main" val="3769832344"/>
      </p:ext>
    </p:extLst>
  </p:cSld>
  <p:clrMapOvr>
    <a:masterClrMapping/>
  </p:clrMapOvr>
  <mc:AlternateContent xmlns:mc="http://schemas.openxmlformats.org/markup-compatibility/2006" xmlns:p14="http://schemas.microsoft.com/office/powerpoint/2010/main">
    <mc:Choice Requires="p14">
      <p:transition spd="slow" p14:dur="2000" advTm="110"/>
    </mc:Choice>
    <mc:Fallback xmlns="">
      <p:transition spd="slow" advTm="11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534EA-F6A8-45E4-AB92-247A1E44157C}"/>
              </a:ext>
            </a:extLst>
          </p:cNvPr>
          <p:cNvSpPr>
            <a:spLocks noGrp="1"/>
          </p:cNvSpPr>
          <p:nvPr>
            <p:ph type="title"/>
          </p:nvPr>
        </p:nvSpPr>
        <p:spPr/>
        <p:txBody>
          <a:bodyPr/>
          <a:lstStyle/>
          <a:p>
            <a:r>
              <a:rPr lang="en-US" altLang="zh-CN" dirty="0"/>
              <a:t>TNDBPR</a:t>
            </a:r>
            <a:endParaRPr lang="zh-CN" altLang="en-US" dirty="0"/>
          </a:p>
        </p:txBody>
      </p:sp>
      <p:sp>
        <p:nvSpPr>
          <p:cNvPr id="3" name="内容占位符 2">
            <a:extLst>
              <a:ext uri="{FF2B5EF4-FFF2-40B4-BE49-F238E27FC236}">
                <a16:creationId xmlns:a16="http://schemas.microsoft.com/office/drawing/2014/main" id="{B5154438-4E99-432E-8BA7-41746C5EB70F}"/>
              </a:ext>
            </a:extLst>
          </p:cNvPr>
          <p:cNvSpPr>
            <a:spLocks noGrp="1"/>
          </p:cNvSpPr>
          <p:nvPr>
            <p:ph idx="1"/>
          </p:nvPr>
        </p:nvSpPr>
        <p:spPr/>
        <p:txBody>
          <a:bodyPr>
            <a:normAutofit/>
          </a:bodyPr>
          <a:lstStyle/>
          <a:p>
            <a:pPr algn="just"/>
            <a:r>
              <a:rPr lang="en-US" altLang="zh-CN" b="1" dirty="0"/>
              <a:t>Motivation </a:t>
            </a:r>
            <a:r>
              <a:rPr lang="en-US" altLang="zh-CN" dirty="0"/>
              <a:t>: there lack of methods using distrust relations to derive more accurate ranking-based model. This paper simultaneously leverages trust, distrust, and neutral relations for item ranking.</a:t>
            </a:r>
          </a:p>
          <a:p>
            <a:r>
              <a:rPr lang="en-US" altLang="zh-CN" b="1" dirty="0"/>
              <a:t>Method </a:t>
            </a:r>
            <a:r>
              <a:rPr lang="en-US" altLang="zh-CN" dirty="0"/>
              <a:t>:</a:t>
            </a:r>
          </a:p>
          <a:p>
            <a:pPr lvl="1"/>
            <a:r>
              <a:rPr lang="en-US" altLang="zh-CN" b="1" dirty="0"/>
              <a:t>Positive feedback </a:t>
            </a:r>
            <a:r>
              <a:rPr lang="en-US" altLang="zh-CN" dirty="0"/>
              <a:t>: user u have rated. (</a:t>
            </a:r>
            <a:r>
              <a:rPr lang="en-US" altLang="zh-CN" dirty="0" err="1"/>
              <a:t>i</a:t>
            </a:r>
            <a:r>
              <a:rPr lang="en-US" altLang="zh-CN" dirty="0"/>
              <a:t>)</a:t>
            </a:r>
          </a:p>
          <a:p>
            <a:pPr lvl="1"/>
            <a:r>
              <a:rPr lang="en-US" altLang="zh-CN" b="1" dirty="0"/>
              <a:t>Trust feedback </a:t>
            </a:r>
            <a:r>
              <a:rPr lang="en-US" altLang="zh-CN" dirty="0"/>
              <a:t>: user u did not choose but at least one of her trusted users selected. (k)</a:t>
            </a:r>
          </a:p>
          <a:p>
            <a:pPr lvl="1"/>
            <a:r>
              <a:rPr lang="en-US" altLang="zh-CN" b="1" dirty="0"/>
              <a:t>Distrust feedback </a:t>
            </a:r>
            <a:r>
              <a:rPr lang="en-US" altLang="zh-CN" dirty="0"/>
              <a:t>: user u and her trusted users did not choose, but at least one of her distrusted users selected. (z)</a:t>
            </a:r>
          </a:p>
          <a:p>
            <a:pPr lvl="1"/>
            <a:r>
              <a:rPr lang="en-US" altLang="zh-CN" b="1" dirty="0"/>
              <a:t>Neutral feedback </a:t>
            </a:r>
            <a:r>
              <a:rPr lang="en-US" altLang="zh-CN" dirty="0"/>
              <a:t>: neither user u nor any of her trusted or distrusted users choose. (j)</a:t>
            </a:r>
          </a:p>
          <a:p>
            <a:pPr lvl="1"/>
            <a:endParaRPr lang="en-US" altLang="zh-CN" dirty="0"/>
          </a:p>
          <a:p>
            <a:pPr lvl="1"/>
            <a:endParaRPr lang="en-US" altLang="zh-CN" dirty="0"/>
          </a:p>
        </p:txBody>
      </p:sp>
      <p:sp>
        <p:nvSpPr>
          <p:cNvPr id="4" name="灯片编号占位符 3">
            <a:extLst>
              <a:ext uri="{FF2B5EF4-FFF2-40B4-BE49-F238E27FC236}">
                <a16:creationId xmlns:a16="http://schemas.microsoft.com/office/drawing/2014/main" id="{7DBA55B4-D77A-4D3A-ACEE-0A9AED1EE042}"/>
              </a:ext>
            </a:extLst>
          </p:cNvPr>
          <p:cNvSpPr>
            <a:spLocks noGrp="1"/>
          </p:cNvSpPr>
          <p:nvPr>
            <p:ph type="sldNum" sz="quarter" idx="12"/>
          </p:nvPr>
        </p:nvSpPr>
        <p:spPr/>
        <p:txBody>
          <a:bodyPr/>
          <a:lstStyle/>
          <a:p>
            <a:fld id="{96409989-9577-4FB1-8C63-5461CD5F732E}" type="slidenum">
              <a:rPr lang="zh-CN" altLang="en-US" smtClean="0"/>
              <a:t>14</a:t>
            </a:fld>
            <a:endParaRPr lang="zh-CN" altLang="en-US" dirty="0"/>
          </a:p>
        </p:txBody>
      </p:sp>
      <p:sp>
        <p:nvSpPr>
          <p:cNvPr id="5" name="页脚占位符 4">
            <a:extLst>
              <a:ext uri="{FF2B5EF4-FFF2-40B4-BE49-F238E27FC236}">
                <a16:creationId xmlns:a16="http://schemas.microsoft.com/office/drawing/2014/main" id="{34409968-FC39-48CC-8F65-F97056B4BEC2}"/>
              </a:ext>
            </a:extLst>
          </p:cNvPr>
          <p:cNvSpPr>
            <a:spLocks noGrp="1"/>
          </p:cNvSpPr>
          <p:nvPr>
            <p:ph type="ftr" sz="quarter" idx="11"/>
          </p:nvPr>
        </p:nvSpPr>
        <p:spPr/>
        <p:txBody>
          <a:bodyPr/>
          <a:lstStyle/>
          <a:p>
            <a:r>
              <a:rPr lang="en-US" altLang="zh-CN" dirty="0"/>
              <a:t>Xu, Y.; Xu, K.; Cai, Y.; Min, H. Leveraging Distrust Relations to Improve Bayesian Personalized Ranking. </a:t>
            </a:r>
            <a:r>
              <a:rPr lang="en-US" altLang="zh-CN" i="1" dirty="0"/>
              <a:t>Information</a:t>
            </a:r>
            <a:r>
              <a:rPr lang="en-US" altLang="zh-CN" dirty="0"/>
              <a:t> </a:t>
            </a:r>
            <a:r>
              <a:rPr lang="en-US" altLang="zh-CN" b="1" dirty="0"/>
              <a:t>2018</a:t>
            </a:r>
            <a:r>
              <a:rPr lang="en-US" altLang="zh-CN" dirty="0"/>
              <a:t>, </a:t>
            </a:r>
            <a:r>
              <a:rPr lang="en-US" altLang="zh-CN" i="1" dirty="0"/>
              <a:t>9</a:t>
            </a:r>
            <a:r>
              <a:rPr lang="en-US" altLang="zh-CN" dirty="0"/>
              <a:t>, 191.</a:t>
            </a:r>
            <a:endParaRPr lang="zh-CN" altLang="en-US" dirty="0"/>
          </a:p>
        </p:txBody>
      </p:sp>
      <p:pic>
        <p:nvPicPr>
          <p:cNvPr id="6" name="图片 5">
            <a:extLst>
              <a:ext uri="{FF2B5EF4-FFF2-40B4-BE49-F238E27FC236}">
                <a16:creationId xmlns:a16="http://schemas.microsoft.com/office/drawing/2014/main" id="{B9BE1900-D7F9-447D-8FF5-17E978FA7C99}"/>
              </a:ext>
            </a:extLst>
          </p:cNvPr>
          <p:cNvPicPr>
            <a:picLocks noChangeAspect="1"/>
          </p:cNvPicPr>
          <p:nvPr/>
        </p:nvPicPr>
        <p:blipFill>
          <a:blip r:embed="rId3"/>
          <a:stretch>
            <a:fillRect/>
          </a:stretch>
        </p:blipFill>
        <p:spPr>
          <a:xfrm>
            <a:off x="2703244" y="3031857"/>
            <a:ext cx="4239507" cy="518865"/>
          </a:xfrm>
          <a:prstGeom prst="rect">
            <a:avLst/>
          </a:prstGeom>
        </p:spPr>
      </p:pic>
    </p:spTree>
    <p:extLst>
      <p:ext uri="{BB962C8B-B14F-4D97-AF65-F5344CB8AC3E}">
        <p14:creationId xmlns:p14="http://schemas.microsoft.com/office/powerpoint/2010/main" val="2173663772"/>
      </p:ext>
    </p:extLst>
  </p:cSld>
  <p:clrMapOvr>
    <a:masterClrMapping/>
  </p:clrMapOvr>
  <mc:AlternateContent xmlns:mc="http://schemas.openxmlformats.org/markup-compatibility/2006" xmlns:p14="http://schemas.microsoft.com/office/powerpoint/2010/main">
    <mc:Choice Requires="p14">
      <p:transition spd="slow" p14:dur="2000" advTm="254"/>
    </mc:Choice>
    <mc:Fallback xmlns="">
      <p:transition spd="slow" advTm="25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534EA-F6A8-45E4-AB92-247A1E44157C}"/>
              </a:ext>
            </a:extLst>
          </p:cNvPr>
          <p:cNvSpPr>
            <a:spLocks noGrp="1"/>
          </p:cNvSpPr>
          <p:nvPr>
            <p:ph type="title"/>
          </p:nvPr>
        </p:nvSpPr>
        <p:spPr/>
        <p:txBody>
          <a:bodyPr/>
          <a:lstStyle/>
          <a:p>
            <a:r>
              <a:rPr lang="en-US" altLang="zh-CN" dirty="0"/>
              <a:t>SLIM</a:t>
            </a:r>
            <a:endParaRPr lang="zh-CN" altLang="en-US" dirty="0"/>
          </a:p>
        </p:txBody>
      </p:sp>
      <p:sp>
        <p:nvSpPr>
          <p:cNvPr id="3" name="内容占位符 2">
            <a:extLst>
              <a:ext uri="{FF2B5EF4-FFF2-40B4-BE49-F238E27FC236}">
                <a16:creationId xmlns:a16="http://schemas.microsoft.com/office/drawing/2014/main" id="{B5154438-4E99-432E-8BA7-41746C5EB70F}"/>
              </a:ext>
            </a:extLst>
          </p:cNvPr>
          <p:cNvSpPr>
            <a:spLocks noGrp="1"/>
          </p:cNvSpPr>
          <p:nvPr>
            <p:ph idx="1"/>
          </p:nvPr>
        </p:nvSpPr>
        <p:spPr/>
        <p:txBody>
          <a:bodyPr>
            <a:normAutofit/>
          </a:bodyPr>
          <a:lstStyle/>
          <a:p>
            <a:pPr algn="just"/>
            <a:r>
              <a:rPr lang="en-US" altLang="zh-CN" b="1" dirty="0"/>
              <a:t>Motivation </a:t>
            </a:r>
            <a:r>
              <a:rPr lang="en-US" altLang="zh-CN" dirty="0"/>
              <a:t>: demands for high quality and efficiency in top-N recommender systems concurrently, so it is better suitable for real-time applications.</a:t>
            </a:r>
          </a:p>
          <a:p>
            <a:pPr algn="just"/>
            <a:endParaRPr lang="en-US" altLang="zh-CN" dirty="0"/>
          </a:p>
          <a:p>
            <a:pPr algn="just"/>
            <a:endParaRPr lang="en-US" altLang="zh-CN" dirty="0"/>
          </a:p>
          <a:p>
            <a:r>
              <a:rPr lang="en-US" altLang="zh-CN" b="1" dirty="0"/>
              <a:t>Method </a:t>
            </a:r>
            <a:r>
              <a:rPr lang="en-US" altLang="zh-CN" dirty="0"/>
              <a:t>: SLIM learns a sparse coefficient matrix for the items in the system solely from the user purchase/rating profiles by solving a regularized optimization problem.</a:t>
            </a:r>
          </a:p>
        </p:txBody>
      </p:sp>
      <p:sp>
        <p:nvSpPr>
          <p:cNvPr id="4" name="灯片编号占位符 3">
            <a:extLst>
              <a:ext uri="{FF2B5EF4-FFF2-40B4-BE49-F238E27FC236}">
                <a16:creationId xmlns:a16="http://schemas.microsoft.com/office/drawing/2014/main" id="{7DBA55B4-D77A-4D3A-ACEE-0A9AED1EE042}"/>
              </a:ext>
            </a:extLst>
          </p:cNvPr>
          <p:cNvSpPr>
            <a:spLocks noGrp="1"/>
          </p:cNvSpPr>
          <p:nvPr>
            <p:ph type="sldNum" sz="quarter" idx="12"/>
          </p:nvPr>
        </p:nvSpPr>
        <p:spPr/>
        <p:txBody>
          <a:bodyPr/>
          <a:lstStyle/>
          <a:p>
            <a:fld id="{96409989-9577-4FB1-8C63-5461CD5F732E}" type="slidenum">
              <a:rPr lang="zh-CN" altLang="en-US" smtClean="0"/>
              <a:t>15</a:t>
            </a:fld>
            <a:endParaRPr lang="zh-CN" altLang="en-US" dirty="0"/>
          </a:p>
        </p:txBody>
      </p:sp>
      <p:sp>
        <p:nvSpPr>
          <p:cNvPr id="5" name="页脚占位符 4">
            <a:extLst>
              <a:ext uri="{FF2B5EF4-FFF2-40B4-BE49-F238E27FC236}">
                <a16:creationId xmlns:a16="http://schemas.microsoft.com/office/drawing/2014/main" id="{34409968-FC39-48CC-8F65-F97056B4BEC2}"/>
              </a:ext>
            </a:extLst>
          </p:cNvPr>
          <p:cNvSpPr>
            <a:spLocks noGrp="1"/>
          </p:cNvSpPr>
          <p:nvPr>
            <p:ph type="ftr" sz="quarter" idx="11"/>
          </p:nvPr>
        </p:nvSpPr>
        <p:spPr/>
        <p:txBody>
          <a:bodyPr/>
          <a:lstStyle/>
          <a:p>
            <a:r>
              <a:rPr lang="en-US" altLang="zh-CN" dirty="0"/>
              <a:t>Ning X, </a:t>
            </a:r>
            <a:r>
              <a:rPr lang="en-US" altLang="zh-CN" dirty="0" err="1"/>
              <a:t>Karypis</a:t>
            </a:r>
            <a:r>
              <a:rPr lang="en-US" altLang="zh-CN" dirty="0"/>
              <a:t> G. Slim: Sparse linear methods for top-n recommender systems[C]//2011 IEEE 11th International Conference on Data Mining. IEEE, 2011: 497-506.</a:t>
            </a:r>
            <a:endParaRPr lang="zh-CN" altLang="en-US" dirty="0"/>
          </a:p>
        </p:txBody>
      </p:sp>
      <p:pic>
        <p:nvPicPr>
          <p:cNvPr id="6" name="图片 5">
            <a:extLst>
              <a:ext uri="{FF2B5EF4-FFF2-40B4-BE49-F238E27FC236}">
                <a16:creationId xmlns:a16="http://schemas.microsoft.com/office/drawing/2014/main" id="{B0B179D5-8F82-4305-B493-9B3356093A9E}"/>
              </a:ext>
            </a:extLst>
          </p:cNvPr>
          <p:cNvPicPr>
            <a:picLocks noChangeAspect="1"/>
          </p:cNvPicPr>
          <p:nvPr/>
        </p:nvPicPr>
        <p:blipFill>
          <a:blip r:embed="rId3"/>
          <a:stretch>
            <a:fillRect/>
          </a:stretch>
        </p:blipFill>
        <p:spPr>
          <a:xfrm>
            <a:off x="6096000" y="5024439"/>
            <a:ext cx="3249881" cy="856722"/>
          </a:xfrm>
          <a:prstGeom prst="rect">
            <a:avLst/>
          </a:prstGeom>
        </p:spPr>
      </p:pic>
    </p:spTree>
    <p:extLst>
      <p:ext uri="{BB962C8B-B14F-4D97-AF65-F5344CB8AC3E}">
        <p14:creationId xmlns:p14="http://schemas.microsoft.com/office/powerpoint/2010/main" val="1472080671"/>
      </p:ext>
    </p:extLst>
  </p:cSld>
  <p:clrMapOvr>
    <a:masterClrMapping/>
  </p:clrMapOvr>
  <mc:AlternateContent xmlns:mc="http://schemas.openxmlformats.org/markup-compatibility/2006" xmlns:p14="http://schemas.microsoft.com/office/powerpoint/2010/main">
    <mc:Choice Requires="p14">
      <p:transition spd="slow" p14:dur="2000" advTm="252"/>
    </mc:Choice>
    <mc:Fallback xmlns="">
      <p:transition spd="slow" advTm="25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534EA-F6A8-45E4-AB92-247A1E44157C}"/>
              </a:ext>
            </a:extLst>
          </p:cNvPr>
          <p:cNvSpPr>
            <a:spLocks noGrp="1"/>
          </p:cNvSpPr>
          <p:nvPr>
            <p:ph type="title"/>
          </p:nvPr>
        </p:nvSpPr>
        <p:spPr/>
        <p:txBody>
          <a:bodyPr/>
          <a:lstStyle/>
          <a:p>
            <a:r>
              <a:rPr lang="en-US" altLang="zh-CN" dirty="0"/>
              <a:t>LDA for user recommendation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154438-4E99-432E-8BA7-41746C5EB70F}"/>
                  </a:ext>
                </a:extLst>
              </p:cNvPr>
              <p:cNvSpPr>
                <a:spLocks noGrp="1"/>
              </p:cNvSpPr>
              <p:nvPr>
                <p:ph idx="1"/>
              </p:nvPr>
            </p:nvSpPr>
            <p:spPr/>
            <p:txBody>
              <a:bodyPr/>
              <a:lstStyle/>
              <a:p>
                <a:pPr algn="just"/>
                <a:r>
                  <a:rPr lang="en-US" altLang="zh-CN" b="1" dirty="0"/>
                  <a:t>Motivation </a:t>
                </a:r>
                <a:r>
                  <a:rPr lang="en-US" altLang="zh-CN" dirty="0"/>
                  <a:t>: A documents topic in a document  topic model assumes that an author has a topic in mind when selecting a word for a document. Likewise, when a user follows another user in Twitter, the follower has an interest in the followed user.</a:t>
                </a:r>
              </a:p>
              <a:p>
                <a:endParaRPr lang="en-US" altLang="zh-CN" dirty="0"/>
              </a:p>
              <a:p>
                <a:r>
                  <a:rPr lang="en-US" altLang="zh-CN" b="1" dirty="0"/>
                  <a:t>Method </a:t>
                </a:r>
              </a:p>
              <a:p>
                <a:pPr lvl="1"/>
                <a:r>
                  <a:rPr lang="en-US" altLang="zh-CN" b="1" dirty="0"/>
                  <a:t>Topic Extraction </a:t>
                </a:r>
              </a:p>
              <a:p>
                <a:pPr lvl="2"/>
                <a:r>
                  <a:rPr lang="en-US" altLang="zh-CN" b="1" dirty="0"/>
                  <a:t> </a:t>
                </a:r>
                <a:r>
                  <a:rPr lang="en-US" altLang="zh-CN" dirty="0"/>
                  <a:t>methods same as document LDA, and we can get </a:t>
                </a:r>
                <a:r>
                  <a:rPr lang="en-US" altLang="zh-CN" dirty="0" err="1"/>
                  <a:t>Pr</a:t>
                </a:r>
                <a:r>
                  <a:rPr lang="en-US" altLang="zh-CN" dirty="0"/>
                  <a:t>(z|</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𝑓</m:t>
                        </m:r>
                      </m:sub>
                    </m:sSub>
                  </m:oMath>
                </a14:m>
                <a:r>
                  <a:rPr lang="en-US" altLang="zh-CN" dirty="0"/>
                  <a:t>) and </a:t>
                </a:r>
                <a:r>
                  <a:rPr lang="en-US" altLang="zh-CN" dirty="0" err="1"/>
                  <a:t>Pr</a:t>
                </a:r>
                <a:r>
                  <a:rPr lang="en-US" altLang="zh-CN" dirty="0"/>
                  <a:t>(</a:t>
                </a:r>
                <a:r>
                  <a:rPr lang="en-US" altLang="zh-CN" dirty="0" err="1"/>
                  <a:t>g|z</a:t>
                </a:r>
                <a:r>
                  <a:rPr lang="en-US" altLang="zh-CN" dirty="0"/>
                  <a:t>)</a:t>
                </a:r>
              </a:p>
              <a:p>
                <a:pPr lvl="1"/>
                <a:r>
                  <a:rPr lang="en-US" altLang="zh-CN" b="1" dirty="0"/>
                  <a:t>User Recommendation </a:t>
                </a:r>
              </a:p>
              <a:p>
                <a:pPr lvl="2"/>
                <a:r>
                  <a:rPr lang="en-US" altLang="zh-CN" b="1" dirty="0"/>
                  <a:t> </a:t>
                </a:r>
                <a:r>
                  <a:rPr lang="en-US" altLang="zh-CN" dirty="0" err="1"/>
                  <a:t>Pr</a:t>
                </a:r>
                <a:r>
                  <a:rPr lang="en-US" altLang="zh-CN" dirty="0"/>
                  <a:t>(</a:t>
                </a:r>
                <a:r>
                  <a:rPr lang="en-US" altLang="zh-CN" dirty="0" err="1"/>
                  <a:t>g|f</a:t>
                </a:r>
                <a:r>
                  <a:rPr lang="en-US" altLang="zh-CN" dirty="0"/>
                  <a:t>) = </a:t>
                </a:r>
                <a14:m>
                  <m:oMath xmlns:m="http://schemas.openxmlformats.org/officeDocument/2006/math">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𝑧</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𝑍</m:t>
                        </m:r>
                      </m:sub>
                      <m:sup/>
                      <m:e>
                        <m:r>
                          <a:rPr lang="en-US" altLang="zh-CN" b="0" i="1" smtClean="0">
                            <a:latin typeface="Cambria Math" panose="02040503050406030204" pitchFamily="18" charset="0"/>
                          </a:rPr>
                          <m:t>𝑃𝑟</m:t>
                        </m:r>
                        <m:r>
                          <a:rPr lang="en-US" altLang="zh-CN" b="0" i="1" smtClean="0">
                            <a:latin typeface="Cambria Math" panose="02040503050406030204" pitchFamily="18" charset="0"/>
                          </a:rPr>
                          <m:t>(</m:t>
                        </m:r>
                        <m:r>
                          <a:rPr lang="en-US" altLang="zh-CN" b="0" i="1" smtClean="0">
                            <a:latin typeface="Cambria Math" panose="02040503050406030204" pitchFamily="18" charset="0"/>
                          </a:rPr>
                          <m:t>𝑔</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𝑃𝑟</m:t>
                        </m:r>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𝑧</m:t>
                            </m:r>
                          </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𝑓</m:t>
                                </m:r>
                              </m:sub>
                            </m:sSub>
                          </m:e>
                        </m:d>
                      </m:e>
                    </m:nary>
                  </m:oMath>
                </a14:m>
                <a:endParaRPr lang="en-US" altLang="zh-CN" dirty="0"/>
              </a:p>
              <a:p>
                <a:pPr lvl="1"/>
                <a:endParaRPr lang="zh-CN" altLang="en-US" dirty="0"/>
              </a:p>
            </p:txBody>
          </p:sp>
        </mc:Choice>
        <mc:Fallback xmlns="">
          <p:sp>
            <p:nvSpPr>
              <p:cNvPr id="3" name="内容占位符 2">
                <a:extLst>
                  <a:ext uri="{FF2B5EF4-FFF2-40B4-BE49-F238E27FC236}">
                    <a16:creationId xmlns:a16="http://schemas.microsoft.com/office/drawing/2014/main" id="{B5154438-4E99-432E-8BA7-41746C5EB70F}"/>
                  </a:ext>
                </a:extLst>
              </p:cNvPr>
              <p:cNvSpPr>
                <a:spLocks noGrp="1" noRot="1" noChangeAspect="1" noMove="1" noResize="1" noEditPoints="1" noAdjustHandles="1" noChangeArrowheads="1" noChangeShapeType="1" noTextEdit="1"/>
              </p:cNvSpPr>
              <p:nvPr>
                <p:ph idx="1"/>
              </p:nvPr>
            </p:nvSpPr>
            <p:spPr>
              <a:blipFill>
                <a:blip r:embed="rId2"/>
                <a:stretch>
                  <a:fillRect l="-1043" t="-2381" r="-1159" b="-1260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DBA55B4-D77A-4D3A-ACEE-0A9AED1EE042}"/>
              </a:ext>
            </a:extLst>
          </p:cNvPr>
          <p:cNvSpPr>
            <a:spLocks noGrp="1"/>
          </p:cNvSpPr>
          <p:nvPr>
            <p:ph type="sldNum" sz="quarter" idx="12"/>
          </p:nvPr>
        </p:nvSpPr>
        <p:spPr/>
        <p:txBody>
          <a:bodyPr/>
          <a:lstStyle/>
          <a:p>
            <a:fld id="{96409989-9577-4FB1-8C63-5461CD5F732E}" type="slidenum">
              <a:rPr lang="zh-CN" altLang="en-US" smtClean="0"/>
              <a:t>2</a:t>
            </a:fld>
            <a:endParaRPr lang="zh-CN" altLang="en-US" dirty="0"/>
          </a:p>
        </p:txBody>
      </p:sp>
      <p:sp>
        <p:nvSpPr>
          <p:cNvPr id="5" name="页脚占位符 4">
            <a:extLst>
              <a:ext uri="{FF2B5EF4-FFF2-40B4-BE49-F238E27FC236}">
                <a16:creationId xmlns:a16="http://schemas.microsoft.com/office/drawing/2014/main" id="{2F9EFAFD-1C8D-48CD-A268-DBE0EC7937C7}"/>
              </a:ext>
            </a:extLst>
          </p:cNvPr>
          <p:cNvSpPr>
            <a:spLocks noGrp="1"/>
          </p:cNvSpPr>
          <p:nvPr>
            <p:ph type="ftr" sz="quarter" idx="11"/>
          </p:nvPr>
        </p:nvSpPr>
        <p:spPr/>
        <p:txBody>
          <a:bodyPr/>
          <a:lstStyle/>
          <a:p>
            <a:r>
              <a:rPr lang="en-US" altLang="zh-CN" dirty="0" err="1"/>
              <a:t>Blei</a:t>
            </a:r>
            <a:r>
              <a:rPr lang="en-US" altLang="zh-CN" dirty="0"/>
              <a:t> D M, Ng A Y, Jordan M I. Latent </a:t>
            </a:r>
            <a:r>
              <a:rPr lang="en-US" altLang="zh-CN" dirty="0" err="1"/>
              <a:t>dirichlet</a:t>
            </a:r>
            <a:r>
              <a:rPr lang="en-US" altLang="zh-CN" dirty="0"/>
              <a:t> allocation[J]. Journal of machine Learning research, 2003, 3(Jan): 993-1022.</a:t>
            </a:r>
            <a:endParaRPr lang="zh-CN" altLang="en-US" dirty="0"/>
          </a:p>
        </p:txBody>
      </p:sp>
    </p:spTree>
    <p:extLst>
      <p:ext uri="{BB962C8B-B14F-4D97-AF65-F5344CB8AC3E}">
        <p14:creationId xmlns:p14="http://schemas.microsoft.com/office/powerpoint/2010/main" val="3551923236"/>
      </p:ext>
    </p:extLst>
  </p:cSld>
  <p:clrMapOvr>
    <a:masterClrMapping/>
  </p:clrMapOvr>
  <mc:AlternateContent xmlns:mc="http://schemas.openxmlformats.org/markup-compatibility/2006" xmlns:p14="http://schemas.microsoft.com/office/powerpoint/2010/main">
    <mc:Choice Requires="p14">
      <p:transition spd="slow" p14:dur="2000" advTm="152"/>
    </mc:Choice>
    <mc:Fallback xmlns="">
      <p:transition spd="slow" advTm="15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534EA-F6A8-45E4-AB92-247A1E44157C}"/>
              </a:ext>
            </a:extLst>
          </p:cNvPr>
          <p:cNvSpPr>
            <a:spLocks noGrp="1"/>
          </p:cNvSpPr>
          <p:nvPr>
            <p:ph type="title"/>
          </p:nvPr>
        </p:nvSpPr>
        <p:spPr/>
        <p:txBody>
          <a:bodyPr/>
          <a:lstStyle/>
          <a:p>
            <a:r>
              <a:rPr lang="en-US" altLang="zh-CN" dirty="0"/>
              <a:t>Social-LDA</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154438-4E99-432E-8BA7-41746C5EB70F}"/>
                  </a:ext>
                </a:extLst>
              </p:cNvPr>
              <p:cNvSpPr>
                <a:spLocks noGrp="1"/>
              </p:cNvSpPr>
              <p:nvPr>
                <p:ph idx="1"/>
              </p:nvPr>
            </p:nvSpPr>
            <p:spPr/>
            <p:txBody>
              <a:bodyPr>
                <a:normAutofit fontScale="92500" lnSpcReduction="10000"/>
              </a:bodyPr>
              <a:lstStyle/>
              <a:p>
                <a:pPr algn="just"/>
                <a:r>
                  <a:rPr lang="en-US" altLang="zh-CN" b="1" dirty="0"/>
                  <a:t>Motivation </a:t>
                </a:r>
                <a:r>
                  <a:rPr lang="en-US" altLang="zh-CN" dirty="0"/>
                  <a:t>: In a document corpus analysis, the stop words are generally removed before analysis, since an analysis without removing these stop words produces a very noisy result where the frequent stop words are labeled with every topic. However, in our analysis, popular users are very important to include in the analysis because most users are keenly interests are similar to theirs.</a:t>
                </a:r>
              </a:p>
              <a:p>
                <a:pPr marL="0" indent="0" algn="just">
                  <a:buNone/>
                </a:pPr>
                <a:endParaRPr lang="en-US" altLang="zh-CN" dirty="0"/>
              </a:p>
              <a:p>
                <a:r>
                  <a:rPr lang="en-US" altLang="zh-CN" b="1" dirty="0"/>
                  <a:t>Method </a:t>
                </a:r>
              </a:p>
              <a:p>
                <a:pPr lvl="1"/>
                <a:r>
                  <a:rPr lang="en-US" altLang="zh-CN" b="1" dirty="0"/>
                  <a:t>Topic Extraction </a:t>
                </a:r>
              </a:p>
              <a:p>
                <a:pPr lvl="2"/>
                <a:r>
                  <a:rPr lang="en-US" altLang="zh-CN" dirty="0"/>
                  <a:t>Two-Step Labeling and Threshold Noise Filtering</a:t>
                </a:r>
              </a:p>
              <a:p>
                <a:pPr lvl="1"/>
                <a:r>
                  <a:rPr lang="en-US" altLang="zh-CN" b="1" dirty="0"/>
                  <a:t>User Recommendation </a:t>
                </a:r>
              </a:p>
              <a:p>
                <a:pPr lvl="2"/>
                <a:r>
                  <a:rPr lang="en-US" altLang="zh-CN" b="1" dirty="0"/>
                  <a:t> </a:t>
                </a:r>
                <a:r>
                  <a:rPr lang="en-US" altLang="zh-CN" dirty="0" err="1"/>
                  <a:t>Pr</a:t>
                </a:r>
                <a:r>
                  <a:rPr lang="en-US" altLang="zh-CN" dirty="0"/>
                  <a:t>(</a:t>
                </a:r>
                <a:r>
                  <a:rPr lang="en-US" altLang="zh-CN" dirty="0" err="1"/>
                  <a:t>g|f</a:t>
                </a:r>
                <a:r>
                  <a:rPr lang="en-US" altLang="zh-CN" dirty="0"/>
                  <a:t>) = </a:t>
                </a:r>
                <a14:m>
                  <m:oMath xmlns:m="http://schemas.openxmlformats.org/officeDocument/2006/math">
                    <m:nary>
                      <m:naryPr>
                        <m:chr m:val="∑"/>
                        <m:supHide m:val="on"/>
                        <m:ctrlPr>
                          <a:rPr lang="en-US" altLang="zh-CN" i="1">
                            <a:latin typeface="Cambria Math" panose="02040503050406030204" pitchFamily="18" charset="0"/>
                          </a:rPr>
                        </m:ctrlPr>
                      </m:naryPr>
                      <m:sub>
                        <m:r>
                          <m:rPr>
                            <m:brk m:alnAt="7"/>
                          </m:rPr>
                          <a:rPr lang="en-US" altLang="zh-CN" i="1">
                            <a:latin typeface="Cambria Math" panose="02040503050406030204" pitchFamily="18" charset="0"/>
                          </a:rPr>
                          <m:t>𝑧</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𝑍</m:t>
                        </m:r>
                      </m:sub>
                      <m:sup/>
                      <m:e>
                        <m:r>
                          <a:rPr lang="en-US" altLang="zh-CN" i="1">
                            <a:latin typeface="Cambria Math" panose="02040503050406030204" pitchFamily="18" charset="0"/>
                          </a:rPr>
                          <m:t>𝑃𝑟</m:t>
                        </m:r>
                        <m:r>
                          <a:rPr lang="en-US" altLang="zh-CN" i="1">
                            <a:latin typeface="Cambria Math" panose="02040503050406030204" pitchFamily="18" charset="0"/>
                          </a:rPr>
                          <m:t>(</m:t>
                        </m:r>
                        <m:r>
                          <a:rPr lang="en-US" altLang="zh-CN" i="1">
                            <a:latin typeface="Cambria Math" panose="02040503050406030204" pitchFamily="18" charset="0"/>
                          </a:rPr>
                          <m:t>𝑔</m:t>
                        </m:r>
                        <m:r>
                          <a:rPr lang="en-US" altLang="zh-CN" i="1">
                            <a:latin typeface="Cambria Math" panose="02040503050406030204" pitchFamily="18" charset="0"/>
                          </a:rPr>
                          <m:t>|</m:t>
                        </m:r>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𝑃𝑟</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𝑓</m:t>
                                </m:r>
                              </m:sub>
                            </m:sSub>
                          </m:e>
                        </m:d>
                      </m:e>
                    </m:nary>
                  </m:oMath>
                </a14:m>
                <a:endParaRPr lang="en-US" altLang="zh-CN" b="1" dirty="0"/>
              </a:p>
              <a:p>
                <a:pPr marL="457200" lvl="1" indent="0">
                  <a:buNone/>
                </a:pPr>
                <a:endParaRPr lang="en-US" altLang="zh-CN" b="1" dirty="0"/>
              </a:p>
              <a:p>
                <a:pPr lvl="1"/>
                <a:endParaRPr lang="zh-CN" altLang="en-US" dirty="0"/>
              </a:p>
            </p:txBody>
          </p:sp>
        </mc:Choice>
        <mc:Fallback xmlns="">
          <p:sp>
            <p:nvSpPr>
              <p:cNvPr id="3" name="内容占位符 2">
                <a:extLst>
                  <a:ext uri="{FF2B5EF4-FFF2-40B4-BE49-F238E27FC236}">
                    <a16:creationId xmlns:a16="http://schemas.microsoft.com/office/drawing/2014/main" id="{B5154438-4E99-432E-8BA7-41746C5EB70F}"/>
                  </a:ext>
                </a:extLst>
              </p:cNvPr>
              <p:cNvSpPr>
                <a:spLocks noGrp="1" noRot="1" noChangeAspect="1" noMove="1" noResize="1" noEditPoints="1" noAdjustHandles="1" noChangeArrowheads="1" noChangeShapeType="1" noTextEdit="1"/>
              </p:cNvSpPr>
              <p:nvPr>
                <p:ph idx="1"/>
              </p:nvPr>
            </p:nvSpPr>
            <p:spPr>
              <a:blipFill>
                <a:blip r:embed="rId2"/>
                <a:stretch>
                  <a:fillRect l="-928" t="-3081" r="-986" b="-11905"/>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DBA55B4-D77A-4D3A-ACEE-0A9AED1EE042}"/>
              </a:ext>
            </a:extLst>
          </p:cNvPr>
          <p:cNvSpPr>
            <a:spLocks noGrp="1"/>
          </p:cNvSpPr>
          <p:nvPr>
            <p:ph type="sldNum" sz="quarter" idx="12"/>
          </p:nvPr>
        </p:nvSpPr>
        <p:spPr/>
        <p:txBody>
          <a:bodyPr/>
          <a:lstStyle/>
          <a:p>
            <a:fld id="{96409989-9577-4FB1-8C63-5461CD5F732E}" type="slidenum">
              <a:rPr lang="zh-CN" altLang="en-US" smtClean="0"/>
              <a:t>3</a:t>
            </a:fld>
            <a:endParaRPr lang="zh-CN" altLang="en-US" dirty="0"/>
          </a:p>
        </p:txBody>
      </p:sp>
      <p:sp>
        <p:nvSpPr>
          <p:cNvPr id="5" name="页脚占位符 4">
            <a:extLst>
              <a:ext uri="{FF2B5EF4-FFF2-40B4-BE49-F238E27FC236}">
                <a16:creationId xmlns:a16="http://schemas.microsoft.com/office/drawing/2014/main" id="{0F601B28-099A-400B-B208-59077A243467}"/>
              </a:ext>
            </a:extLst>
          </p:cNvPr>
          <p:cNvSpPr>
            <a:spLocks noGrp="1"/>
          </p:cNvSpPr>
          <p:nvPr>
            <p:ph type="ftr" sz="quarter" idx="11"/>
          </p:nvPr>
        </p:nvSpPr>
        <p:spPr/>
        <p:txBody>
          <a:bodyPr/>
          <a:lstStyle/>
          <a:p>
            <a:r>
              <a:rPr lang="en-US" altLang="zh-CN"/>
              <a:t>Cha Y, Cho J. Social-network analysis using topic models[C]//Proceedings of the 35th international ACM SIGIR conference on Research and development in information retrieval. ACM, 2012: 565-574.</a:t>
            </a:r>
            <a:endParaRPr lang="zh-CN" altLang="en-US" dirty="0"/>
          </a:p>
        </p:txBody>
      </p:sp>
    </p:spTree>
    <p:extLst>
      <p:ext uri="{BB962C8B-B14F-4D97-AF65-F5344CB8AC3E}">
        <p14:creationId xmlns:p14="http://schemas.microsoft.com/office/powerpoint/2010/main" val="233505903"/>
      </p:ext>
    </p:extLst>
  </p:cSld>
  <p:clrMapOvr>
    <a:masterClrMapping/>
  </p:clrMapOvr>
  <mc:AlternateContent xmlns:mc="http://schemas.openxmlformats.org/markup-compatibility/2006" xmlns:p14="http://schemas.microsoft.com/office/powerpoint/2010/main">
    <mc:Choice Requires="p14">
      <p:transition spd="slow" p14:dur="2000" advTm="384"/>
    </mc:Choice>
    <mc:Fallback xmlns="">
      <p:transition spd="slow" advTm="38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534EA-F6A8-45E4-AB92-247A1E44157C}"/>
              </a:ext>
            </a:extLst>
          </p:cNvPr>
          <p:cNvSpPr>
            <a:spLocks noGrp="1"/>
          </p:cNvSpPr>
          <p:nvPr>
            <p:ph type="title"/>
          </p:nvPr>
        </p:nvSpPr>
        <p:spPr/>
        <p:txBody>
          <a:bodyPr/>
          <a:lstStyle/>
          <a:p>
            <a:r>
              <a:rPr lang="en-US" altLang="zh-CN" dirty="0"/>
              <a:t>UIS-LDA</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154438-4E99-432E-8BA7-41746C5EB70F}"/>
                  </a:ext>
                </a:extLst>
              </p:cNvPr>
              <p:cNvSpPr>
                <a:spLocks noGrp="1"/>
              </p:cNvSpPr>
              <p:nvPr>
                <p:ph idx="1"/>
              </p:nvPr>
            </p:nvSpPr>
            <p:spPr/>
            <p:txBody>
              <a:bodyPr/>
              <a:lstStyle/>
              <a:p>
                <a:r>
                  <a:rPr lang="en-US" altLang="zh-CN" b="1" dirty="0"/>
                  <a:t>Motivation </a:t>
                </a:r>
                <a:r>
                  <a:rPr lang="en-US" altLang="zh-CN" dirty="0"/>
                  <a:t>: user’s adoption of others as </a:t>
                </a:r>
                <a:r>
                  <a:rPr lang="en-US" altLang="zh-CN" dirty="0" err="1"/>
                  <a:t>followees</a:t>
                </a:r>
                <a:r>
                  <a:rPr lang="en-US" altLang="zh-CN" dirty="0"/>
                  <a:t> may motivated by her interest as well as social connection.</a:t>
                </a:r>
              </a:p>
              <a:p>
                <a:endParaRPr lang="en-US" altLang="zh-CN" dirty="0"/>
              </a:p>
              <a:p>
                <a:r>
                  <a:rPr lang="en-US" altLang="zh-CN" b="1" dirty="0"/>
                  <a:t>Method </a:t>
                </a:r>
                <a:r>
                  <a:rPr lang="en-US" altLang="zh-CN" dirty="0"/>
                  <a:t>:</a:t>
                </a:r>
                <a:r>
                  <a:rPr lang="en-US" altLang="zh-CN" dirty="0">
                    <a:latin typeface="Times New Roman" panose="02020603050405020304" pitchFamily="18" charset="0"/>
                    <a:cs typeface="Times New Roman" panose="02020603050405020304" pitchFamily="18" charset="0"/>
                  </a:rPr>
                  <a:t>Use GPU model on follower-</a:t>
                </a:r>
                <a:r>
                  <a:rPr lang="en-US" altLang="zh-CN" dirty="0" err="1">
                    <a:latin typeface="Times New Roman" panose="02020603050405020304" pitchFamily="18" charset="0"/>
                    <a:cs typeface="Times New Roman" panose="02020603050405020304" pitchFamily="18" charset="0"/>
                  </a:rPr>
                  <a:t>followee</a:t>
                </a:r>
                <a:r>
                  <a:rPr lang="en-US" altLang="zh-CN" dirty="0">
                    <a:latin typeface="Times New Roman" panose="02020603050405020304" pitchFamily="18" charset="0"/>
                    <a:cs typeface="Times New Roman" panose="02020603050405020304" pitchFamily="18" charset="0"/>
                  </a:rPr>
                  <a:t> and mutual-following relations to extract two types of latent topics : interest topics and social topics.</a:t>
                </a:r>
              </a:p>
              <a:p>
                <a:pPr lvl="1"/>
                <a:r>
                  <a:rPr lang="en-US" altLang="zh-CN" b="1" dirty="0"/>
                  <a:t>Topic Extraction</a:t>
                </a:r>
              </a:p>
              <a:p>
                <a:pPr lvl="1"/>
                <a:r>
                  <a:rPr lang="en-US" altLang="zh-CN" sz="2600" b="1" dirty="0"/>
                  <a:t>User Recommendation</a:t>
                </a:r>
              </a:p>
              <a:p>
                <a:pPr lvl="2"/>
                <a:r>
                  <a:rPr lang="en-US" altLang="zh-CN" sz="2400" b="1" dirty="0"/>
                  <a:t> </a:t>
                </a:r>
                <a:r>
                  <a:rPr lang="en-US" altLang="zh-CN" sz="2400" dirty="0" err="1"/>
                  <a:t>Pr</a:t>
                </a:r>
                <a:r>
                  <a:rPr lang="en-US" altLang="zh-CN" sz="2400" dirty="0"/>
                  <a:t>(</a:t>
                </a:r>
                <a:r>
                  <a:rPr lang="en-US" altLang="zh-CN" sz="2400" dirty="0" err="1"/>
                  <a:t>g|f</a:t>
                </a:r>
                <a:r>
                  <a:rPr lang="en-US" altLang="zh-CN" sz="2400" dirty="0"/>
                  <a:t>) =</a:t>
                </a:r>
                <a14:m>
                  <m:oMath xmlns:m="http://schemas.openxmlformats.org/officeDocument/2006/math">
                    <m:nary>
                      <m:naryPr>
                        <m:chr m:val="∑"/>
                        <m:supHide m:val="on"/>
                        <m:ctrlPr>
                          <a:rPr lang="en-US" altLang="zh-CN" sz="2400" i="1">
                            <a:latin typeface="Cambria Math" panose="02040503050406030204" pitchFamily="18" charset="0"/>
                          </a:rPr>
                        </m:ctrlPr>
                      </m:naryPr>
                      <m:sub>
                        <m:r>
                          <m:rPr>
                            <m:brk m:alnAt="7"/>
                          </m:rPr>
                          <a:rPr lang="en-US" altLang="zh-CN" sz="2400" i="1">
                            <a:latin typeface="Cambria Math" panose="02040503050406030204" pitchFamily="18" charset="0"/>
                          </a:rPr>
                          <m:t>𝑧</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𝑍</m:t>
                        </m:r>
                      </m:sub>
                      <m:sup/>
                      <m:e>
                        <m:r>
                          <a:rPr lang="en-US" altLang="zh-CN" sz="2400" i="1">
                            <a:latin typeface="Cambria Math" panose="02040503050406030204" pitchFamily="18" charset="0"/>
                          </a:rPr>
                          <m:t>𝑃𝑟</m:t>
                        </m:r>
                        <m:r>
                          <a:rPr lang="en-US" altLang="zh-CN" sz="2400" i="1">
                            <a:latin typeface="Cambria Math" panose="02040503050406030204" pitchFamily="18" charset="0"/>
                          </a:rPr>
                          <m:t>(</m:t>
                        </m:r>
                        <m:r>
                          <a:rPr lang="en-US" altLang="zh-CN" sz="2400" i="1">
                            <a:latin typeface="Cambria Math" panose="02040503050406030204" pitchFamily="18" charset="0"/>
                          </a:rPr>
                          <m:t>𝑔</m:t>
                        </m:r>
                        <m:r>
                          <a:rPr lang="en-US" altLang="zh-CN" sz="2400" i="1">
                            <a:latin typeface="Cambria Math" panose="02040503050406030204" pitchFamily="18" charset="0"/>
                          </a:rPr>
                          <m:t>|</m:t>
                        </m:r>
                        <m:r>
                          <a:rPr lang="en-US" altLang="zh-CN" sz="2400" i="1">
                            <a:latin typeface="Cambria Math" panose="02040503050406030204" pitchFamily="18" charset="0"/>
                          </a:rPr>
                          <m:t>𝑧</m:t>
                        </m:r>
                        <m:r>
                          <a:rPr lang="en-US" altLang="zh-CN" sz="2400" i="1">
                            <a:latin typeface="Cambria Math" panose="02040503050406030204" pitchFamily="18" charset="0"/>
                          </a:rPr>
                          <m:t>)</m:t>
                        </m:r>
                        <m:r>
                          <a:rPr lang="en-US" altLang="zh-CN" sz="2400" i="1">
                            <a:latin typeface="Cambria Math" panose="02040503050406030204" pitchFamily="18" charset="0"/>
                          </a:rPr>
                          <m:t>𝑃𝑟</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𝑧</m:t>
                            </m:r>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𝑑</m:t>
                                </m:r>
                              </m:e>
                              <m:sub>
                                <m:r>
                                  <a:rPr lang="en-US" altLang="zh-CN" sz="2400" i="1">
                                    <a:latin typeface="Cambria Math" panose="02040503050406030204" pitchFamily="18" charset="0"/>
                                  </a:rPr>
                                  <m:t>𝑓</m:t>
                                </m:r>
                              </m:sub>
                            </m:sSub>
                          </m:e>
                        </m:d>
                      </m:e>
                    </m:nary>
                  </m:oMath>
                </a14:m>
                <a:endParaRPr lang="en-US" altLang="zh-CN" b="1" dirty="0"/>
              </a:p>
              <a:p>
                <a:pPr lvl="1"/>
                <a:endParaRPr lang="zh-CN" altLang="en-US" dirty="0"/>
              </a:p>
            </p:txBody>
          </p:sp>
        </mc:Choice>
        <mc:Fallback xmlns="">
          <p:sp>
            <p:nvSpPr>
              <p:cNvPr id="3" name="内容占位符 2">
                <a:extLst>
                  <a:ext uri="{FF2B5EF4-FFF2-40B4-BE49-F238E27FC236}">
                    <a16:creationId xmlns:a16="http://schemas.microsoft.com/office/drawing/2014/main" id="{B5154438-4E99-432E-8BA7-41746C5EB70F}"/>
                  </a:ext>
                </a:extLst>
              </p:cNvPr>
              <p:cNvSpPr>
                <a:spLocks noGrp="1" noRot="1" noChangeAspect="1" noMove="1" noResize="1" noEditPoints="1" noAdjustHandles="1" noChangeArrowheads="1" noChangeShapeType="1" noTextEdit="1"/>
              </p:cNvSpPr>
              <p:nvPr>
                <p:ph idx="1"/>
              </p:nvPr>
            </p:nvSpPr>
            <p:spPr>
              <a:blipFill>
                <a:blip r:embed="rId3"/>
                <a:stretch>
                  <a:fillRect l="-1043" t="-2381" r="-1739"/>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DBA55B4-D77A-4D3A-ACEE-0A9AED1EE042}"/>
              </a:ext>
            </a:extLst>
          </p:cNvPr>
          <p:cNvSpPr>
            <a:spLocks noGrp="1"/>
          </p:cNvSpPr>
          <p:nvPr>
            <p:ph type="sldNum" sz="quarter" idx="12"/>
          </p:nvPr>
        </p:nvSpPr>
        <p:spPr/>
        <p:txBody>
          <a:bodyPr/>
          <a:lstStyle/>
          <a:p>
            <a:fld id="{96409989-9577-4FB1-8C63-5461CD5F732E}" type="slidenum">
              <a:rPr lang="zh-CN" altLang="en-US" smtClean="0"/>
              <a:t>4</a:t>
            </a:fld>
            <a:endParaRPr lang="zh-CN" altLang="en-US" dirty="0"/>
          </a:p>
        </p:txBody>
      </p:sp>
      <p:sp>
        <p:nvSpPr>
          <p:cNvPr id="5" name="页脚占位符 4">
            <a:extLst>
              <a:ext uri="{FF2B5EF4-FFF2-40B4-BE49-F238E27FC236}">
                <a16:creationId xmlns:a16="http://schemas.microsoft.com/office/drawing/2014/main" id="{34409968-FC39-48CC-8F65-F97056B4BEC2}"/>
              </a:ext>
            </a:extLst>
          </p:cNvPr>
          <p:cNvSpPr>
            <a:spLocks noGrp="1"/>
          </p:cNvSpPr>
          <p:nvPr>
            <p:ph type="ftr" sz="quarter" idx="11"/>
          </p:nvPr>
        </p:nvSpPr>
        <p:spPr/>
        <p:txBody>
          <a:bodyPr/>
          <a:lstStyle/>
          <a:p>
            <a:r>
              <a:rPr lang="en-US" altLang="zh-CN" dirty="0"/>
              <a:t>Xu K, Cai Y, Min H, et al. UIS-LDA: a user recommendation based on social connections and interests of users in </a:t>
            </a:r>
            <a:r>
              <a:rPr lang="en-US" altLang="zh-CN" dirty="0" err="1"/>
              <a:t>uni</a:t>
            </a:r>
            <a:r>
              <a:rPr lang="en-US" altLang="zh-CN" dirty="0"/>
              <a:t>-directional social networks[C]//Proceedings of the International Conference on Web Intelligence. ACM, 2017: 260-265.</a:t>
            </a:r>
            <a:endParaRPr lang="zh-CN" altLang="en-US" dirty="0"/>
          </a:p>
        </p:txBody>
      </p:sp>
      <p:pic>
        <p:nvPicPr>
          <p:cNvPr id="6" name="图片 5">
            <a:extLst>
              <a:ext uri="{FF2B5EF4-FFF2-40B4-BE49-F238E27FC236}">
                <a16:creationId xmlns:a16="http://schemas.microsoft.com/office/drawing/2014/main" id="{7CF18A15-B720-47A6-ACA1-5B89FE578651}"/>
              </a:ext>
            </a:extLst>
          </p:cNvPr>
          <p:cNvPicPr>
            <a:picLocks noChangeAspect="1"/>
          </p:cNvPicPr>
          <p:nvPr/>
        </p:nvPicPr>
        <p:blipFill>
          <a:blip r:embed="rId4"/>
          <a:stretch>
            <a:fillRect/>
          </a:stretch>
        </p:blipFill>
        <p:spPr>
          <a:xfrm>
            <a:off x="8045226" y="4228329"/>
            <a:ext cx="3435220" cy="1948634"/>
          </a:xfrm>
          <a:prstGeom prst="rect">
            <a:avLst/>
          </a:prstGeom>
        </p:spPr>
      </p:pic>
    </p:spTree>
    <p:extLst>
      <p:ext uri="{BB962C8B-B14F-4D97-AF65-F5344CB8AC3E}">
        <p14:creationId xmlns:p14="http://schemas.microsoft.com/office/powerpoint/2010/main" val="2655496864"/>
      </p:ext>
    </p:extLst>
  </p:cSld>
  <p:clrMapOvr>
    <a:masterClrMapping/>
  </p:clrMapOvr>
  <mc:AlternateContent xmlns:mc="http://schemas.openxmlformats.org/markup-compatibility/2006" xmlns:p14="http://schemas.microsoft.com/office/powerpoint/2010/main">
    <mc:Choice Requires="p14">
      <p:transition spd="slow" p14:dur="2000" advTm="274"/>
    </mc:Choice>
    <mc:Fallback xmlns="">
      <p:transition spd="slow" advTm="27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534EA-F6A8-45E4-AB92-247A1E44157C}"/>
              </a:ext>
            </a:extLst>
          </p:cNvPr>
          <p:cNvSpPr>
            <a:spLocks noGrp="1"/>
          </p:cNvSpPr>
          <p:nvPr>
            <p:ph type="title"/>
          </p:nvPr>
        </p:nvSpPr>
        <p:spPr/>
        <p:txBody>
          <a:bodyPr/>
          <a:lstStyle/>
          <a:p>
            <a:r>
              <a:rPr lang="en-US" altLang="zh-CN" dirty="0"/>
              <a:t>MF</a:t>
            </a:r>
            <a:endParaRPr lang="zh-CN" altLang="en-US" dirty="0"/>
          </a:p>
        </p:txBody>
      </p:sp>
      <p:sp>
        <p:nvSpPr>
          <p:cNvPr id="3" name="内容占位符 2">
            <a:extLst>
              <a:ext uri="{FF2B5EF4-FFF2-40B4-BE49-F238E27FC236}">
                <a16:creationId xmlns:a16="http://schemas.microsoft.com/office/drawing/2014/main" id="{B5154438-4E99-432E-8BA7-41746C5EB70F}"/>
              </a:ext>
            </a:extLst>
          </p:cNvPr>
          <p:cNvSpPr>
            <a:spLocks noGrp="1"/>
          </p:cNvSpPr>
          <p:nvPr>
            <p:ph idx="1"/>
          </p:nvPr>
        </p:nvSpPr>
        <p:spPr/>
        <p:txBody>
          <a:bodyPr/>
          <a:lstStyle/>
          <a:p>
            <a:pPr marL="0" indent="0">
              <a:buNone/>
            </a:pPr>
            <a:r>
              <a:rPr lang="en-US" altLang="zh-CN" b="1" dirty="0"/>
              <a:t>Motivation </a:t>
            </a:r>
            <a:r>
              <a:rPr lang="en-US" altLang="zh-CN" dirty="0"/>
              <a:t>: </a:t>
            </a:r>
            <a:r>
              <a:rPr lang="en-US" altLang="zh-CN" dirty="0">
                <a:latin typeface="Times New Roman" panose="02020603050405020304" pitchFamily="18" charset="0"/>
                <a:cs typeface="Times New Roman" panose="02020603050405020304" pitchFamily="18" charset="0"/>
              </a:rPr>
              <a:t>tries to explain the ratings by characterizing both items and users on, say, 20 to 100 factors inferred from the ratings patterns.</a:t>
            </a:r>
            <a:r>
              <a:rPr lang="en-US" altLang="zh-CN" dirty="0"/>
              <a:t> MF models map both users and items to a joint latent factor space of dimensionality f.</a:t>
            </a:r>
            <a:endParaRPr lang="en-US" altLang="zh-CN" dirty="0">
              <a:latin typeface="Times New Roman" panose="02020603050405020304" pitchFamily="18" charset="0"/>
              <a:cs typeface="Times New Roman" panose="02020603050405020304" pitchFamily="18" charset="0"/>
            </a:endParaRPr>
          </a:p>
          <a:p>
            <a:endParaRPr lang="en-US" altLang="zh-CN" dirty="0"/>
          </a:p>
          <a:p>
            <a:r>
              <a:rPr lang="en-US" altLang="zh-CN" b="1" dirty="0"/>
              <a:t>Method </a:t>
            </a:r>
            <a:r>
              <a:rPr lang="en-US" altLang="zh-CN" dirty="0"/>
              <a:t>:</a:t>
            </a:r>
            <a:endParaRPr lang="zh-CN" altLang="en-US" dirty="0"/>
          </a:p>
        </p:txBody>
      </p:sp>
      <p:sp>
        <p:nvSpPr>
          <p:cNvPr id="4" name="灯片编号占位符 3">
            <a:extLst>
              <a:ext uri="{FF2B5EF4-FFF2-40B4-BE49-F238E27FC236}">
                <a16:creationId xmlns:a16="http://schemas.microsoft.com/office/drawing/2014/main" id="{7DBA55B4-D77A-4D3A-ACEE-0A9AED1EE042}"/>
              </a:ext>
            </a:extLst>
          </p:cNvPr>
          <p:cNvSpPr>
            <a:spLocks noGrp="1"/>
          </p:cNvSpPr>
          <p:nvPr>
            <p:ph type="sldNum" sz="quarter" idx="12"/>
          </p:nvPr>
        </p:nvSpPr>
        <p:spPr/>
        <p:txBody>
          <a:bodyPr/>
          <a:lstStyle/>
          <a:p>
            <a:fld id="{96409989-9577-4FB1-8C63-5461CD5F732E}" type="slidenum">
              <a:rPr lang="zh-CN" altLang="en-US" smtClean="0"/>
              <a:t>5</a:t>
            </a:fld>
            <a:endParaRPr lang="zh-CN" altLang="en-US" dirty="0"/>
          </a:p>
        </p:txBody>
      </p:sp>
      <p:sp>
        <p:nvSpPr>
          <p:cNvPr id="5" name="页脚占位符 4">
            <a:extLst>
              <a:ext uri="{FF2B5EF4-FFF2-40B4-BE49-F238E27FC236}">
                <a16:creationId xmlns:a16="http://schemas.microsoft.com/office/drawing/2014/main" id="{34409968-FC39-48CC-8F65-F97056B4BEC2}"/>
              </a:ext>
            </a:extLst>
          </p:cNvPr>
          <p:cNvSpPr>
            <a:spLocks noGrp="1"/>
          </p:cNvSpPr>
          <p:nvPr>
            <p:ph type="ftr" sz="quarter" idx="11"/>
          </p:nvPr>
        </p:nvSpPr>
        <p:spPr/>
        <p:txBody>
          <a:bodyPr/>
          <a:lstStyle/>
          <a:p>
            <a:r>
              <a:rPr lang="en-US" altLang="zh-CN" dirty="0" err="1"/>
              <a:t>Koren</a:t>
            </a:r>
            <a:r>
              <a:rPr lang="en-US" altLang="zh-CN" dirty="0"/>
              <a:t> Y, Bell R, </a:t>
            </a:r>
            <a:r>
              <a:rPr lang="en-US" altLang="zh-CN" dirty="0" err="1"/>
              <a:t>Volinsky</a:t>
            </a:r>
            <a:r>
              <a:rPr lang="en-US" altLang="zh-CN" dirty="0"/>
              <a:t> C. Matrix factorization techniques for recommender systems[J]. Computer, 2009 (8): 30-37.</a:t>
            </a:r>
            <a:endParaRPr lang="zh-CN" altLang="en-US" dirty="0"/>
          </a:p>
        </p:txBody>
      </p:sp>
      <p:pic>
        <p:nvPicPr>
          <p:cNvPr id="6" name="图片 5">
            <a:extLst>
              <a:ext uri="{FF2B5EF4-FFF2-40B4-BE49-F238E27FC236}">
                <a16:creationId xmlns:a16="http://schemas.microsoft.com/office/drawing/2014/main" id="{EFAFC7E9-F292-4E64-BA0F-C70AEB977C21}"/>
              </a:ext>
            </a:extLst>
          </p:cNvPr>
          <p:cNvPicPr>
            <a:picLocks noChangeAspect="1"/>
          </p:cNvPicPr>
          <p:nvPr/>
        </p:nvPicPr>
        <p:blipFill>
          <a:blip r:embed="rId2"/>
          <a:stretch>
            <a:fillRect/>
          </a:stretch>
        </p:blipFill>
        <p:spPr>
          <a:xfrm>
            <a:off x="2212336" y="4613069"/>
            <a:ext cx="6634782" cy="955582"/>
          </a:xfrm>
          <a:prstGeom prst="rect">
            <a:avLst/>
          </a:prstGeom>
        </p:spPr>
      </p:pic>
    </p:spTree>
    <p:extLst>
      <p:ext uri="{BB962C8B-B14F-4D97-AF65-F5344CB8AC3E}">
        <p14:creationId xmlns:p14="http://schemas.microsoft.com/office/powerpoint/2010/main" val="1212032889"/>
      </p:ext>
    </p:extLst>
  </p:cSld>
  <p:clrMapOvr>
    <a:masterClrMapping/>
  </p:clrMapOvr>
  <mc:AlternateContent xmlns:mc="http://schemas.openxmlformats.org/markup-compatibility/2006" xmlns:p14="http://schemas.microsoft.com/office/powerpoint/2010/main">
    <mc:Choice Requires="p14">
      <p:transition spd="slow" p14:dur="2000" advTm="313"/>
    </mc:Choice>
    <mc:Fallback xmlns="">
      <p:transition spd="slow" advTm="31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534EA-F6A8-45E4-AB92-247A1E44157C}"/>
              </a:ext>
            </a:extLst>
          </p:cNvPr>
          <p:cNvSpPr>
            <a:spLocks noGrp="1"/>
          </p:cNvSpPr>
          <p:nvPr>
            <p:ph type="title"/>
          </p:nvPr>
        </p:nvSpPr>
        <p:spPr/>
        <p:txBody>
          <a:bodyPr/>
          <a:lstStyle/>
          <a:p>
            <a:r>
              <a:rPr lang="en-US" altLang="zh-CN" dirty="0"/>
              <a:t>IF-MF</a:t>
            </a:r>
            <a:endParaRPr lang="zh-CN" altLang="en-US" dirty="0"/>
          </a:p>
        </p:txBody>
      </p:sp>
      <p:sp>
        <p:nvSpPr>
          <p:cNvPr id="3" name="内容占位符 2">
            <a:extLst>
              <a:ext uri="{FF2B5EF4-FFF2-40B4-BE49-F238E27FC236}">
                <a16:creationId xmlns:a16="http://schemas.microsoft.com/office/drawing/2014/main" id="{B5154438-4E99-432E-8BA7-41746C5EB70F}"/>
              </a:ext>
            </a:extLst>
          </p:cNvPr>
          <p:cNvSpPr>
            <a:spLocks noGrp="1"/>
          </p:cNvSpPr>
          <p:nvPr>
            <p:ph idx="1"/>
          </p:nvPr>
        </p:nvSpPr>
        <p:spPr/>
        <p:txBody>
          <a:bodyPr/>
          <a:lstStyle/>
          <a:p>
            <a:r>
              <a:rPr lang="en-US" altLang="zh-CN" b="1" dirty="0"/>
              <a:t>Motivation </a:t>
            </a:r>
            <a:r>
              <a:rPr lang="en-US" altLang="zh-CN" dirty="0"/>
              <a:t>: How to make good use of a large number of implicit data? How does the implicit data show the user's preference for item?</a:t>
            </a:r>
          </a:p>
          <a:p>
            <a:endParaRPr lang="en-US" altLang="zh-CN" dirty="0"/>
          </a:p>
          <a:p>
            <a:r>
              <a:rPr lang="en-US" altLang="zh-CN" b="1" dirty="0"/>
              <a:t>Method </a:t>
            </a:r>
            <a:r>
              <a:rPr lang="en-US" altLang="zh-CN" dirty="0"/>
              <a:t>:</a:t>
            </a:r>
            <a:endParaRPr lang="zh-CN" altLang="en-US" dirty="0"/>
          </a:p>
        </p:txBody>
      </p:sp>
      <p:sp>
        <p:nvSpPr>
          <p:cNvPr id="4" name="灯片编号占位符 3">
            <a:extLst>
              <a:ext uri="{FF2B5EF4-FFF2-40B4-BE49-F238E27FC236}">
                <a16:creationId xmlns:a16="http://schemas.microsoft.com/office/drawing/2014/main" id="{7DBA55B4-D77A-4D3A-ACEE-0A9AED1EE042}"/>
              </a:ext>
            </a:extLst>
          </p:cNvPr>
          <p:cNvSpPr>
            <a:spLocks noGrp="1"/>
          </p:cNvSpPr>
          <p:nvPr>
            <p:ph type="sldNum" sz="quarter" idx="12"/>
          </p:nvPr>
        </p:nvSpPr>
        <p:spPr/>
        <p:txBody>
          <a:bodyPr/>
          <a:lstStyle/>
          <a:p>
            <a:fld id="{96409989-9577-4FB1-8C63-5461CD5F732E}" type="slidenum">
              <a:rPr lang="zh-CN" altLang="en-US" smtClean="0"/>
              <a:t>6</a:t>
            </a:fld>
            <a:endParaRPr lang="zh-CN" altLang="en-US" dirty="0"/>
          </a:p>
        </p:txBody>
      </p:sp>
      <p:sp>
        <p:nvSpPr>
          <p:cNvPr id="5" name="页脚占位符 4">
            <a:extLst>
              <a:ext uri="{FF2B5EF4-FFF2-40B4-BE49-F238E27FC236}">
                <a16:creationId xmlns:a16="http://schemas.microsoft.com/office/drawing/2014/main" id="{34409968-FC39-48CC-8F65-F97056B4BEC2}"/>
              </a:ext>
            </a:extLst>
          </p:cNvPr>
          <p:cNvSpPr>
            <a:spLocks noGrp="1"/>
          </p:cNvSpPr>
          <p:nvPr>
            <p:ph type="ftr" sz="quarter" idx="11"/>
          </p:nvPr>
        </p:nvSpPr>
        <p:spPr/>
        <p:txBody>
          <a:bodyPr/>
          <a:lstStyle/>
          <a:p>
            <a:r>
              <a:rPr lang="en-US" altLang="zh-CN" dirty="0"/>
              <a:t>Hu Y, </a:t>
            </a:r>
            <a:r>
              <a:rPr lang="en-US" altLang="zh-CN" dirty="0" err="1"/>
              <a:t>Koren</a:t>
            </a:r>
            <a:r>
              <a:rPr lang="en-US" altLang="zh-CN" dirty="0"/>
              <a:t> Y, </a:t>
            </a:r>
            <a:r>
              <a:rPr lang="en-US" altLang="zh-CN" dirty="0" err="1"/>
              <a:t>Volinsky</a:t>
            </a:r>
            <a:r>
              <a:rPr lang="en-US" altLang="zh-CN" dirty="0"/>
              <a:t> C. Collaborative filtering for implicit feedback datasets[C]//2008 Eighth IEEE International Conference on Data Mining. </a:t>
            </a:r>
            <a:r>
              <a:rPr lang="en-US" altLang="zh-CN" dirty="0" err="1"/>
              <a:t>Ieee</a:t>
            </a:r>
            <a:r>
              <a:rPr lang="en-US" altLang="zh-CN" dirty="0"/>
              <a:t>, 2008: 263-272.</a:t>
            </a:r>
            <a:endParaRPr lang="zh-CN" altLang="en-US" dirty="0"/>
          </a:p>
        </p:txBody>
      </p:sp>
      <p:pic>
        <p:nvPicPr>
          <p:cNvPr id="6" name="图片 5">
            <a:extLst>
              <a:ext uri="{FF2B5EF4-FFF2-40B4-BE49-F238E27FC236}">
                <a16:creationId xmlns:a16="http://schemas.microsoft.com/office/drawing/2014/main" id="{892A07EB-5075-43BB-8D8B-00AF27B64DA7}"/>
              </a:ext>
            </a:extLst>
          </p:cNvPr>
          <p:cNvPicPr>
            <a:picLocks noChangeAspect="1"/>
          </p:cNvPicPr>
          <p:nvPr/>
        </p:nvPicPr>
        <p:blipFill>
          <a:blip r:embed="rId2"/>
          <a:stretch>
            <a:fillRect/>
          </a:stretch>
        </p:blipFill>
        <p:spPr>
          <a:xfrm>
            <a:off x="1133413" y="3779198"/>
            <a:ext cx="2657475" cy="1009650"/>
          </a:xfrm>
          <a:prstGeom prst="rect">
            <a:avLst/>
          </a:prstGeom>
        </p:spPr>
      </p:pic>
      <p:pic>
        <p:nvPicPr>
          <p:cNvPr id="7" name="图片 6">
            <a:extLst>
              <a:ext uri="{FF2B5EF4-FFF2-40B4-BE49-F238E27FC236}">
                <a16:creationId xmlns:a16="http://schemas.microsoft.com/office/drawing/2014/main" id="{8EEE162F-5E52-4FB8-AAC0-AD65E5681C74}"/>
              </a:ext>
            </a:extLst>
          </p:cNvPr>
          <p:cNvPicPr>
            <a:picLocks noChangeAspect="1"/>
          </p:cNvPicPr>
          <p:nvPr/>
        </p:nvPicPr>
        <p:blipFill>
          <a:blip r:embed="rId3"/>
          <a:stretch>
            <a:fillRect/>
          </a:stretch>
        </p:blipFill>
        <p:spPr>
          <a:xfrm>
            <a:off x="4086101" y="4264973"/>
            <a:ext cx="1971675" cy="523875"/>
          </a:xfrm>
          <a:prstGeom prst="rect">
            <a:avLst/>
          </a:prstGeom>
        </p:spPr>
      </p:pic>
      <p:pic>
        <p:nvPicPr>
          <p:cNvPr id="8" name="图片 7">
            <a:extLst>
              <a:ext uri="{FF2B5EF4-FFF2-40B4-BE49-F238E27FC236}">
                <a16:creationId xmlns:a16="http://schemas.microsoft.com/office/drawing/2014/main" id="{A6DA587E-6599-4038-862E-94D4A559A22B}"/>
              </a:ext>
            </a:extLst>
          </p:cNvPr>
          <p:cNvPicPr>
            <a:picLocks noChangeAspect="1"/>
          </p:cNvPicPr>
          <p:nvPr/>
        </p:nvPicPr>
        <p:blipFill>
          <a:blip r:embed="rId4"/>
          <a:stretch>
            <a:fillRect/>
          </a:stretch>
        </p:blipFill>
        <p:spPr>
          <a:xfrm>
            <a:off x="1133413" y="4861440"/>
            <a:ext cx="6343650" cy="914400"/>
          </a:xfrm>
          <a:prstGeom prst="rect">
            <a:avLst/>
          </a:prstGeom>
        </p:spPr>
      </p:pic>
    </p:spTree>
    <p:extLst>
      <p:ext uri="{BB962C8B-B14F-4D97-AF65-F5344CB8AC3E}">
        <p14:creationId xmlns:p14="http://schemas.microsoft.com/office/powerpoint/2010/main" val="3094325906"/>
      </p:ext>
    </p:extLst>
  </p:cSld>
  <p:clrMapOvr>
    <a:masterClrMapping/>
  </p:clrMapOvr>
  <mc:AlternateContent xmlns:mc="http://schemas.openxmlformats.org/markup-compatibility/2006" xmlns:p14="http://schemas.microsoft.com/office/powerpoint/2010/main">
    <mc:Choice Requires="p14">
      <p:transition spd="slow" p14:dur="2000" advTm="326"/>
    </mc:Choice>
    <mc:Fallback xmlns="">
      <p:transition spd="slow" advTm="32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534EA-F6A8-45E4-AB92-247A1E44157C}"/>
              </a:ext>
            </a:extLst>
          </p:cNvPr>
          <p:cNvSpPr>
            <a:spLocks noGrp="1"/>
          </p:cNvSpPr>
          <p:nvPr>
            <p:ph type="title"/>
          </p:nvPr>
        </p:nvSpPr>
        <p:spPr/>
        <p:txBody>
          <a:bodyPr/>
          <a:lstStyle/>
          <a:p>
            <a:r>
              <a:rPr lang="en-US" altLang="zh-CN" dirty="0"/>
              <a:t>CB-MF</a:t>
            </a:r>
            <a:endParaRPr lang="zh-CN" altLang="en-US" dirty="0"/>
          </a:p>
        </p:txBody>
      </p:sp>
      <p:sp>
        <p:nvSpPr>
          <p:cNvPr id="3" name="内容占位符 2">
            <a:extLst>
              <a:ext uri="{FF2B5EF4-FFF2-40B4-BE49-F238E27FC236}">
                <a16:creationId xmlns:a16="http://schemas.microsoft.com/office/drawing/2014/main" id="{B5154438-4E99-432E-8BA7-41746C5EB70F}"/>
              </a:ext>
            </a:extLst>
          </p:cNvPr>
          <p:cNvSpPr>
            <a:spLocks noGrp="1"/>
          </p:cNvSpPr>
          <p:nvPr>
            <p:ph idx="1"/>
          </p:nvPr>
        </p:nvSpPr>
        <p:spPr/>
        <p:txBody>
          <a:bodyPr>
            <a:normAutofit/>
          </a:bodyPr>
          <a:lstStyle/>
          <a:p>
            <a:pPr algn="just"/>
            <a:r>
              <a:rPr lang="en-US" altLang="zh-CN" b="1" dirty="0"/>
              <a:t>Motivation </a:t>
            </a:r>
            <a:r>
              <a:rPr lang="en-US" altLang="zh-CN" dirty="0"/>
              <a:t>: CF approaches utilize follower-</a:t>
            </a:r>
            <a:r>
              <a:rPr lang="en-US" altLang="zh-CN" dirty="0" err="1"/>
              <a:t>followee</a:t>
            </a:r>
            <a:r>
              <a:rPr lang="en-US" altLang="zh-CN" dirty="0"/>
              <a:t> relationships lead to higher precision but data sparsity remains a challenge. Forming communities enables us to reduce data sparsity and focus on discovering the latent characteristics of communities instead of individuals. </a:t>
            </a:r>
          </a:p>
          <a:p>
            <a:pPr algn="just"/>
            <a:endParaRPr lang="en-US" altLang="zh-CN" dirty="0"/>
          </a:p>
          <a:p>
            <a:r>
              <a:rPr lang="en-US" altLang="zh-CN" b="1" dirty="0"/>
              <a:t>Method </a:t>
            </a:r>
            <a:r>
              <a:rPr lang="en-US" altLang="zh-CN" dirty="0"/>
              <a:t>:</a:t>
            </a:r>
          </a:p>
          <a:p>
            <a:pPr marL="914400" lvl="1" indent="-457200">
              <a:buFont typeface="+mj-lt"/>
              <a:buAutoNum type="arabicPeriod"/>
            </a:pPr>
            <a:r>
              <a:rPr lang="en-US" altLang="zh-CN" dirty="0"/>
              <a:t>utilize the LDA model to discover communities</a:t>
            </a:r>
          </a:p>
          <a:p>
            <a:pPr marL="914400" lvl="1" indent="-457200">
              <a:buFont typeface="+mj-lt"/>
              <a:buAutoNum type="arabicPeriod"/>
            </a:pPr>
            <a:r>
              <a:rPr lang="en-US" altLang="zh-CN" dirty="0"/>
              <a:t>applied matrix factorization on each community found.</a:t>
            </a:r>
            <a:endParaRPr lang="zh-CN" altLang="en-US" dirty="0"/>
          </a:p>
        </p:txBody>
      </p:sp>
      <p:sp>
        <p:nvSpPr>
          <p:cNvPr id="4" name="灯片编号占位符 3">
            <a:extLst>
              <a:ext uri="{FF2B5EF4-FFF2-40B4-BE49-F238E27FC236}">
                <a16:creationId xmlns:a16="http://schemas.microsoft.com/office/drawing/2014/main" id="{7DBA55B4-D77A-4D3A-ACEE-0A9AED1EE042}"/>
              </a:ext>
            </a:extLst>
          </p:cNvPr>
          <p:cNvSpPr>
            <a:spLocks noGrp="1"/>
          </p:cNvSpPr>
          <p:nvPr>
            <p:ph type="sldNum" sz="quarter" idx="12"/>
          </p:nvPr>
        </p:nvSpPr>
        <p:spPr/>
        <p:txBody>
          <a:bodyPr/>
          <a:lstStyle/>
          <a:p>
            <a:fld id="{96409989-9577-4FB1-8C63-5461CD5F732E}" type="slidenum">
              <a:rPr lang="zh-CN" altLang="en-US" smtClean="0"/>
              <a:t>7</a:t>
            </a:fld>
            <a:endParaRPr lang="zh-CN" altLang="en-US" dirty="0"/>
          </a:p>
        </p:txBody>
      </p:sp>
      <p:sp>
        <p:nvSpPr>
          <p:cNvPr id="5" name="页脚占位符 4">
            <a:extLst>
              <a:ext uri="{FF2B5EF4-FFF2-40B4-BE49-F238E27FC236}">
                <a16:creationId xmlns:a16="http://schemas.microsoft.com/office/drawing/2014/main" id="{34409968-FC39-48CC-8F65-F97056B4BEC2}"/>
              </a:ext>
            </a:extLst>
          </p:cNvPr>
          <p:cNvSpPr>
            <a:spLocks noGrp="1"/>
          </p:cNvSpPr>
          <p:nvPr>
            <p:ph type="ftr" sz="quarter" idx="11"/>
          </p:nvPr>
        </p:nvSpPr>
        <p:spPr/>
        <p:txBody>
          <a:bodyPr/>
          <a:lstStyle/>
          <a:p>
            <a:r>
              <a:rPr lang="en-US" altLang="zh-CN"/>
              <a:t>Zhao G, Lee M L, Hsu W, et al. Community-based user recommendation in uni-directional social networks[C]//Proceedings of the 22nd ACM international conference on Information &amp; Knowledge Management. ACM, 2013: 189-198.</a:t>
            </a:r>
            <a:endParaRPr lang="zh-CN" altLang="en-US" dirty="0"/>
          </a:p>
        </p:txBody>
      </p:sp>
      <p:pic>
        <p:nvPicPr>
          <p:cNvPr id="15" name="图片 14">
            <a:extLst>
              <a:ext uri="{FF2B5EF4-FFF2-40B4-BE49-F238E27FC236}">
                <a16:creationId xmlns:a16="http://schemas.microsoft.com/office/drawing/2014/main" id="{443D25C2-FA7B-4DD4-8A7D-2C6C749A8871}"/>
              </a:ext>
            </a:extLst>
          </p:cNvPr>
          <p:cNvPicPr>
            <a:picLocks noChangeAspect="1"/>
          </p:cNvPicPr>
          <p:nvPr/>
        </p:nvPicPr>
        <p:blipFill>
          <a:blip r:embed="rId3"/>
          <a:stretch>
            <a:fillRect/>
          </a:stretch>
        </p:blipFill>
        <p:spPr>
          <a:xfrm>
            <a:off x="8591090" y="3429000"/>
            <a:ext cx="2762709" cy="2660387"/>
          </a:xfrm>
          <a:prstGeom prst="rect">
            <a:avLst/>
          </a:prstGeom>
        </p:spPr>
      </p:pic>
    </p:spTree>
    <p:extLst>
      <p:ext uri="{BB962C8B-B14F-4D97-AF65-F5344CB8AC3E}">
        <p14:creationId xmlns:p14="http://schemas.microsoft.com/office/powerpoint/2010/main" val="2307483373"/>
      </p:ext>
    </p:extLst>
  </p:cSld>
  <p:clrMapOvr>
    <a:masterClrMapping/>
  </p:clrMapOvr>
  <mc:AlternateContent xmlns:mc="http://schemas.openxmlformats.org/markup-compatibility/2006" xmlns:p14="http://schemas.microsoft.com/office/powerpoint/2010/main">
    <mc:Choice Requires="p14">
      <p:transition spd="slow" p14:dur="2000" advTm="312"/>
    </mc:Choice>
    <mc:Fallback xmlns="">
      <p:transition spd="slow" advTm="31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534EA-F6A8-45E4-AB92-247A1E44157C}"/>
              </a:ext>
            </a:extLst>
          </p:cNvPr>
          <p:cNvSpPr>
            <a:spLocks noGrp="1"/>
          </p:cNvSpPr>
          <p:nvPr>
            <p:ph type="title"/>
          </p:nvPr>
        </p:nvSpPr>
        <p:spPr/>
        <p:txBody>
          <a:bodyPr/>
          <a:lstStyle/>
          <a:p>
            <a:r>
              <a:rPr lang="en-US" altLang="zh-CN" dirty="0"/>
              <a:t>UIS-MF</a:t>
            </a:r>
            <a:endParaRPr lang="zh-CN" altLang="en-US" dirty="0"/>
          </a:p>
        </p:txBody>
      </p:sp>
      <p:sp>
        <p:nvSpPr>
          <p:cNvPr id="3" name="内容占位符 2">
            <a:extLst>
              <a:ext uri="{FF2B5EF4-FFF2-40B4-BE49-F238E27FC236}">
                <a16:creationId xmlns:a16="http://schemas.microsoft.com/office/drawing/2014/main" id="{B5154438-4E99-432E-8BA7-41746C5EB70F}"/>
              </a:ext>
            </a:extLst>
          </p:cNvPr>
          <p:cNvSpPr>
            <a:spLocks noGrp="1"/>
          </p:cNvSpPr>
          <p:nvPr>
            <p:ph idx="1"/>
          </p:nvPr>
        </p:nvSpPr>
        <p:spPr/>
        <p:txBody>
          <a:bodyPr>
            <a:normAutofit fontScale="92500"/>
          </a:bodyPr>
          <a:lstStyle/>
          <a:p>
            <a:pPr algn="just"/>
            <a:r>
              <a:rPr lang="en-US" altLang="zh-CN" b="1" dirty="0"/>
              <a:t>Motivation </a:t>
            </a:r>
            <a:r>
              <a:rPr lang="en-US" altLang="zh-CN" dirty="0"/>
              <a:t>: a  major  problem  of  existing  methods  is  that  they  assume  every  follower-</a:t>
            </a:r>
            <a:r>
              <a:rPr lang="en-US" altLang="zh-CN" dirty="0" err="1"/>
              <a:t>followee</a:t>
            </a:r>
            <a:r>
              <a:rPr lang="en-US" altLang="zh-CN" dirty="0"/>
              <a:t>  user  pairs  are  equally  likely,  and  this  leads  to  the  coarse  user  following  preferences  inferring.  Intuitively,  a  user’ s  adoption  of  others  as  </a:t>
            </a:r>
            <a:r>
              <a:rPr lang="en-US" altLang="zh-CN" dirty="0" err="1"/>
              <a:t>followees</a:t>
            </a:r>
            <a:r>
              <a:rPr lang="en-US" altLang="zh-CN" dirty="0"/>
              <a:t>  may  be  motivated  by  her  interests  as  well  as  social  connections,  hence  a  good  recommender  should  be  able  to  separate  the  two  situations  and  take  both  factors  into  account  for  better  recommendation  results. </a:t>
            </a:r>
          </a:p>
          <a:p>
            <a:pPr algn="just"/>
            <a:endParaRPr lang="en-US" altLang="zh-CN" dirty="0"/>
          </a:p>
          <a:p>
            <a:r>
              <a:rPr lang="en-US" altLang="zh-CN" b="1" dirty="0"/>
              <a:t>Method </a:t>
            </a:r>
            <a:r>
              <a:rPr lang="en-US" altLang="zh-CN" dirty="0"/>
              <a:t>:</a:t>
            </a:r>
          </a:p>
          <a:p>
            <a:pPr lvl="1"/>
            <a:r>
              <a:rPr lang="en-US" altLang="zh-CN" b="1" dirty="0"/>
              <a:t>Topic Extraction </a:t>
            </a:r>
            <a:r>
              <a:rPr lang="zh-CN" altLang="en-US" b="1" dirty="0"/>
              <a:t>： </a:t>
            </a:r>
            <a:r>
              <a:rPr lang="en-US" altLang="zh-CN" dirty="0"/>
              <a:t>UIS-LDA</a:t>
            </a:r>
          </a:p>
          <a:p>
            <a:pPr lvl="1"/>
            <a:r>
              <a:rPr lang="en-US" altLang="zh-CN" b="1" dirty="0"/>
              <a:t>User Recommendation </a:t>
            </a:r>
            <a:r>
              <a:rPr lang="zh-CN" altLang="en-US" dirty="0"/>
              <a:t>： </a:t>
            </a:r>
            <a:r>
              <a:rPr lang="en-US" altLang="zh-CN" dirty="0"/>
              <a:t>CB-methods</a:t>
            </a:r>
          </a:p>
        </p:txBody>
      </p:sp>
      <p:sp>
        <p:nvSpPr>
          <p:cNvPr id="4" name="灯片编号占位符 3">
            <a:extLst>
              <a:ext uri="{FF2B5EF4-FFF2-40B4-BE49-F238E27FC236}">
                <a16:creationId xmlns:a16="http://schemas.microsoft.com/office/drawing/2014/main" id="{7DBA55B4-D77A-4D3A-ACEE-0A9AED1EE042}"/>
              </a:ext>
            </a:extLst>
          </p:cNvPr>
          <p:cNvSpPr>
            <a:spLocks noGrp="1"/>
          </p:cNvSpPr>
          <p:nvPr>
            <p:ph type="sldNum" sz="quarter" idx="12"/>
          </p:nvPr>
        </p:nvSpPr>
        <p:spPr/>
        <p:txBody>
          <a:bodyPr/>
          <a:lstStyle/>
          <a:p>
            <a:fld id="{96409989-9577-4FB1-8C63-5461CD5F732E}" type="slidenum">
              <a:rPr lang="zh-CN" altLang="en-US" smtClean="0"/>
              <a:t>8</a:t>
            </a:fld>
            <a:endParaRPr lang="zh-CN" altLang="en-US" dirty="0"/>
          </a:p>
        </p:txBody>
      </p:sp>
      <p:sp>
        <p:nvSpPr>
          <p:cNvPr id="5" name="页脚占位符 4">
            <a:extLst>
              <a:ext uri="{FF2B5EF4-FFF2-40B4-BE49-F238E27FC236}">
                <a16:creationId xmlns:a16="http://schemas.microsoft.com/office/drawing/2014/main" id="{34409968-FC39-48CC-8F65-F97056B4BEC2}"/>
              </a:ext>
            </a:extLst>
          </p:cNvPr>
          <p:cNvSpPr>
            <a:spLocks noGrp="1"/>
          </p:cNvSpPr>
          <p:nvPr>
            <p:ph type="ftr" sz="quarter" idx="11"/>
          </p:nvPr>
        </p:nvSpPr>
        <p:spPr/>
        <p:txBody>
          <a:bodyPr/>
          <a:lstStyle/>
          <a:p>
            <a:r>
              <a:rPr lang="en-US" altLang="zh-CN" dirty="0"/>
              <a:t>Xu K, Zheng X, Cai Y, et al. Improving user recommendation by extracting social topics and interest topics of users in </a:t>
            </a:r>
            <a:r>
              <a:rPr lang="en-US" altLang="zh-CN" dirty="0" err="1"/>
              <a:t>uni</a:t>
            </a:r>
            <a:r>
              <a:rPr lang="en-US" altLang="zh-CN" dirty="0"/>
              <a:t>-directional social networks[J]. Knowledge-Based Systems, 2018, 140: 120-133.</a:t>
            </a:r>
            <a:endParaRPr lang="zh-CN" altLang="en-US" dirty="0"/>
          </a:p>
        </p:txBody>
      </p:sp>
    </p:spTree>
    <p:extLst>
      <p:ext uri="{BB962C8B-B14F-4D97-AF65-F5344CB8AC3E}">
        <p14:creationId xmlns:p14="http://schemas.microsoft.com/office/powerpoint/2010/main" val="3807660751"/>
      </p:ext>
    </p:extLst>
  </p:cSld>
  <p:clrMapOvr>
    <a:masterClrMapping/>
  </p:clrMapOvr>
  <mc:AlternateContent xmlns:mc="http://schemas.openxmlformats.org/markup-compatibility/2006" xmlns:p14="http://schemas.microsoft.com/office/powerpoint/2010/main">
    <mc:Choice Requires="p14">
      <p:transition spd="slow" p14:dur="2000" advTm="283"/>
    </mc:Choice>
    <mc:Fallback xmlns="">
      <p:transition spd="slow" advTm="28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534EA-F6A8-45E4-AB92-247A1E44157C}"/>
              </a:ext>
            </a:extLst>
          </p:cNvPr>
          <p:cNvSpPr>
            <a:spLocks noGrp="1"/>
          </p:cNvSpPr>
          <p:nvPr>
            <p:ph type="title"/>
          </p:nvPr>
        </p:nvSpPr>
        <p:spPr/>
        <p:txBody>
          <a:bodyPr/>
          <a:lstStyle/>
          <a:p>
            <a:r>
              <a:rPr lang="en-US" altLang="zh-CN" dirty="0" err="1"/>
              <a:t>DuLDA</a:t>
            </a:r>
            <a:r>
              <a:rPr lang="en-US" altLang="zh-CN" dirty="0"/>
              <a:t>-MF</a:t>
            </a:r>
            <a:endParaRPr lang="zh-CN" altLang="en-US" dirty="0"/>
          </a:p>
        </p:txBody>
      </p:sp>
      <p:sp>
        <p:nvSpPr>
          <p:cNvPr id="3" name="内容占位符 2">
            <a:extLst>
              <a:ext uri="{FF2B5EF4-FFF2-40B4-BE49-F238E27FC236}">
                <a16:creationId xmlns:a16="http://schemas.microsoft.com/office/drawing/2014/main" id="{B5154438-4E99-432E-8BA7-41746C5EB70F}"/>
              </a:ext>
            </a:extLst>
          </p:cNvPr>
          <p:cNvSpPr>
            <a:spLocks noGrp="1"/>
          </p:cNvSpPr>
          <p:nvPr>
            <p:ph idx="1"/>
          </p:nvPr>
        </p:nvSpPr>
        <p:spPr/>
        <p:txBody>
          <a:bodyPr>
            <a:normAutofit lnSpcReduction="10000"/>
          </a:bodyPr>
          <a:lstStyle/>
          <a:p>
            <a:pPr algn="just"/>
            <a:r>
              <a:rPr lang="en-US" altLang="zh-CN" b="1" dirty="0"/>
              <a:t>Motivation </a:t>
            </a:r>
            <a:r>
              <a:rPr lang="en-US" altLang="zh-CN" dirty="0"/>
              <a:t>: we are more likely to accept viewpoints from whom we trust. Trustee recommendation aims to provide a target individual with a list of candidate users she might be trust. However, most existing work on this topic for focuses on the use of </a:t>
            </a:r>
            <a:r>
              <a:rPr lang="en-US" altLang="zh-CN" dirty="0" err="1"/>
              <a:t>trusters</a:t>
            </a:r>
            <a:r>
              <a:rPr lang="en-US" altLang="zh-CN" dirty="0"/>
              <a:t>’ interest but ignores the influence of trustees for recommendation.</a:t>
            </a:r>
          </a:p>
          <a:p>
            <a:pPr algn="just"/>
            <a:endParaRPr lang="en-US" altLang="zh-CN" dirty="0"/>
          </a:p>
          <a:p>
            <a:r>
              <a:rPr lang="en-US" altLang="zh-CN" b="1" dirty="0"/>
              <a:t>Method </a:t>
            </a:r>
            <a:r>
              <a:rPr lang="en-US" altLang="zh-CN" dirty="0"/>
              <a:t>:</a:t>
            </a:r>
          </a:p>
          <a:p>
            <a:pPr lvl="1"/>
            <a:r>
              <a:rPr lang="en-US" altLang="zh-CN" b="1" dirty="0"/>
              <a:t>Topic Extraction </a:t>
            </a:r>
            <a:r>
              <a:rPr lang="zh-CN" altLang="en-US" b="1" dirty="0"/>
              <a:t>： </a:t>
            </a:r>
            <a:r>
              <a:rPr lang="en-US" altLang="zh-CN" dirty="0"/>
              <a:t>introduce LDA twice on </a:t>
            </a:r>
            <a:r>
              <a:rPr lang="en-US" altLang="zh-CN" dirty="0" err="1"/>
              <a:t>truster</a:t>
            </a:r>
            <a:r>
              <a:rPr lang="en-US" altLang="zh-CN" dirty="0"/>
              <a:t>-documents corpus and trustee-documents corpus respectively to discover interest communities of users and influence communities of users.</a:t>
            </a:r>
          </a:p>
          <a:p>
            <a:pPr lvl="1"/>
            <a:r>
              <a:rPr lang="en-US" altLang="zh-CN" b="1" dirty="0"/>
              <a:t>User Recommendation </a:t>
            </a:r>
            <a:r>
              <a:rPr lang="zh-CN" altLang="en-US" dirty="0"/>
              <a:t>： </a:t>
            </a:r>
            <a:endParaRPr lang="en-US" altLang="zh-CN" dirty="0"/>
          </a:p>
        </p:txBody>
      </p:sp>
      <p:sp>
        <p:nvSpPr>
          <p:cNvPr id="4" name="灯片编号占位符 3">
            <a:extLst>
              <a:ext uri="{FF2B5EF4-FFF2-40B4-BE49-F238E27FC236}">
                <a16:creationId xmlns:a16="http://schemas.microsoft.com/office/drawing/2014/main" id="{7DBA55B4-D77A-4D3A-ACEE-0A9AED1EE042}"/>
              </a:ext>
            </a:extLst>
          </p:cNvPr>
          <p:cNvSpPr>
            <a:spLocks noGrp="1"/>
          </p:cNvSpPr>
          <p:nvPr>
            <p:ph type="sldNum" sz="quarter" idx="12"/>
          </p:nvPr>
        </p:nvSpPr>
        <p:spPr/>
        <p:txBody>
          <a:bodyPr/>
          <a:lstStyle/>
          <a:p>
            <a:fld id="{96409989-9577-4FB1-8C63-5461CD5F732E}" type="slidenum">
              <a:rPr lang="zh-CN" altLang="en-US" smtClean="0"/>
              <a:t>9</a:t>
            </a:fld>
            <a:endParaRPr lang="zh-CN" altLang="en-US" dirty="0"/>
          </a:p>
        </p:txBody>
      </p:sp>
      <p:sp>
        <p:nvSpPr>
          <p:cNvPr id="5" name="页脚占位符 4">
            <a:extLst>
              <a:ext uri="{FF2B5EF4-FFF2-40B4-BE49-F238E27FC236}">
                <a16:creationId xmlns:a16="http://schemas.microsoft.com/office/drawing/2014/main" id="{34409968-FC39-48CC-8F65-F97056B4BEC2}"/>
              </a:ext>
            </a:extLst>
          </p:cNvPr>
          <p:cNvSpPr>
            <a:spLocks noGrp="1"/>
          </p:cNvSpPr>
          <p:nvPr>
            <p:ph type="ftr" sz="quarter" idx="11"/>
          </p:nvPr>
        </p:nvSpPr>
        <p:spPr/>
        <p:txBody>
          <a:bodyPr/>
          <a:lstStyle/>
          <a:p>
            <a:r>
              <a:rPr lang="en-US" altLang="zh-CN"/>
              <a:t>Xu K, Cai Y, Min H, et al. Top-N Trustee Recommendation with Binary User Trust Feedback[C]//International Conference on Database Systems for Advanced Applications. Springer, Cham, 2018: 269-279.</a:t>
            </a:r>
            <a:endParaRPr lang="zh-CN" altLang="en-US" dirty="0"/>
          </a:p>
        </p:txBody>
      </p:sp>
      <p:pic>
        <p:nvPicPr>
          <p:cNvPr id="6" name="图片 5">
            <a:extLst>
              <a:ext uri="{FF2B5EF4-FFF2-40B4-BE49-F238E27FC236}">
                <a16:creationId xmlns:a16="http://schemas.microsoft.com/office/drawing/2014/main" id="{19FD421B-C998-456B-AEFB-358C2A15D1DD}"/>
              </a:ext>
            </a:extLst>
          </p:cNvPr>
          <p:cNvPicPr>
            <a:picLocks noChangeAspect="1"/>
          </p:cNvPicPr>
          <p:nvPr/>
        </p:nvPicPr>
        <p:blipFill>
          <a:blip r:embed="rId3"/>
          <a:stretch>
            <a:fillRect/>
          </a:stretch>
        </p:blipFill>
        <p:spPr>
          <a:xfrm>
            <a:off x="3912124" y="5783751"/>
            <a:ext cx="2776786" cy="528149"/>
          </a:xfrm>
          <a:prstGeom prst="rect">
            <a:avLst/>
          </a:prstGeom>
        </p:spPr>
      </p:pic>
      <p:pic>
        <p:nvPicPr>
          <p:cNvPr id="8" name="图片 7">
            <a:extLst>
              <a:ext uri="{FF2B5EF4-FFF2-40B4-BE49-F238E27FC236}">
                <a16:creationId xmlns:a16="http://schemas.microsoft.com/office/drawing/2014/main" id="{B8C19D4A-F4A9-4102-843C-3B5370A39612}"/>
              </a:ext>
            </a:extLst>
          </p:cNvPr>
          <p:cNvPicPr>
            <a:picLocks noChangeAspect="1"/>
          </p:cNvPicPr>
          <p:nvPr/>
        </p:nvPicPr>
        <p:blipFill>
          <a:blip r:embed="rId4"/>
          <a:stretch>
            <a:fillRect/>
          </a:stretch>
        </p:blipFill>
        <p:spPr>
          <a:xfrm>
            <a:off x="6710472" y="5318095"/>
            <a:ext cx="4064899" cy="962983"/>
          </a:xfrm>
          <a:prstGeom prst="rect">
            <a:avLst/>
          </a:prstGeom>
        </p:spPr>
      </p:pic>
    </p:spTree>
    <p:extLst>
      <p:ext uri="{BB962C8B-B14F-4D97-AF65-F5344CB8AC3E}">
        <p14:creationId xmlns:p14="http://schemas.microsoft.com/office/powerpoint/2010/main" val="3752597348"/>
      </p:ext>
    </p:extLst>
  </p:cSld>
  <p:clrMapOvr>
    <a:masterClrMapping/>
  </p:clrMapOvr>
  <mc:AlternateContent xmlns:mc="http://schemas.openxmlformats.org/markup-compatibility/2006" xmlns:p14="http://schemas.microsoft.com/office/powerpoint/2010/main">
    <mc:Choice Requires="p14">
      <p:transition spd="slow" p14:dur="2000" advTm="257"/>
    </mc:Choice>
    <mc:Fallback xmlns="">
      <p:transition spd="slow" advTm="257"/>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丁自定义">
      <a:majorFont>
        <a:latin typeface="Times New Roman"/>
        <a:ea typeface="微软雅黑"/>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4368</TotalTime>
  <Words>1544</Words>
  <Application>Microsoft Office PowerPoint</Application>
  <PresentationFormat>宽屏</PresentationFormat>
  <Paragraphs>137</Paragraphs>
  <Slides>15</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等线</vt:lpstr>
      <vt:lpstr>Arial</vt:lpstr>
      <vt:lpstr>Cambria Math</vt:lpstr>
      <vt:lpstr>Times New Roman</vt:lpstr>
      <vt:lpstr>Office 主题​​</vt:lpstr>
      <vt:lpstr>Contents</vt:lpstr>
      <vt:lpstr>LDA for user recommendation</vt:lpstr>
      <vt:lpstr>Social-LDA</vt:lpstr>
      <vt:lpstr>UIS-LDA</vt:lpstr>
      <vt:lpstr>MF</vt:lpstr>
      <vt:lpstr>IF-MF</vt:lpstr>
      <vt:lpstr>CB-MF</vt:lpstr>
      <vt:lpstr>UIS-MF</vt:lpstr>
      <vt:lpstr>DuLDA-MF</vt:lpstr>
      <vt:lpstr>BPR-OPT</vt:lpstr>
      <vt:lpstr>BPR-MF</vt:lpstr>
      <vt:lpstr>SBPR</vt:lpstr>
      <vt:lpstr>BPRDR</vt:lpstr>
      <vt:lpstr>TNDBPR</vt:lpstr>
      <vt:lpstr>SLIM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UIS-LDA:A User Recommendation based on Social Connections and Interests of Users in Uni-Directional Social Networks</dc:title>
  <dc:creator>丁 琪琪</dc:creator>
  <cp:lastModifiedBy>丁 琪琪</cp:lastModifiedBy>
  <cp:revision>107</cp:revision>
  <dcterms:created xsi:type="dcterms:W3CDTF">2019-09-03T01:36:25Z</dcterms:created>
  <dcterms:modified xsi:type="dcterms:W3CDTF">2019-09-07T04:12:37Z</dcterms:modified>
</cp:coreProperties>
</file>