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9"/>
  </p:notesMasterIdLst>
  <p:sldIdLst>
    <p:sldId id="281" r:id="rId4"/>
    <p:sldId id="283" r:id="rId5"/>
    <p:sldId id="265" r:id="rId6"/>
    <p:sldId id="266" r:id="rId7"/>
    <p:sldId id="267" r:id="rId8"/>
    <p:sldId id="268" r:id="rId10"/>
    <p:sldId id="269" r:id="rId11"/>
    <p:sldId id="275" r:id="rId12"/>
    <p:sldId id="257" r:id="rId13"/>
    <p:sldId id="261" r:id="rId14"/>
    <p:sldId id="262" r:id="rId15"/>
    <p:sldId id="263" r:id="rId16"/>
    <p:sldId id="284" r:id="rId17"/>
    <p:sldId id="285" r:id="rId18"/>
    <p:sldId id="286" r:id="rId19"/>
    <p:sldId id="264" r:id="rId20"/>
    <p:sldId id="287" r:id="rId21"/>
    <p:sldId id="28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C41CAE-21AA-4E31-819F-5502D2AE305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1.svg"/><Relationship Id="rId8" Type="http://schemas.openxmlformats.org/officeDocument/2006/relationships/image" Target="../media/image2.png"/><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jpeg"/><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image" Target="../media/image1.svg"/><Relationship Id="rId7" Type="http://schemas.openxmlformats.org/officeDocument/2006/relationships/image" Target="../media/image2.png"/><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media/image3.jpeg"/><Relationship Id="rId3" Type="http://schemas.openxmlformats.org/officeDocument/2006/relationships/tags" Target="../tags/tag67.xml"/><Relationship Id="rId2" Type="http://schemas.openxmlformats.org/officeDocument/2006/relationships/tags" Target="../tags/tag66.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image" Target="../media/image1.svg"/><Relationship Id="rId8" Type="http://schemas.openxmlformats.org/officeDocument/2006/relationships/image" Target="../media/image2.png"/><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image" Target="../media/image1.jpeg"/><Relationship Id="rId3" Type="http://schemas.openxmlformats.org/officeDocument/2006/relationships/tags" Target="../tags/tag130.xml"/><Relationship Id="rId2" Type="http://schemas.openxmlformats.org/officeDocument/2006/relationships/tags" Target="../tags/tag129.xml"/><Relationship Id="rId15" Type="http://schemas.openxmlformats.org/officeDocument/2006/relationships/tags" Target="../tags/tag139.xml"/><Relationship Id="rId14" Type="http://schemas.openxmlformats.org/officeDocument/2006/relationships/tags" Target="../tags/tag138.xml"/><Relationship Id="rId13" Type="http://schemas.openxmlformats.org/officeDocument/2006/relationships/tags" Target="../tags/tag137.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image" Target="../media/image1.svg"/><Relationship Id="rId7" Type="http://schemas.openxmlformats.org/officeDocument/2006/relationships/image" Target="../media/image2.png"/><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image" Target="../media/image3.jpeg"/><Relationship Id="rId3" Type="http://schemas.openxmlformats.org/officeDocument/2006/relationships/tags" Target="../tags/tag195.xml"/><Relationship Id="rId2" Type="http://schemas.openxmlformats.org/officeDocument/2006/relationships/tags" Target="../tags/tag194.xml"/><Relationship Id="rId13" Type="http://schemas.openxmlformats.org/officeDocument/2006/relationships/tags" Target="../tags/tag202.xml"/><Relationship Id="rId12" Type="http://schemas.openxmlformats.org/officeDocument/2006/relationships/tags" Target="../tags/tag201.xml"/><Relationship Id="rId11" Type="http://schemas.openxmlformats.org/officeDocument/2006/relationships/tags" Target="../tags/tag200.xml"/><Relationship Id="rId10" Type="http://schemas.openxmlformats.org/officeDocument/2006/relationships/tags" Target="../tags/tag19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27.xml"/><Relationship Id="rId7" Type="http://schemas.openxmlformats.org/officeDocument/2006/relationships/tags" Target="../tags/tag226.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0" Type="http://schemas.openxmlformats.org/officeDocument/2006/relationships/tags" Target="../tags/tag244.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18" name="灯片编号占位符 17"/>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dirty="0"/>
          </a:p>
        </p:txBody>
      </p:sp>
      <p:pic>
        <p:nvPicPr>
          <p:cNvPr id="19" name="图片 18"/>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l="18101" t="9246" r="20423" b="984"/>
          <a:stretch>
            <a:fillRect/>
          </a:stretch>
        </p:blipFill>
        <p:spPr>
          <a:xfrm>
            <a:off x="5145270" y="-1"/>
            <a:ext cx="7046730" cy="6858000"/>
          </a:xfrm>
          <a:custGeom>
            <a:avLst/>
            <a:gdLst>
              <a:gd name="connsiteX0" fmla="*/ 4411509 w 7046730"/>
              <a:gd name="connsiteY0" fmla="*/ 0 h 6858000"/>
              <a:gd name="connsiteX1" fmla="*/ 7046730 w 7046730"/>
              <a:gd name="connsiteY1" fmla="*/ 0 h 6858000"/>
              <a:gd name="connsiteX2" fmla="*/ 7046730 w 7046730"/>
              <a:gd name="connsiteY2" fmla="*/ 6858000 h 6858000"/>
              <a:gd name="connsiteX3" fmla="*/ 0 w 704673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46730" h="6858000">
                <a:moveTo>
                  <a:pt x="4411509" y="0"/>
                </a:moveTo>
                <a:lnTo>
                  <a:pt x="7046730" y="0"/>
                </a:lnTo>
                <a:lnTo>
                  <a:pt x="7046730" y="6858000"/>
                </a:lnTo>
                <a:lnTo>
                  <a:pt x="0" y="6858000"/>
                </a:lnTo>
                <a:close/>
              </a:path>
            </a:pathLst>
          </a:custGeom>
        </p:spPr>
      </p:pic>
      <p:sp>
        <p:nvSpPr>
          <p:cNvPr id="20" name="梯形 19"/>
          <p:cNvSpPr/>
          <p:nvPr>
            <p:custDataLst>
              <p:tags r:id="rId5"/>
            </p:custDataLst>
          </p:nvPr>
        </p:nvSpPr>
        <p:spPr>
          <a:xfrm rot="3625264">
            <a:off x="7183593" y="2137168"/>
            <a:ext cx="1154552" cy="383460"/>
          </a:xfrm>
          <a:prstGeom prst="trapezoid">
            <a:avLst>
              <a:gd name="adj" fmla="val 435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custDataLst>
              <p:tags r:id="rId6"/>
            </p:custDataLst>
          </p:nvPr>
        </p:nvSpPr>
        <p:spPr>
          <a:xfrm rot="10800000">
            <a:off x="6594816" y="-381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pic>
        <p:nvPicPr>
          <p:cNvPr id="22" name="图形 21"/>
          <p:cNvPicPr>
            <a:picLocks noChangeAspect="1"/>
          </p:cNvPicPr>
          <p:nvPr>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6485642" y="1890598"/>
            <a:ext cx="4029577" cy="4971403"/>
          </a:xfrm>
          <a:prstGeom prst="rect">
            <a:avLst/>
          </a:prstGeom>
        </p:spPr>
      </p:pic>
      <p:sp>
        <p:nvSpPr>
          <p:cNvPr id="2" name="标题 1"/>
          <p:cNvSpPr>
            <a:spLocks noGrp="1"/>
          </p:cNvSpPr>
          <p:nvPr>
            <p:ph type="ctrTitle" hasCustomPrompt="1"/>
            <p:custDataLst>
              <p:tags r:id="rId10"/>
            </p:custDataLst>
          </p:nvPr>
        </p:nvSpPr>
        <p:spPr>
          <a:xfrm>
            <a:off x="867599" y="2995200"/>
            <a:ext cx="5460629" cy="1123200"/>
          </a:xfrm>
        </p:spPr>
        <p:txBody>
          <a:bodyPr lIns="91440" tIns="45720" rIns="91440" bIns="45720" anchor="t" anchorCtr="0">
            <a:normAutofit/>
          </a:bodyPr>
          <a:lstStyle>
            <a:lvl1pPr algn="l">
              <a:defRPr sz="6000" spc="600"/>
            </a:lvl1pPr>
          </a:lstStyle>
          <a:p>
            <a:r>
              <a:rPr lang="zh-CN" altLang="en-US" dirty="0"/>
              <a:t>编辑标题</a:t>
            </a:r>
            <a:endParaRPr lang="zh-CN" altLang="en-US" dirty="0"/>
          </a:p>
        </p:txBody>
      </p:sp>
      <p:sp>
        <p:nvSpPr>
          <p:cNvPr id="3" name="副标题 2"/>
          <p:cNvSpPr>
            <a:spLocks noGrp="1"/>
          </p:cNvSpPr>
          <p:nvPr>
            <p:ph type="subTitle" idx="1" hasCustomPrompt="1"/>
            <p:custDataLst>
              <p:tags r:id="rId11"/>
            </p:custDataLst>
          </p:nvPr>
        </p:nvSpPr>
        <p:spPr>
          <a:xfrm>
            <a:off x="867600" y="2372244"/>
            <a:ext cx="5460628" cy="583200"/>
          </a:xfrm>
        </p:spPr>
        <p:txBody>
          <a:bodyPr lIns="91440" tIns="45720" rIns="91440" bIns="45720">
            <a:noAutofit/>
          </a:bodyPr>
          <a:lstStyle>
            <a:lvl1pPr marL="0" indent="0" algn="l" eaLnBrk="1" fontAlgn="auto" latinLnBrk="0" hangingPunct="1">
              <a:lnSpc>
                <a:spcPct val="100000"/>
              </a:lnSpc>
              <a:spcAft>
                <a:spcPts val="0"/>
              </a:spcAft>
              <a:buNone/>
              <a:defRPr sz="3200" b="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3"/>
            </p:custDataLst>
          </p:nvPr>
        </p:nvSpPr>
        <p:spPr/>
        <p:txBody>
          <a:bodyPr/>
          <a:lstStyle/>
          <a:p>
            <a:endParaRPr lang="zh-CN" altLang="en-US" dirty="0"/>
          </a:p>
        </p:txBody>
      </p:sp>
      <p:sp>
        <p:nvSpPr>
          <p:cNvPr id="11" name="矩形 10"/>
          <p:cNvSpPr/>
          <p:nvPr>
            <p:custDataLst>
              <p:tags r:id="rId14"/>
            </p:custDataLst>
          </p:nvPr>
        </p:nvSpPr>
        <p:spPr>
          <a:xfrm>
            <a:off x="979162" y="4158954"/>
            <a:ext cx="2138082" cy="45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占位符 12"/>
          <p:cNvSpPr>
            <a:spLocks noGrp="1"/>
          </p:cNvSpPr>
          <p:nvPr>
            <p:ph type="body" sz="quarter" idx="14" hasCustomPrompt="1"/>
            <p:custDataLst>
              <p:tags r:id="rId15"/>
            </p:custDataLst>
          </p:nvPr>
        </p:nvSpPr>
        <p:spPr>
          <a:xfrm>
            <a:off x="1093946" y="4201453"/>
            <a:ext cx="1792129" cy="370800"/>
          </a:xfrm>
        </p:spPr>
        <p:txBody>
          <a:bodyPr lIns="91440" tIns="45720" rIns="91440" bIns="45720">
            <a:noAutofit/>
          </a:bodyPr>
          <a:lstStyle>
            <a:lvl1pPr marL="0" indent="0">
              <a:lnSpc>
                <a:spcPct val="100000"/>
              </a:lnSpc>
              <a:spcAft>
                <a:spcPts val="0"/>
              </a:spcAft>
              <a:buNone/>
              <a:defRPr sz="1800">
                <a:solidFill>
                  <a:schemeClr val="bg1"/>
                </a:solidFill>
              </a:defRPr>
            </a:lvl1pPr>
          </a:lstStyle>
          <a:p>
            <a:r>
              <a:rPr lang="zh-CN" altLang="en-US" dirty="0">
                <a:sym typeface="Arial" panose="020B0604020202020204" pitchFamily="34" charset="0"/>
              </a:rPr>
              <a:t>汇报人姓名</a:t>
            </a:r>
            <a:endParaRPr lang="zh-CN" altLang="en-US" dirty="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l="26054" t="27750" r="39835" b="11080"/>
          <a:stretch>
            <a:fillRect/>
          </a:stretch>
        </p:blipFill>
        <p:spPr>
          <a:xfrm>
            <a:off x="5398421" y="3"/>
            <a:ext cx="6793580" cy="6857999"/>
          </a:xfrm>
          <a:custGeom>
            <a:avLst/>
            <a:gdLst>
              <a:gd name="connsiteX0" fmla="*/ 4188061 w 6793580"/>
              <a:gd name="connsiteY0" fmla="*/ 0 h 6857999"/>
              <a:gd name="connsiteX1" fmla="*/ 6793580 w 6793580"/>
              <a:gd name="connsiteY1" fmla="*/ 0 h 6857999"/>
              <a:gd name="connsiteX2" fmla="*/ 6793580 w 6793580"/>
              <a:gd name="connsiteY2" fmla="*/ 6857999 h 6857999"/>
              <a:gd name="connsiteX3" fmla="*/ 0 w 6793580"/>
              <a:gd name="connsiteY3" fmla="*/ 6857999 h 6857999"/>
              <a:gd name="connsiteX4" fmla="*/ 0 w 6793580"/>
              <a:gd name="connsiteY4" fmla="*/ 6857997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3580" h="6857999">
                <a:moveTo>
                  <a:pt x="4188061" y="0"/>
                </a:moveTo>
                <a:lnTo>
                  <a:pt x="6793580" y="0"/>
                </a:lnTo>
                <a:lnTo>
                  <a:pt x="6793580" y="6857999"/>
                </a:lnTo>
                <a:lnTo>
                  <a:pt x="0" y="6857999"/>
                </a:lnTo>
                <a:lnTo>
                  <a:pt x="0" y="6857997"/>
                </a:lnTo>
                <a:close/>
              </a:path>
            </a:pathLst>
          </a:custGeom>
        </p:spPr>
      </p:pic>
      <p:sp>
        <p:nvSpPr>
          <p:cNvPr id="10" name="梯形 9"/>
          <p:cNvSpPr/>
          <p:nvPr>
            <p:custDataLst>
              <p:tags r:id="rId5"/>
            </p:custDataLst>
          </p:nvPr>
        </p:nvSpPr>
        <p:spPr>
          <a:xfrm rot="3625264">
            <a:off x="7181723" y="2140766"/>
            <a:ext cx="1158825" cy="383460"/>
          </a:xfrm>
          <a:prstGeom prst="trapezoid">
            <a:avLst>
              <a:gd name="adj" fmla="val 4359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6485642" y="1890598"/>
            <a:ext cx="4029577" cy="4971403"/>
          </a:xfrm>
          <a:prstGeom prst="rect">
            <a:avLst/>
          </a:prstGeom>
        </p:spPr>
      </p:pic>
      <p:sp>
        <p:nvSpPr>
          <p:cNvPr id="12" name="等腰三角形 11"/>
          <p:cNvSpPr/>
          <p:nvPr>
            <p:custDataLst>
              <p:tags r:id="rId9"/>
            </p:custDataLst>
          </p:nvPr>
        </p:nvSpPr>
        <p:spPr>
          <a:xfrm rot="10800000">
            <a:off x="6598626" y="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0"/>
            </p:custDataLst>
          </p:nvPr>
        </p:nvSpPr>
        <p:spPr>
          <a:xfrm>
            <a:off x="596900" y="3088640"/>
            <a:ext cx="5092065" cy="899160"/>
          </a:xfrm>
        </p:spPr>
        <p:txBody>
          <a:bodyPr vert="horz" lIns="91440" tIns="45720" rIns="91440" bIns="45720" rtlCol="0" anchor="t" anchorCtr="0">
            <a:normAutofit/>
          </a:bodyPr>
          <a:lstStyle>
            <a:lvl1pPr marL="0" marR="0" algn="l" defTabSz="914400" rtl="0" eaLnBrk="1" fontAlgn="auto" latinLnBrk="0" hangingPunct="1">
              <a:lnSpc>
                <a:spcPct val="100000"/>
              </a:lnSpc>
              <a:buNone/>
              <a:defRPr kumimoji="0" lang="zh-CN" altLang="en-US" sz="6000" b="0"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18" name="文本占位符 17"/>
          <p:cNvSpPr>
            <a:spLocks noGrp="1"/>
          </p:cNvSpPr>
          <p:nvPr>
            <p:ph type="body" sz="quarter" idx="14" hasCustomPrompt="1"/>
            <p:custDataLst>
              <p:tags r:id="rId13"/>
            </p:custDataLst>
          </p:nvPr>
        </p:nvSpPr>
        <p:spPr>
          <a:xfrm>
            <a:off x="596900" y="4035425"/>
            <a:ext cx="5093335" cy="693420"/>
          </a:xfrm>
        </p:spPr>
        <p:txBody>
          <a:bodyPr lIns="91440" tIns="45720" rIns="91440" bIns="45720">
            <a:normAutofit/>
          </a:bodyPr>
          <a:lstStyle>
            <a:lvl1pPr marL="0" indent="0">
              <a:lnSpc>
                <a:spcPct val="100000"/>
              </a:lnSpc>
              <a:spcAft>
                <a:spcPts val="0"/>
              </a:spcAft>
              <a:buNone/>
              <a:defRPr sz="3200"/>
            </a:lvl1pPr>
          </a:lstStyle>
          <a:p>
            <a:pPr lvl="0"/>
            <a:r>
              <a:rPr lang="zh-CN" altLang="en-US" dirty="0"/>
              <a:t>单击此处编辑文本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lIns="91440" tIns="45720" rIns="91440" bIns="45720">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
        <p:nvSpPr>
          <p:cNvPr id="9" name="矩形 8"/>
          <p:cNvSpPr/>
          <p:nvPr>
            <p:custDataLst>
              <p:tags r:id="rId6"/>
            </p:custDataLst>
          </p:nvPr>
        </p:nvSpPr>
        <p:spPr>
          <a:xfrm>
            <a:off x="669882" y="1035267"/>
            <a:ext cx="965771" cy="82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lIns="91440" tIns="45720" rIns="91440" bIns="45720" anchor="ctr">
            <a:normAutofit/>
          </a:bodyP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686300" cy="6866255"/>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lIns="91440" tIns="45720" rIns="91440" bIns="45720"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425" y="-3809"/>
            <a:ext cx="12192000" cy="26693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a:xfrm>
            <a:off x="612000" y="781200"/>
            <a:ext cx="10976400" cy="626400"/>
          </a:xfrm>
        </p:spPr>
        <p:txBody>
          <a:bodyPr lIns="91440" tIns="45720" rIns="91440" bIns="45720"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lIns="91440" tIns="45720" rIns="91440" bIns="45720"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13" name="矩形 12"/>
          <p:cNvSpPr/>
          <p:nvPr>
            <p:custDataLst>
              <p:tags r:id="rId4"/>
            </p:custDataLst>
          </p:nvPr>
        </p:nvSpPr>
        <p:spPr>
          <a:xfrm>
            <a:off x="-3175" y="5029201"/>
            <a:ext cx="12192000" cy="18114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bg1"/>
              </a:solidFill>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1440" tIns="45720" rIns="91440" bIns="45720"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18" name="灯片编号占位符 17"/>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dirty="0"/>
          </a:p>
        </p:txBody>
      </p:sp>
      <p:pic>
        <p:nvPicPr>
          <p:cNvPr id="19" name="图片 18"/>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rcRect l="18101" t="9246" r="20423" b="984"/>
          <a:stretch>
            <a:fillRect/>
          </a:stretch>
        </p:blipFill>
        <p:spPr>
          <a:xfrm>
            <a:off x="5145270" y="-1"/>
            <a:ext cx="7046730" cy="6858000"/>
          </a:xfrm>
          <a:custGeom>
            <a:avLst/>
            <a:gdLst>
              <a:gd name="connsiteX0" fmla="*/ 4411509 w 7046730"/>
              <a:gd name="connsiteY0" fmla="*/ 0 h 6858000"/>
              <a:gd name="connsiteX1" fmla="*/ 7046730 w 7046730"/>
              <a:gd name="connsiteY1" fmla="*/ 0 h 6858000"/>
              <a:gd name="connsiteX2" fmla="*/ 7046730 w 7046730"/>
              <a:gd name="connsiteY2" fmla="*/ 6858000 h 6858000"/>
              <a:gd name="connsiteX3" fmla="*/ 0 w 704673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46730" h="6858000">
                <a:moveTo>
                  <a:pt x="4411509" y="0"/>
                </a:moveTo>
                <a:lnTo>
                  <a:pt x="7046730" y="0"/>
                </a:lnTo>
                <a:lnTo>
                  <a:pt x="7046730" y="6858000"/>
                </a:lnTo>
                <a:lnTo>
                  <a:pt x="0" y="6858000"/>
                </a:lnTo>
                <a:close/>
              </a:path>
            </a:pathLst>
          </a:custGeom>
        </p:spPr>
      </p:pic>
      <p:sp>
        <p:nvSpPr>
          <p:cNvPr id="20" name="梯形 19"/>
          <p:cNvSpPr/>
          <p:nvPr userDrawn="1">
            <p:custDataLst>
              <p:tags r:id="rId5"/>
            </p:custDataLst>
          </p:nvPr>
        </p:nvSpPr>
        <p:spPr>
          <a:xfrm rot="3625264">
            <a:off x="7183593" y="2137168"/>
            <a:ext cx="1154552" cy="383460"/>
          </a:xfrm>
          <a:prstGeom prst="trapezoid">
            <a:avLst>
              <a:gd name="adj" fmla="val 435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custDataLst>
              <p:tags r:id="rId6"/>
            </p:custDataLst>
          </p:nvPr>
        </p:nvSpPr>
        <p:spPr>
          <a:xfrm rot="10800000">
            <a:off x="6594816" y="-381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pic>
        <p:nvPicPr>
          <p:cNvPr id="22" name="图形 21"/>
          <p:cNvPicPr>
            <a:picLocks noChangeAspect="1"/>
          </p:cNvPicPr>
          <p:nvPr userDrawn="1">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6485642" y="1890598"/>
            <a:ext cx="4029577" cy="4971403"/>
          </a:xfrm>
          <a:prstGeom prst="rect">
            <a:avLst/>
          </a:prstGeom>
        </p:spPr>
      </p:pic>
      <p:sp>
        <p:nvSpPr>
          <p:cNvPr id="2" name="标题 1"/>
          <p:cNvSpPr>
            <a:spLocks noGrp="1"/>
          </p:cNvSpPr>
          <p:nvPr>
            <p:ph type="ctrTitle" hasCustomPrompt="1"/>
            <p:custDataLst>
              <p:tags r:id="rId10"/>
            </p:custDataLst>
          </p:nvPr>
        </p:nvSpPr>
        <p:spPr>
          <a:xfrm>
            <a:off x="867599" y="2995200"/>
            <a:ext cx="5460629" cy="1123200"/>
          </a:xfrm>
        </p:spPr>
        <p:txBody>
          <a:bodyPr lIns="91440" tIns="45720" rIns="91440" bIns="45720" anchor="t" anchorCtr="0">
            <a:normAutofit/>
          </a:bodyPr>
          <a:lstStyle>
            <a:lvl1pPr algn="l">
              <a:defRPr sz="6000" spc="600"/>
            </a:lvl1pPr>
          </a:lstStyle>
          <a:p>
            <a:r>
              <a:rPr lang="zh-CN" altLang="en-US" dirty="0"/>
              <a:t>编辑标题</a:t>
            </a:r>
            <a:endParaRPr lang="zh-CN" altLang="en-US" dirty="0"/>
          </a:p>
        </p:txBody>
      </p:sp>
      <p:sp>
        <p:nvSpPr>
          <p:cNvPr id="3" name="副标题 2"/>
          <p:cNvSpPr>
            <a:spLocks noGrp="1"/>
          </p:cNvSpPr>
          <p:nvPr>
            <p:ph type="subTitle" idx="1" hasCustomPrompt="1"/>
            <p:custDataLst>
              <p:tags r:id="rId11"/>
            </p:custDataLst>
          </p:nvPr>
        </p:nvSpPr>
        <p:spPr>
          <a:xfrm>
            <a:off x="867600" y="2372244"/>
            <a:ext cx="5460628" cy="583200"/>
          </a:xfrm>
        </p:spPr>
        <p:txBody>
          <a:bodyPr lIns="91440" tIns="45720" rIns="91440" bIns="45720">
            <a:noAutofit/>
          </a:bodyPr>
          <a:lstStyle>
            <a:lvl1pPr marL="0" indent="0" algn="l" eaLnBrk="1" fontAlgn="auto" latinLnBrk="0" hangingPunct="1">
              <a:lnSpc>
                <a:spcPct val="100000"/>
              </a:lnSpc>
              <a:spcAft>
                <a:spcPts val="0"/>
              </a:spcAft>
              <a:buNone/>
              <a:defRPr sz="3200" b="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3"/>
            </p:custDataLst>
          </p:nvPr>
        </p:nvSpPr>
        <p:spPr/>
        <p:txBody>
          <a:bodyPr/>
          <a:lstStyle/>
          <a:p>
            <a:endParaRPr lang="zh-CN" altLang="en-US" dirty="0"/>
          </a:p>
        </p:txBody>
      </p:sp>
      <p:sp>
        <p:nvSpPr>
          <p:cNvPr id="11" name="矩形 10"/>
          <p:cNvSpPr/>
          <p:nvPr>
            <p:custDataLst>
              <p:tags r:id="rId14"/>
            </p:custDataLst>
          </p:nvPr>
        </p:nvSpPr>
        <p:spPr>
          <a:xfrm>
            <a:off x="979162" y="4158954"/>
            <a:ext cx="2138082" cy="45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占位符 12"/>
          <p:cNvSpPr>
            <a:spLocks noGrp="1"/>
          </p:cNvSpPr>
          <p:nvPr>
            <p:ph type="body" sz="quarter" idx="14" hasCustomPrompt="1"/>
            <p:custDataLst>
              <p:tags r:id="rId15"/>
            </p:custDataLst>
          </p:nvPr>
        </p:nvSpPr>
        <p:spPr>
          <a:xfrm>
            <a:off x="1093946" y="4201453"/>
            <a:ext cx="1792129" cy="370800"/>
          </a:xfrm>
        </p:spPr>
        <p:txBody>
          <a:bodyPr lIns="91440" tIns="45720" rIns="91440" bIns="45720">
            <a:noAutofit/>
          </a:bodyPr>
          <a:lstStyle>
            <a:lvl1pPr marL="0" indent="0">
              <a:lnSpc>
                <a:spcPct val="100000"/>
              </a:lnSpc>
              <a:spcAft>
                <a:spcPts val="0"/>
              </a:spcAft>
              <a:buNone/>
              <a:defRPr sz="1800">
                <a:solidFill>
                  <a:schemeClr val="bg1"/>
                </a:solidFill>
              </a:defRPr>
            </a:lvl1pPr>
          </a:lstStyle>
          <a:p>
            <a:r>
              <a:rPr lang="zh-CN" altLang="en-US" dirty="0">
                <a:sym typeface="Arial" panose="020B0604020202020204" pitchFamily="34" charset="0"/>
              </a:rPr>
              <a:t>汇报人姓名</a:t>
            </a:r>
            <a:endParaRPr lang="zh-CN" altLang="en-US" dirty="0">
              <a:sym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67653" y="1519200"/>
            <a:ext cx="6098400" cy="1940400"/>
          </a:xfrm>
        </p:spPr>
        <p:txBody>
          <a:bodyPr lIns="91440" tIns="45720" rIns="91440" bIns="45720" anchor="t" anchorCtr="0">
            <a:normAutofit/>
          </a:bodyPr>
          <a:lstStyle>
            <a:lvl1pPr>
              <a:defRPr sz="60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069200" y="3459600"/>
            <a:ext cx="2390400" cy="709200"/>
          </a:xfrm>
        </p:spPr>
        <p:txBody>
          <a:bodyPr lIns="91440" tIns="45720" rIns="91440" bIns="45720">
            <a:normAutofit/>
          </a:bodyPr>
          <a:lstStyle>
            <a:lvl1pPr marL="0" indent="0" eaLnBrk="1" fontAlgn="auto" latinLnBrk="0" hangingPunct="1">
              <a:lnSpc>
                <a:spcPct val="100000"/>
              </a:lnSpc>
              <a:spcAft>
                <a:spcPts val="0"/>
              </a:spcAft>
              <a:buNone/>
              <a:defRPr kumimoji="0" lang="zh-CN" altLang="en-US" sz="4000" b="1"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编辑标题</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13" name="任意多边形: 形状 12"/>
          <p:cNvSpPr/>
          <p:nvPr userDrawn="1">
            <p:custDataLst>
              <p:tags r:id="rId7"/>
            </p:custDataLst>
          </p:nvPr>
        </p:nvSpPr>
        <p:spPr>
          <a:xfrm>
            <a:off x="9790001" y="4719484"/>
            <a:ext cx="2158251" cy="2138516"/>
          </a:xfrm>
          <a:custGeom>
            <a:avLst/>
            <a:gdLst>
              <a:gd name="connsiteX0" fmla="*/ 984783 w 2158251"/>
              <a:gd name="connsiteY0" fmla="*/ 0 h 2138516"/>
              <a:gd name="connsiteX1" fmla="*/ 2158251 w 2158251"/>
              <a:gd name="connsiteY1" fmla="*/ 0 h 2138516"/>
              <a:gd name="connsiteX2" fmla="*/ 1173468 w 2158251"/>
              <a:gd name="connsiteY2" fmla="*/ 2138516 h 2138516"/>
              <a:gd name="connsiteX3" fmla="*/ 0 w 2158251"/>
              <a:gd name="connsiteY3" fmla="*/ 2138516 h 2138516"/>
            </a:gdLst>
            <a:ahLst/>
            <a:cxnLst>
              <a:cxn ang="0">
                <a:pos x="connsiteX0" y="connsiteY0"/>
              </a:cxn>
              <a:cxn ang="0">
                <a:pos x="connsiteX1" y="connsiteY1"/>
              </a:cxn>
              <a:cxn ang="0">
                <a:pos x="connsiteX2" y="connsiteY2"/>
              </a:cxn>
              <a:cxn ang="0">
                <a:pos x="connsiteX3" y="connsiteY3"/>
              </a:cxn>
            </a:cxnLst>
            <a:rect l="l" t="t" r="r" b="b"/>
            <a:pathLst>
              <a:path w="2158251" h="2138516">
                <a:moveTo>
                  <a:pt x="984783" y="0"/>
                </a:moveTo>
                <a:lnTo>
                  <a:pt x="2158251" y="0"/>
                </a:lnTo>
                <a:lnTo>
                  <a:pt x="1173468" y="2138516"/>
                </a:lnTo>
                <a:lnTo>
                  <a:pt x="0" y="21385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平行四边形 13"/>
          <p:cNvSpPr/>
          <p:nvPr userDrawn="1">
            <p:custDataLst>
              <p:tags r:id="rId8"/>
            </p:custDataLst>
          </p:nvPr>
        </p:nvSpPr>
        <p:spPr>
          <a:xfrm>
            <a:off x="7698658" y="0"/>
            <a:ext cx="2450290" cy="2772697"/>
          </a:xfrm>
          <a:prstGeom prst="parallelogram">
            <a:avLst>
              <a:gd name="adj" fmla="val 521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custDataLst>
              <p:tags r:id="rId9"/>
            </p:custDataLst>
          </p:nvPr>
        </p:nvSpPr>
        <p:spPr>
          <a:xfrm>
            <a:off x="1188678" y="4334306"/>
            <a:ext cx="965771" cy="82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
        <p:nvSpPr>
          <p:cNvPr id="19" name="任意多边形: 形状 18"/>
          <p:cNvSpPr/>
          <p:nvPr userDrawn="1">
            <p:custDataLst>
              <p:tags r:id="rId10"/>
            </p:custDataLst>
          </p:nvPr>
        </p:nvSpPr>
        <p:spPr>
          <a:xfrm rot="1568113">
            <a:off x="8033983" y="-655071"/>
            <a:ext cx="3613355" cy="8756543"/>
          </a:xfrm>
          <a:custGeom>
            <a:avLst/>
            <a:gdLst>
              <a:gd name="connsiteX0" fmla="*/ 2277573 w 3613355"/>
              <a:gd name="connsiteY0" fmla="*/ 0 h 8756543"/>
              <a:gd name="connsiteX1" fmla="*/ 3613355 w 3613355"/>
              <a:gd name="connsiteY1" fmla="*/ 2722435 h 8756543"/>
              <a:gd name="connsiteX2" fmla="*/ 3613355 w 3613355"/>
              <a:gd name="connsiteY2" fmla="*/ 6983624 h 8756543"/>
              <a:gd name="connsiteX3" fmla="*/ 0 w 3613355"/>
              <a:gd name="connsiteY3" fmla="*/ 8756543 h 8756543"/>
              <a:gd name="connsiteX4" fmla="*/ 0 w 3613355"/>
              <a:gd name="connsiteY4" fmla="*/ 1117508 h 875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355" h="8756543">
                <a:moveTo>
                  <a:pt x="2277573" y="0"/>
                </a:moveTo>
                <a:lnTo>
                  <a:pt x="3613355" y="2722435"/>
                </a:lnTo>
                <a:lnTo>
                  <a:pt x="3613355" y="6983624"/>
                </a:lnTo>
                <a:lnTo>
                  <a:pt x="0" y="8756543"/>
                </a:lnTo>
                <a:lnTo>
                  <a:pt x="0" y="11175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2" name="文本占位符 21"/>
          <p:cNvSpPr>
            <a:spLocks noGrp="1"/>
          </p:cNvSpPr>
          <p:nvPr>
            <p:ph type="body" sz="quarter" idx="13" hasCustomPrompt="1"/>
            <p:custDataLst>
              <p:tags r:id="rId11"/>
            </p:custDataLst>
          </p:nvPr>
        </p:nvSpPr>
        <p:spPr>
          <a:xfrm>
            <a:off x="1069200" y="4582800"/>
            <a:ext cx="3758400" cy="1663200"/>
          </a:xfrm>
        </p:spPr>
        <p:txBody>
          <a:bodyPr lIns="91440" tIns="45720" rIns="91440" bIns="45720"/>
          <a:lstStyle>
            <a:lvl1pPr marL="0" indent="0">
              <a:lnSpc>
                <a:spcPct val="100000"/>
              </a:lnSpc>
              <a:spcAft>
                <a:spcPts val="0"/>
              </a:spcAft>
              <a:buNone/>
              <a:defRPr>
                <a:solidFill>
                  <a:schemeClr val="bg1">
                    <a:lumMod val="50000"/>
                  </a:schemeClr>
                </a:solidFill>
              </a:defRPr>
            </a:lvl1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sz="1600" dirty="0">
                <a:solidFill>
                  <a:schemeClr val="bg2">
                    <a:lumMod val="50000"/>
                  </a:schemeClr>
                </a:solidFill>
                <a:latin typeface="Arial" panose="020B0604020202020204" pitchFamily="34" charset="0"/>
                <a:ea typeface="微软雅黑" panose="020B0503020204020204" charset="-122"/>
              </a:rPr>
              <a:t>单击此处添加文本具体内容，简明扼要地阐述你的观点</a:t>
            </a:r>
            <a:endParaRPr lang="zh-CN" altLang="en-US" sz="1600" dirty="0">
              <a:solidFill>
                <a:schemeClr val="bg2">
                  <a:lumMod val="50000"/>
                </a:schemeClr>
              </a:solidFill>
              <a:latin typeface="Arial" panose="020B0604020202020204" pitchFamily="34" charset="0"/>
              <a:ea typeface="微软雅黑" panose="020B0503020204020204"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平行四边形 5"/>
          <p:cNvSpPr/>
          <p:nvPr userDrawn="1">
            <p:custDataLst>
              <p:tags r:id="rId2"/>
            </p:custDataLst>
          </p:nvPr>
        </p:nvSpPr>
        <p:spPr>
          <a:xfrm>
            <a:off x="1662544" y="820759"/>
            <a:ext cx="8880764" cy="1759527"/>
          </a:xfrm>
          <a:prstGeom prst="parallelogram">
            <a:avLst>
              <a:gd name="adj" fmla="val 525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userDrawn="1">
            <p:custDataLst>
              <p:tags r:id="rId3"/>
            </p:custDataLst>
          </p:nvPr>
        </p:nvSpPr>
        <p:spPr>
          <a:xfrm>
            <a:off x="9707418" y="827178"/>
            <a:ext cx="2522683" cy="1759527"/>
          </a:xfrm>
          <a:custGeom>
            <a:avLst/>
            <a:gdLst>
              <a:gd name="connsiteX0" fmla="*/ 924790 w 2522683"/>
              <a:gd name="connsiteY0" fmla="*/ 0 h 1759527"/>
              <a:gd name="connsiteX1" fmla="*/ 2522683 w 2522683"/>
              <a:gd name="connsiteY1" fmla="*/ 0 h 1759527"/>
              <a:gd name="connsiteX2" fmla="*/ 2522683 w 2522683"/>
              <a:gd name="connsiteY2" fmla="*/ 1759527 h 1759527"/>
              <a:gd name="connsiteX3" fmla="*/ 0 w 2522683"/>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22683" h="1759527">
                <a:moveTo>
                  <a:pt x="924790" y="0"/>
                </a:moveTo>
                <a:lnTo>
                  <a:pt x="2522683" y="0"/>
                </a:lnTo>
                <a:lnTo>
                  <a:pt x="2522683"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userDrawn="1">
            <p:custDataLst>
              <p:tags r:id="rId4"/>
            </p:custDataLst>
          </p:nvPr>
        </p:nvSpPr>
        <p:spPr>
          <a:xfrm>
            <a:off x="-38099" y="826076"/>
            <a:ext cx="2536535" cy="1759527"/>
          </a:xfrm>
          <a:custGeom>
            <a:avLst/>
            <a:gdLst>
              <a:gd name="connsiteX0" fmla="*/ 0 w 2536535"/>
              <a:gd name="connsiteY0" fmla="*/ 0 h 1759527"/>
              <a:gd name="connsiteX1" fmla="*/ 2536535 w 2536535"/>
              <a:gd name="connsiteY1" fmla="*/ 0 h 1759527"/>
              <a:gd name="connsiteX2" fmla="*/ 1611745 w 2536535"/>
              <a:gd name="connsiteY2" fmla="*/ 1759527 h 1759527"/>
              <a:gd name="connsiteX3" fmla="*/ 0 w 2536535"/>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36535" h="1759527">
                <a:moveTo>
                  <a:pt x="0" y="0"/>
                </a:moveTo>
                <a:lnTo>
                  <a:pt x="2536535" y="0"/>
                </a:lnTo>
                <a:lnTo>
                  <a:pt x="1611745"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rcRect l="26054" t="27750" r="39835" b="11080"/>
          <a:stretch>
            <a:fillRect/>
          </a:stretch>
        </p:blipFill>
        <p:spPr>
          <a:xfrm>
            <a:off x="5398421" y="3"/>
            <a:ext cx="6793580" cy="6857999"/>
          </a:xfrm>
          <a:custGeom>
            <a:avLst/>
            <a:gdLst>
              <a:gd name="connsiteX0" fmla="*/ 4188061 w 6793580"/>
              <a:gd name="connsiteY0" fmla="*/ 0 h 6857999"/>
              <a:gd name="connsiteX1" fmla="*/ 6793580 w 6793580"/>
              <a:gd name="connsiteY1" fmla="*/ 0 h 6857999"/>
              <a:gd name="connsiteX2" fmla="*/ 6793580 w 6793580"/>
              <a:gd name="connsiteY2" fmla="*/ 6857999 h 6857999"/>
              <a:gd name="connsiteX3" fmla="*/ 0 w 6793580"/>
              <a:gd name="connsiteY3" fmla="*/ 6857999 h 6857999"/>
              <a:gd name="connsiteX4" fmla="*/ 0 w 6793580"/>
              <a:gd name="connsiteY4" fmla="*/ 6857997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3580" h="6857999">
                <a:moveTo>
                  <a:pt x="4188061" y="0"/>
                </a:moveTo>
                <a:lnTo>
                  <a:pt x="6793580" y="0"/>
                </a:lnTo>
                <a:lnTo>
                  <a:pt x="6793580" y="6857999"/>
                </a:lnTo>
                <a:lnTo>
                  <a:pt x="0" y="6857999"/>
                </a:lnTo>
                <a:lnTo>
                  <a:pt x="0" y="6857997"/>
                </a:lnTo>
                <a:close/>
              </a:path>
            </a:pathLst>
          </a:custGeom>
        </p:spPr>
      </p:pic>
      <p:sp>
        <p:nvSpPr>
          <p:cNvPr id="10" name="梯形 9"/>
          <p:cNvSpPr/>
          <p:nvPr userDrawn="1">
            <p:custDataLst>
              <p:tags r:id="rId5"/>
            </p:custDataLst>
          </p:nvPr>
        </p:nvSpPr>
        <p:spPr>
          <a:xfrm rot="3625264">
            <a:off x="7181723" y="2140766"/>
            <a:ext cx="1158825" cy="383460"/>
          </a:xfrm>
          <a:prstGeom prst="trapezoid">
            <a:avLst>
              <a:gd name="adj" fmla="val 4359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userDrawn="1">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6485642" y="1890598"/>
            <a:ext cx="4029577" cy="4971403"/>
          </a:xfrm>
          <a:prstGeom prst="rect">
            <a:avLst/>
          </a:prstGeom>
        </p:spPr>
      </p:pic>
      <p:sp>
        <p:nvSpPr>
          <p:cNvPr id="12" name="等腰三角形 11"/>
          <p:cNvSpPr/>
          <p:nvPr userDrawn="1">
            <p:custDataLst>
              <p:tags r:id="rId9"/>
            </p:custDataLst>
          </p:nvPr>
        </p:nvSpPr>
        <p:spPr>
          <a:xfrm rot="10800000">
            <a:off x="6598626" y="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0"/>
            </p:custDataLst>
          </p:nvPr>
        </p:nvSpPr>
        <p:spPr>
          <a:xfrm>
            <a:off x="596900" y="3088640"/>
            <a:ext cx="5092065" cy="899160"/>
          </a:xfrm>
        </p:spPr>
        <p:txBody>
          <a:bodyPr vert="horz" lIns="91440" tIns="45720" rIns="91440" bIns="45720" rtlCol="0" anchor="t" anchorCtr="0">
            <a:normAutofit/>
          </a:bodyPr>
          <a:lstStyle>
            <a:lvl1pPr marL="0" marR="0" algn="l" defTabSz="914400" rtl="0" eaLnBrk="1" fontAlgn="auto" latinLnBrk="0" hangingPunct="1">
              <a:lnSpc>
                <a:spcPct val="100000"/>
              </a:lnSpc>
              <a:buNone/>
              <a:defRPr kumimoji="0" lang="zh-CN" altLang="en-US" sz="6000" b="0"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18" name="文本占位符 17"/>
          <p:cNvSpPr>
            <a:spLocks noGrp="1"/>
          </p:cNvSpPr>
          <p:nvPr>
            <p:ph type="body" sz="quarter" idx="14" hasCustomPrompt="1"/>
            <p:custDataLst>
              <p:tags r:id="rId13"/>
            </p:custDataLst>
          </p:nvPr>
        </p:nvSpPr>
        <p:spPr>
          <a:xfrm>
            <a:off x="596900" y="4035425"/>
            <a:ext cx="5093335" cy="693420"/>
          </a:xfrm>
        </p:spPr>
        <p:txBody>
          <a:bodyPr lIns="91440" tIns="45720" rIns="91440" bIns="45720">
            <a:normAutofit/>
          </a:bodyPr>
          <a:lstStyle>
            <a:lvl1pPr marL="0" indent="0">
              <a:lnSpc>
                <a:spcPct val="100000"/>
              </a:lnSpc>
              <a:spcAft>
                <a:spcPts val="0"/>
              </a:spcAft>
              <a:buNone/>
              <a:defRPr sz="3200"/>
            </a:lvl1pPr>
          </a:lstStyle>
          <a:p>
            <a:pPr lvl="0"/>
            <a:r>
              <a:rPr lang="zh-CN" altLang="en-US" dirty="0"/>
              <a:t>单击此处编辑文本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67653" y="1519200"/>
            <a:ext cx="6098400" cy="1940400"/>
          </a:xfrm>
        </p:spPr>
        <p:txBody>
          <a:bodyPr lIns="91440" tIns="45720" rIns="91440" bIns="45720" anchor="t" anchorCtr="0">
            <a:normAutofit/>
          </a:bodyPr>
          <a:lstStyle>
            <a:lvl1pPr>
              <a:defRPr sz="60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069200" y="3459600"/>
            <a:ext cx="2390400" cy="709200"/>
          </a:xfrm>
        </p:spPr>
        <p:txBody>
          <a:bodyPr lIns="91440" tIns="45720" rIns="91440" bIns="45720">
            <a:normAutofit/>
          </a:bodyPr>
          <a:lstStyle>
            <a:lvl1pPr marL="0" indent="0" eaLnBrk="1" fontAlgn="auto" latinLnBrk="0" hangingPunct="1">
              <a:lnSpc>
                <a:spcPct val="100000"/>
              </a:lnSpc>
              <a:spcAft>
                <a:spcPts val="0"/>
              </a:spcAft>
              <a:buNone/>
              <a:defRPr kumimoji="0" lang="zh-CN" altLang="en-US" sz="4000" b="1"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编辑标题</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13" name="任意多边形: 形状 12"/>
          <p:cNvSpPr/>
          <p:nvPr>
            <p:custDataLst>
              <p:tags r:id="rId7"/>
            </p:custDataLst>
          </p:nvPr>
        </p:nvSpPr>
        <p:spPr>
          <a:xfrm>
            <a:off x="9790001" y="4719484"/>
            <a:ext cx="2158251" cy="2138516"/>
          </a:xfrm>
          <a:custGeom>
            <a:avLst/>
            <a:gdLst>
              <a:gd name="connsiteX0" fmla="*/ 984783 w 2158251"/>
              <a:gd name="connsiteY0" fmla="*/ 0 h 2138516"/>
              <a:gd name="connsiteX1" fmla="*/ 2158251 w 2158251"/>
              <a:gd name="connsiteY1" fmla="*/ 0 h 2138516"/>
              <a:gd name="connsiteX2" fmla="*/ 1173468 w 2158251"/>
              <a:gd name="connsiteY2" fmla="*/ 2138516 h 2138516"/>
              <a:gd name="connsiteX3" fmla="*/ 0 w 2158251"/>
              <a:gd name="connsiteY3" fmla="*/ 2138516 h 2138516"/>
            </a:gdLst>
            <a:ahLst/>
            <a:cxnLst>
              <a:cxn ang="0">
                <a:pos x="connsiteX0" y="connsiteY0"/>
              </a:cxn>
              <a:cxn ang="0">
                <a:pos x="connsiteX1" y="connsiteY1"/>
              </a:cxn>
              <a:cxn ang="0">
                <a:pos x="connsiteX2" y="connsiteY2"/>
              </a:cxn>
              <a:cxn ang="0">
                <a:pos x="connsiteX3" y="connsiteY3"/>
              </a:cxn>
            </a:cxnLst>
            <a:rect l="l" t="t" r="r" b="b"/>
            <a:pathLst>
              <a:path w="2158251" h="2138516">
                <a:moveTo>
                  <a:pt x="984783" y="0"/>
                </a:moveTo>
                <a:lnTo>
                  <a:pt x="2158251" y="0"/>
                </a:lnTo>
                <a:lnTo>
                  <a:pt x="1173468" y="2138516"/>
                </a:lnTo>
                <a:lnTo>
                  <a:pt x="0" y="21385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平行四边形 13"/>
          <p:cNvSpPr/>
          <p:nvPr>
            <p:custDataLst>
              <p:tags r:id="rId8"/>
            </p:custDataLst>
          </p:nvPr>
        </p:nvSpPr>
        <p:spPr>
          <a:xfrm>
            <a:off x="7698658" y="0"/>
            <a:ext cx="2450290" cy="2772697"/>
          </a:xfrm>
          <a:prstGeom prst="parallelogram">
            <a:avLst>
              <a:gd name="adj" fmla="val 521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9"/>
            </p:custDataLst>
          </p:nvPr>
        </p:nvSpPr>
        <p:spPr>
          <a:xfrm>
            <a:off x="1188678" y="4334306"/>
            <a:ext cx="965771" cy="82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
        <p:nvSpPr>
          <p:cNvPr id="19" name="任意多边形: 形状 18"/>
          <p:cNvSpPr/>
          <p:nvPr>
            <p:custDataLst>
              <p:tags r:id="rId10"/>
            </p:custDataLst>
          </p:nvPr>
        </p:nvSpPr>
        <p:spPr>
          <a:xfrm rot="1568113">
            <a:off x="8033983" y="-655071"/>
            <a:ext cx="3613355" cy="8756543"/>
          </a:xfrm>
          <a:custGeom>
            <a:avLst/>
            <a:gdLst>
              <a:gd name="connsiteX0" fmla="*/ 2277573 w 3613355"/>
              <a:gd name="connsiteY0" fmla="*/ 0 h 8756543"/>
              <a:gd name="connsiteX1" fmla="*/ 3613355 w 3613355"/>
              <a:gd name="connsiteY1" fmla="*/ 2722435 h 8756543"/>
              <a:gd name="connsiteX2" fmla="*/ 3613355 w 3613355"/>
              <a:gd name="connsiteY2" fmla="*/ 6983624 h 8756543"/>
              <a:gd name="connsiteX3" fmla="*/ 0 w 3613355"/>
              <a:gd name="connsiteY3" fmla="*/ 8756543 h 8756543"/>
              <a:gd name="connsiteX4" fmla="*/ 0 w 3613355"/>
              <a:gd name="connsiteY4" fmla="*/ 1117508 h 875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355" h="8756543">
                <a:moveTo>
                  <a:pt x="2277573" y="0"/>
                </a:moveTo>
                <a:lnTo>
                  <a:pt x="3613355" y="2722435"/>
                </a:lnTo>
                <a:lnTo>
                  <a:pt x="3613355" y="6983624"/>
                </a:lnTo>
                <a:lnTo>
                  <a:pt x="0" y="8756543"/>
                </a:lnTo>
                <a:lnTo>
                  <a:pt x="0" y="11175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2" name="文本占位符 21"/>
          <p:cNvSpPr>
            <a:spLocks noGrp="1"/>
          </p:cNvSpPr>
          <p:nvPr>
            <p:ph type="body" sz="quarter" idx="13" hasCustomPrompt="1"/>
            <p:custDataLst>
              <p:tags r:id="rId11"/>
            </p:custDataLst>
          </p:nvPr>
        </p:nvSpPr>
        <p:spPr>
          <a:xfrm>
            <a:off x="1069200" y="4582800"/>
            <a:ext cx="3758400" cy="1663200"/>
          </a:xfrm>
        </p:spPr>
        <p:txBody>
          <a:bodyPr lIns="91440" tIns="45720" rIns="91440" bIns="45720"/>
          <a:lstStyle>
            <a:lvl1pPr marL="0" indent="0">
              <a:lnSpc>
                <a:spcPct val="100000"/>
              </a:lnSpc>
              <a:spcAft>
                <a:spcPts val="0"/>
              </a:spcAft>
              <a:buNone/>
              <a:defRPr>
                <a:solidFill>
                  <a:schemeClr val="bg1">
                    <a:lumMod val="50000"/>
                  </a:schemeClr>
                </a:solidFill>
              </a:defRPr>
            </a:lvl1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sz="1600" dirty="0">
                <a:solidFill>
                  <a:schemeClr val="bg2">
                    <a:lumMod val="50000"/>
                  </a:schemeClr>
                </a:solidFill>
                <a:latin typeface="Arial" panose="020B0604020202020204" pitchFamily="34" charset="0"/>
                <a:ea typeface="微软雅黑" panose="020B0503020204020204" charset="-122"/>
              </a:rPr>
              <a:t>单击此处添加文本具体内容，简明扼要地阐述你的观点</a:t>
            </a:r>
            <a:endParaRPr lang="zh-CN" altLang="en-US" sz="1600" dirty="0">
              <a:solidFill>
                <a:schemeClr val="bg2">
                  <a:lumMod val="50000"/>
                </a:schemeClr>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lIns="91440" tIns="45720" rIns="91440" bIns="45720">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
        <p:nvSpPr>
          <p:cNvPr id="9" name="矩形 8"/>
          <p:cNvSpPr/>
          <p:nvPr userDrawn="1">
            <p:custDataLst>
              <p:tags r:id="rId6"/>
            </p:custDataLst>
          </p:nvPr>
        </p:nvSpPr>
        <p:spPr>
          <a:xfrm>
            <a:off x="669882" y="1035267"/>
            <a:ext cx="965771" cy="82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lIns="91440" tIns="45720" rIns="91440" bIns="45720" anchor="ctr">
            <a:normAutofit/>
          </a:bodyP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686300" cy="6866255"/>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lIns="91440" tIns="45720" rIns="91440" bIns="45720"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425" y="-3809"/>
            <a:ext cx="12192000" cy="26693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a:xfrm>
            <a:off x="612000" y="781200"/>
            <a:ext cx="10976400" cy="626400"/>
          </a:xfrm>
        </p:spPr>
        <p:txBody>
          <a:bodyPr lIns="91440" tIns="45720" rIns="91440" bIns="45720"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lIns="91440" tIns="45720" rIns="91440" bIns="45720"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13" name="矩形 12"/>
          <p:cNvSpPr/>
          <p:nvPr userDrawn="1">
            <p:custDataLst>
              <p:tags r:id="rId4"/>
            </p:custDataLst>
          </p:nvPr>
        </p:nvSpPr>
        <p:spPr>
          <a:xfrm>
            <a:off x="-3175" y="5029201"/>
            <a:ext cx="12192000" cy="18114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bg1"/>
              </a:solidFill>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1440" tIns="45720" rIns="91440" bIns="45720"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平行四边形 5"/>
          <p:cNvSpPr/>
          <p:nvPr>
            <p:custDataLst>
              <p:tags r:id="rId2"/>
            </p:custDataLst>
          </p:nvPr>
        </p:nvSpPr>
        <p:spPr>
          <a:xfrm>
            <a:off x="1662544" y="820759"/>
            <a:ext cx="8880764" cy="1759527"/>
          </a:xfrm>
          <a:prstGeom prst="parallelogram">
            <a:avLst>
              <a:gd name="adj" fmla="val 525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p:custDataLst>
              <p:tags r:id="rId3"/>
            </p:custDataLst>
          </p:nvPr>
        </p:nvSpPr>
        <p:spPr>
          <a:xfrm>
            <a:off x="9707418" y="827178"/>
            <a:ext cx="2522683" cy="1759527"/>
          </a:xfrm>
          <a:custGeom>
            <a:avLst/>
            <a:gdLst>
              <a:gd name="connsiteX0" fmla="*/ 924790 w 2522683"/>
              <a:gd name="connsiteY0" fmla="*/ 0 h 1759527"/>
              <a:gd name="connsiteX1" fmla="*/ 2522683 w 2522683"/>
              <a:gd name="connsiteY1" fmla="*/ 0 h 1759527"/>
              <a:gd name="connsiteX2" fmla="*/ 2522683 w 2522683"/>
              <a:gd name="connsiteY2" fmla="*/ 1759527 h 1759527"/>
              <a:gd name="connsiteX3" fmla="*/ 0 w 2522683"/>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22683" h="1759527">
                <a:moveTo>
                  <a:pt x="924790" y="0"/>
                </a:moveTo>
                <a:lnTo>
                  <a:pt x="2522683" y="0"/>
                </a:lnTo>
                <a:lnTo>
                  <a:pt x="2522683"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custDataLst>
              <p:tags r:id="rId4"/>
            </p:custDataLst>
          </p:nvPr>
        </p:nvSpPr>
        <p:spPr>
          <a:xfrm>
            <a:off x="-38099" y="826076"/>
            <a:ext cx="2536535" cy="1759527"/>
          </a:xfrm>
          <a:custGeom>
            <a:avLst/>
            <a:gdLst>
              <a:gd name="connsiteX0" fmla="*/ 0 w 2536535"/>
              <a:gd name="connsiteY0" fmla="*/ 0 h 1759527"/>
              <a:gd name="connsiteX1" fmla="*/ 2536535 w 2536535"/>
              <a:gd name="connsiteY1" fmla="*/ 0 h 1759527"/>
              <a:gd name="connsiteX2" fmla="*/ 1611745 w 2536535"/>
              <a:gd name="connsiteY2" fmla="*/ 1759527 h 1759527"/>
              <a:gd name="connsiteX3" fmla="*/ 0 w 2536535"/>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36535" h="1759527">
                <a:moveTo>
                  <a:pt x="0" y="0"/>
                </a:moveTo>
                <a:lnTo>
                  <a:pt x="2536535" y="0"/>
                </a:lnTo>
                <a:lnTo>
                  <a:pt x="1611745"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2.xml"/><Relationship Id="rId19" Type="http://schemas.openxmlformats.org/officeDocument/2006/relationships/tags" Target="../tags/tag12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56.xml"/><Relationship Id="rId23" Type="http://schemas.openxmlformats.org/officeDocument/2006/relationships/tags" Target="../tags/tag255.xml"/><Relationship Id="rId22" Type="http://schemas.openxmlformats.org/officeDocument/2006/relationships/tags" Target="../tags/tag254.xml"/><Relationship Id="rId21" Type="http://schemas.openxmlformats.org/officeDocument/2006/relationships/tags" Target="../tags/tag253.xml"/><Relationship Id="rId20" Type="http://schemas.openxmlformats.org/officeDocument/2006/relationships/tags" Target="../tags/tag252.xml"/><Relationship Id="rId2" Type="http://schemas.openxmlformats.org/officeDocument/2006/relationships/slideLayout" Target="../slideLayouts/slideLayout20.xml"/><Relationship Id="rId19" Type="http://schemas.openxmlformats.org/officeDocument/2006/relationships/tags" Target="../tags/tag251.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7.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7.xml"/><Relationship Id="rId4" Type="http://schemas.openxmlformats.org/officeDocument/2006/relationships/image" Target="../media/image27.png"/><Relationship Id="rId3" Type="http://schemas.openxmlformats.org/officeDocument/2006/relationships/image" Target="file:///C:\Users\summer\AppData\Local\Temp\wps\INetCache\f21a5bf1ff8d4732a191affe692f759d" TargetMode="External"/><Relationship Id="rId2" Type="http://schemas.openxmlformats.org/officeDocument/2006/relationships/image" Target="../media/image26.png"/><Relationship Id="rId1" Type="http://schemas.openxmlformats.org/officeDocument/2006/relationships/image" Target="file:///C:\Users\summer\AppData\Local\Temp\wps\INetCache\bb162b11b0151017f8706294dbec879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9.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7.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25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论文调研</a:t>
            </a:r>
            <a:endParaRPr lang="zh-CN" altLang="en-US"/>
          </a:p>
        </p:txBody>
      </p:sp>
      <p:sp>
        <p:nvSpPr>
          <p:cNvPr id="3" name="副标题 2"/>
          <p:cNvSpPr>
            <a:spLocks noGrp="1"/>
          </p:cNvSpPr>
          <p:nvPr>
            <p:ph type="subTitle" idx="1"/>
          </p:nvPr>
        </p:nvSpPr>
        <p:spPr/>
        <p:txBody>
          <a:bodyPr/>
          <a:p>
            <a:r>
              <a:rPr lang="zh-CN" altLang="en-US"/>
              <a:t>智能推荐系统期末报告</a:t>
            </a:r>
            <a:endParaRPr lang="zh-CN" altLang="en-US"/>
          </a:p>
        </p:txBody>
      </p:sp>
      <p:sp>
        <p:nvSpPr>
          <p:cNvPr id="5" name="矩形 4"/>
          <p:cNvSpPr/>
          <p:nvPr/>
        </p:nvSpPr>
        <p:spPr>
          <a:xfrm>
            <a:off x="867410" y="4158615"/>
            <a:ext cx="3012440" cy="801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867410" y="4158615"/>
            <a:ext cx="3011805" cy="829945"/>
          </a:xfrm>
          <a:prstGeom prst="rect">
            <a:avLst/>
          </a:prstGeom>
          <a:noFill/>
        </p:spPr>
        <p:txBody>
          <a:bodyPr wrap="square" rtlCol="0">
            <a:spAutoFit/>
          </a:bodyPr>
          <a:p>
            <a:r>
              <a:rPr lang="zh-CN" altLang="en-US" sz="2400">
                <a:solidFill>
                  <a:schemeClr val="bg1"/>
                </a:solidFill>
              </a:rPr>
              <a:t>董辰尧</a:t>
            </a:r>
            <a:endParaRPr lang="zh-CN" altLang="en-US" sz="2400">
              <a:solidFill>
                <a:schemeClr val="bg1"/>
              </a:solidFill>
            </a:endParaRPr>
          </a:p>
          <a:p>
            <a:r>
              <a:rPr lang="en-US" altLang="zh-CN" sz="2400">
                <a:solidFill>
                  <a:schemeClr val="bg1"/>
                </a:solidFill>
              </a:rPr>
              <a:t>10185102144</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SBPR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3"/>
              </p:nvPr>
            </p:nvSpPr>
            <p:spPr>
              <a:xfrm>
                <a:off x="579755" y="1165860"/>
                <a:ext cx="10730865" cy="4921885"/>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users tend to assign higher ranks to items that their friends prefer. Most of existing work focus on user’s positive feedback and negative feedback, but ignores the influence of user’s social connections.</a:t>
                </a:r>
                <a:endParaRPr lang="en-US" altLang="zh-CN" dirty="0"/>
              </a:p>
              <a:p>
                <a:pPr marL="0" indent="0" algn="just">
                  <a:buNone/>
                </a:pPr>
                <a:endParaRPr lang="en-US" altLang="zh-CN" dirty="0"/>
              </a:p>
              <a:p>
                <a:pPr marL="0" indent="0">
                  <a:buNone/>
                </a:pPr>
                <a:r>
                  <a:rPr lang="en-US" altLang="zh-CN" b="1" dirty="0"/>
                  <a:t>Method </a:t>
                </a:r>
                <a:r>
                  <a:rPr lang="en-US" altLang="zh-CN" dirty="0"/>
                  <a:t>:</a:t>
                </a:r>
                <a:endParaRPr lang="en-US" altLang="zh-CN" dirty="0"/>
              </a:p>
              <a:p>
                <a:pPr lvl="1" algn="just"/>
                <a:r>
                  <a:rPr lang="en-US" altLang="zh-CN" dirty="0"/>
                  <a:t>Our model assumption regarding positive, social, and negative feedback</a:t>
                </a:r>
                <a:endParaRPr lang="en-US" altLang="zh-CN" dirty="0"/>
              </a:p>
              <a:p>
                <a:pPr lvl="1" algn="just" defTabSz="914400">
                  <a:buClrTx/>
                  <a:buSzTx/>
                  <a:tabLst>
                    <a:tab pos="1609725" algn="l"/>
                  </a:tabLst>
                </a:pPr>
                <a:r>
                  <a:rPr lang="en-US" altLang="zh-CN" dirty="0"/>
                  <a:t>u prefers her positive item </a:t>
                </a:r>
                <a:r>
                  <a:rPr lang="en-US" altLang="zh-CN" dirty="0"/>
                  <a:t>i to negative item j;</a:t>
                </a:r>
                <a:endParaRPr lang="en-US" altLang="zh-CN" dirty="0"/>
              </a:p>
              <a:p>
                <a:pPr lvl="1" algn="just" defTabSz="914400">
                  <a:buClrTx/>
                  <a:buSzTx/>
                  <a:tabLst>
                    <a:tab pos="1609725" algn="l"/>
                  </a:tabLst>
                </a:pPr>
                <a:r>
                  <a:rPr lang="en-US" altLang="zh-CN" dirty="0"/>
                  <a:t>u prefers social feedback k then negative j; </a:t>
                </a:r>
                <a:endParaRPr lang="en-US" altLang="zh-CN" dirty="0"/>
              </a:p>
              <a:p>
                <a:pPr lvl="1" algn="just" defTabSz="914400">
                  <a:buClrTx/>
                  <a:buSzTx/>
                  <a:tabLst>
                    <a:tab pos="1609725" algn="l"/>
                  </a:tabLst>
                </a:pPr>
                <a14:m>
                  <m:oMath xmlns:m="http://schemas.openxmlformats.org/officeDocument/2006/math">
                    <m:sSub>
                      <m:sSubPr>
                        <m:ctrlPr>
                          <a:rPr lang="en-US" altLang="zh-CN" dirty="0"/>
                        </m:ctrlPr>
                      </m:sSubPr>
                      <m:e>
                        <m:r>
                          <a:rPr lang="en-US" altLang="zh-CN" b="0" dirty="0">
                            <a:latin typeface="Cambria Math" panose="02040503050406030204" charset="0"/>
                          </a:rPr>
                          <m:t>𝑋</m:t>
                        </m:r>
                      </m:e>
                      <m:sub>
                        <m:d>
                          <m:dPr>
                            <m:ctrlPr>
                              <a:rPr lang="en-US" altLang="zh-CN" b="0" dirty="0"/>
                            </m:ctrlPr>
                          </m:dPr>
                          <m:e>
                            <m:r>
                              <a:rPr lang="en-US" altLang="zh-CN" b="0" dirty="0">
                                <a:latin typeface="Cambria Math" panose="02040503050406030204" charset="0"/>
                              </a:rPr>
                              <m:t>𝑢</m:t>
                            </m:r>
                            <m:r>
                              <a:rPr lang="en-US" altLang="zh-CN" b="0" dirty="0">
                                <a:latin typeface="Cambria Math" panose="02040503050406030204" charset="0"/>
                              </a:rPr>
                              <m:t>,</m:t>
                            </m:r>
                            <m:r>
                              <a:rPr lang="en-US" altLang="zh-CN" b="0" dirty="0">
                                <a:latin typeface="Cambria Math" panose="02040503050406030204" charset="0"/>
                              </a:rPr>
                              <m:t>𝑖</m:t>
                            </m:r>
                          </m:e>
                        </m:d>
                      </m:sub>
                    </m:sSub>
                    <m:r>
                      <a:rPr lang="en-US" altLang="zh-CN" dirty="0">
                        <a:latin typeface="Cambria Math" panose="02040503050406030204" charset="0"/>
                      </a:rPr>
                      <m:t>≥</m:t>
                    </m:r>
                    <m:r>
                      <a:rPr lang="en-US" altLang="zh-CN" b="0"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𝑗</m:t>
                            </m:r>
                          </m:e>
                        </m:d>
                      </m:sub>
                    </m:sSub>
                  </m:oMath>
                </a14:m>
                <a:r>
                  <a:rPr lang="en-US" altLang="zh-CN" dirty="0"/>
                  <a:t> , </a:t>
                </a:r>
                <a14:m>
                  <m:oMath xmlns:m="http://schemas.openxmlformats.org/officeDocument/2006/math">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𝑘</m:t>
                            </m:r>
                          </m:e>
                        </m:d>
                      </m:sub>
                    </m:sSub>
                    <m:r>
                      <a:rPr lang="en-US" altLang="zh-CN"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𝑗</m:t>
                            </m:r>
                          </m:e>
                        </m:d>
                      </m:sub>
                    </m:sSub>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quarter" idx="13"/>
              </p:nvPr>
            </p:nvSpPr>
            <p:spPr>
              <a:xfrm>
                <a:off x="579755" y="1165860"/>
                <a:ext cx="10730865" cy="4921885"/>
              </a:xfrm>
              <a:blipFill rotWithShape="1">
                <a:blip r:embed="rId1"/>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50000"/>
          </a:bodyPr>
          <a:lstStyle/>
          <a:p>
            <a:r>
              <a:rPr lang="en-US" altLang="zh-CN" dirty="0"/>
              <a:t>Zhao T, </a:t>
            </a:r>
            <a:r>
              <a:rPr lang="en-US" altLang="zh-CN" dirty="0" err="1"/>
              <a:t>Mcauley</a:t>
            </a:r>
            <a:r>
              <a:rPr lang="en-US" altLang="zh-CN" dirty="0"/>
              <a:t> J, King I, et al. Leveraging Social Connections to Improve Personalized Ranking for Collaborative Filtering[C]. conference on information and knowledge management, 2014: 261-270.</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BPRDR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3"/>
              </p:nvPr>
            </p:nvSpPr>
            <p:spPr>
              <a:xfrm>
                <a:off x="579755" y="1663065"/>
                <a:ext cx="10730865" cy="4554220"/>
              </a:xfrm>
            </p:spPr>
            <p:txBody>
              <a:bodyPr>
                <a:normAutofit lnSpcReduction="10000"/>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a user’s selection of an item is influenced not only by her trustees but also by her </a:t>
                </a:r>
                <a:r>
                  <a:rPr lang="en-US" altLang="zh-CN" dirty="0" err="1"/>
                  <a:t>trusters</a:t>
                </a:r>
                <a:r>
                  <a:rPr lang="en-US" altLang="zh-CN" dirty="0"/>
                  <a:t>.</a:t>
                </a:r>
                <a:endParaRPr lang="en-US" altLang="zh-CN" dirty="0"/>
              </a:p>
              <a:p>
                <a:pPr marL="0" indent="0" algn="just">
                  <a:buNone/>
                </a:pPr>
                <a:endParaRPr lang="en-US" altLang="zh-CN" dirty="0"/>
              </a:p>
              <a:p>
                <a:pPr marL="0" indent="0">
                  <a:buNone/>
                </a:pPr>
                <a:r>
                  <a:rPr lang="en-US" altLang="zh-CN" b="1" dirty="0"/>
                  <a:t>Method </a:t>
                </a:r>
                <a:r>
                  <a:rPr lang="en-US" altLang="zh-CN" dirty="0"/>
                  <a:t>:</a:t>
                </a:r>
                <a:endParaRPr lang="en-US" altLang="zh-CN" dirty="0"/>
              </a:p>
              <a:p>
                <a:pPr lvl="1" algn="just"/>
                <a:r>
                  <a:rPr lang="en-US" altLang="zh-CN" dirty="0"/>
                  <a:t>Performs three pairwise preferences comparisons under the Bayesian personal ranking framework, considering the dual roles influence in its ranking assumptions.</a:t>
                </a:r>
                <a:endParaRPr lang="en-US" altLang="zh-CN" dirty="0"/>
              </a:p>
              <a:p>
                <a:pPr lvl="1" algn="just" defTabSz="914400">
                  <a:buClrTx/>
                  <a:buSzTx/>
                  <a:tabLst>
                    <a:tab pos="1609725" algn="l"/>
                  </a:tabLst>
                </a:pPr>
                <a:r>
                  <a:rPr lang="en-US" altLang="zh-CN" dirty="0"/>
                  <a:t>u prefers her observed item </a:t>
                </a:r>
                <a:r>
                  <a:rPr lang="en-US" altLang="zh-CN" dirty="0"/>
                  <a:t>i to any of her trustee’s observed item k;</a:t>
                </a:r>
                <a:endParaRPr lang="en-US" altLang="zh-CN" dirty="0"/>
              </a:p>
              <a:p>
                <a:pPr lvl="1" algn="just" defTabSz="914400">
                  <a:buClrTx/>
                  <a:buSzTx/>
                  <a:tabLst>
                    <a:tab pos="1609725" algn="l"/>
                  </a:tabLst>
                </a:pPr>
                <a:r>
                  <a:rPr lang="en-US" altLang="zh-CN" dirty="0"/>
                  <a:t>u prefers her observed item i to any of her </a:t>
                </a:r>
                <a:r>
                  <a:rPr lang="en-US" altLang="zh-CN" dirty="0"/>
                  <a:t>truster’s observed item s;</a:t>
                </a:r>
                <a:endParaRPr lang="en-US" altLang="zh-CN" dirty="0"/>
              </a:p>
              <a:p>
                <a:pPr lvl="1" algn="just" defTabSz="914400">
                  <a:buClrTx/>
                  <a:buSzTx/>
                  <a:tabLst>
                    <a:tab pos="1609725" algn="l"/>
                  </a:tabLst>
                </a:pPr>
                <a:r>
                  <a:rPr lang="en-US" altLang="zh-CN" dirty="0"/>
                  <a:t>u prefers her trustee’s observed item k over item j that neither herself nor her </a:t>
                </a:r>
                <a:r>
                  <a:rPr lang="en-US" altLang="zh-CN" dirty="0"/>
                  <a:t>trusters/trustees observed.</a:t>
                </a:r>
                <a:endParaRPr lang="en-US" altLang="zh-CN" dirty="0"/>
              </a:p>
              <a:p>
                <a:pPr lvl="1" algn="just" defTabSz="914400">
                  <a:buClrTx/>
                  <a:buSzTx/>
                  <a:tabLst>
                    <a:tab pos="1609725" algn="l"/>
                  </a:tabLst>
                </a:pPr>
                <a14:m>
                  <m:oMath xmlns:m="http://schemas.openxmlformats.org/officeDocument/2006/math">
                    <m:sSub>
                      <m:sSubPr>
                        <m:ctrlPr>
                          <a:rPr lang="en-US" altLang="zh-CN" dirty="0"/>
                        </m:ctrlPr>
                      </m:sSubPr>
                      <m:e>
                        <m:r>
                          <a:rPr lang="en-US" altLang="zh-CN" b="0" dirty="0">
                            <a:latin typeface="Cambria Math" panose="02040503050406030204" charset="0"/>
                          </a:rPr>
                          <m:t>𝑋</m:t>
                        </m:r>
                      </m:e>
                      <m:sub>
                        <m:d>
                          <m:dPr>
                            <m:ctrlPr>
                              <a:rPr lang="en-US" altLang="zh-CN" b="0" dirty="0"/>
                            </m:ctrlPr>
                          </m:dPr>
                          <m:e>
                            <m:r>
                              <a:rPr lang="en-US" altLang="zh-CN" b="0" dirty="0">
                                <a:latin typeface="Cambria Math" panose="02040503050406030204" charset="0"/>
                              </a:rPr>
                              <m:t>𝑢</m:t>
                            </m:r>
                            <m:r>
                              <a:rPr lang="en-US" altLang="zh-CN" b="0" dirty="0">
                                <a:latin typeface="Cambria Math" panose="02040503050406030204" charset="0"/>
                              </a:rPr>
                              <m:t>,</m:t>
                            </m:r>
                            <m:r>
                              <a:rPr lang="en-US" altLang="zh-CN" b="0" dirty="0">
                                <a:latin typeface="Cambria Math" panose="02040503050406030204" charset="0"/>
                              </a:rPr>
                              <m:t>𝑖</m:t>
                            </m:r>
                          </m:e>
                        </m:d>
                      </m:sub>
                    </m:sSub>
                    <m:r>
                      <a:rPr lang="en-US" altLang="zh-CN" dirty="0">
                        <a:latin typeface="Cambria Math" panose="02040503050406030204" charset="0"/>
                      </a:rPr>
                      <m:t>≥</m:t>
                    </m:r>
                    <m:r>
                      <a:rPr lang="en-US" altLang="zh-CN" b="0"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m:rPr>
                                <m:sty m:val="p"/>
                              </m:rPr>
                              <a:rPr lang="en-US" altLang="zh-CN" dirty="0">
                                <a:latin typeface="Cambria Math" panose="02040503050406030204" charset="0"/>
                              </a:rPr>
                              <m:t>k</m:t>
                            </m:r>
                          </m:e>
                        </m:d>
                      </m:sub>
                    </m:sSub>
                  </m:oMath>
                </a14:m>
                <a:r>
                  <a:rPr lang="en-US" altLang="zh-CN" dirty="0"/>
                  <a:t> , </a:t>
                </a:r>
                <a14:m>
                  <m:oMath xmlns:m="http://schemas.openxmlformats.org/officeDocument/2006/math">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dirty="0">
                                <a:latin typeface="Cambria Math" panose="02040503050406030204" charset="0"/>
                              </a:rPr>
                              <m:t>𝑖</m:t>
                            </m:r>
                          </m:e>
                        </m:d>
                      </m:sub>
                    </m:sSub>
                    <m:r>
                      <a:rPr lang="en-US" altLang="zh-CN"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𝑠</m:t>
                            </m:r>
                          </m:e>
                        </m:d>
                      </m:sub>
                    </m:sSub>
                    <m:r>
                      <a:rPr lang="en-US" altLang="zh-CN" b="0" i="0" dirty="0">
                        <a:latin typeface="Cambria Math" panose="02040503050406030204" charset="0"/>
                      </a:rPr>
                      <m:t> </m:t>
                    </m:r>
                  </m:oMath>
                </a14:m>
                <a:r>
                  <a:rPr lang="en-US" altLang="zh-CN" dirty="0"/>
                  <a:t>, </a:t>
                </a:r>
                <a14:m>
                  <m:oMath xmlns:m="http://schemas.openxmlformats.org/officeDocument/2006/math">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𝑘</m:t>
                            </m:r>
                          </m:e>
                        </m:d>
                      </m:sub>
                    </m:sSub>
                    <m:r>
                      <a:rPr lang="en-US" altLang="zh-CN"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𝑗</m:t>
                            </m:r>
                          </m:e>
                        </m:d>
                      </m:sub>
                    </m:sSub>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quarter" idx="13"/>
              </p:nvPr>
            </p:nvSpPr>
            <p:spPr>
              <a:xfrm>
                <a:off x="579755" y="1663065"/>
                <a:ext cx="10730865" cy="4554220"/>
              </a:xfrm>
              <a:blipFill rotWithShape="1">
                <a:blip r:embed="rId1"/>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K, Xu Y, Min H, et al. Improving Item Ranking by Leveraging Dual Roles Influence[J]. IEEE Access, 2018, 6: 57434-57446.</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TNDBPR</a:t>
            </a:r>
            <a:endParaRPr lang="zh-CN" altLang="en-US" dirty="0"/>
          </a:p>
        </p:txBody>
      </p:sp>
      <p:sp>
        <p:nvSpPr>
          <p:cNvPr id="3" name="内容占位符 2"/>
          <p:cNvSpPr>
            <a:spLocks noGrp="1"/>
          </p:cNvSpPr>
          <p:nvPr>
            <p:ph sz="quarter" idx="13"/>
          </p:nvPr>
        </p:nvSpPr>
        <p:spPr>
          <a:xfrm>
            <a:off x="579755" y="1663065"/>
            <a:ext cx="10625455" cy="4640580"/>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there lack of methods using distrust relations to derive more accurate ranking-based model. This paper simultaneously leverages trust, distrust, and neutral relations for item ranking.</a:t>
            </a:r>
            <a:endParaRPr lang="en-US" altLang="zh-CN" dirty="0"/>
          </a:p>
          <a:p>
            <a:pPr marL="0" indent="0">
              <a:buNone/>
            </a:pPr>
            <a:r>
              <a:rPr lang="en-US" altLang="zh-CN" b="1" dirty="0"/>
              <a:t>Method </a:t>
            </a:r>
            <a:r>
              <a:rPr lang="en-US" altLang="zh-CN" dirty="0"/>
              <a:t>:</a:t>
            </a:r>
            <a:endParaRPr lang="en-US" altLang="zh-CN" dirty="0"/>
          </a:p>
          <a:p>
            <a:pPr lvl="1"/>
            <a:r>
              <a:rPr lang="en-US" altLang="zh-CN" b="1" dirty="0"/>
              <a:t>Positive feedback </a:t>
            </a:r>
            <a:r>
              <a:rPr lang="en-US" altLang="zh-CN" dirty="0"/>
              <a:t>: user u have rated. (</a:t>
            </a:r>
            <a:r>
              <a:rPr lang="en-US" altLang="zh-CN" dirty="0" err="1"/>
              <a:t>i</a:t>
            </a:r>
            <a:r>
              <a:rPr lang="en-US" altLang="zh-CN" dirty="0"/>
              <a:t>)</a:t>
            </a:r>
            <a:endParaRPr lang="en-US" altLang="zh-CN" dirty="0"/>
          </a:p>
          <a:p>
            <a:pPr lvl="1"/>
            <a:r>
              <a:rPr lang="en-US" altLang="zh-CN" b="1" dirty="0"/>
              <a:t>Trust feedback </a:t>
            </a:r>
            <a:r>
              <a:rPr lang="en-US" altLang="zh-CN" dirty="0"/>
              <a:t>: user u did not choose but at least one of her trusted users selected. (k)</a:t>
            </a:r>
            <a:endParaRPr lang="en-US" altLang="zh-CN" dirty="0"/>
          </a:p>
          <a:p>
            <a:pPr lvl="1"/>
            <a:r>
              <a:rPr lang="en-US" altLang="zh-CN" b="1" dirty="0"/>
              <a:t>Distrust feedback </a:t>
            </a:r>
            <a:r>
              <a:rPr lang="en-US" altLang="zh-CN" dirty="0"/>
              <a:t>: user u and her trusted users did not choose, but at least one of her distrusted users selected. (z)</a:t>
            </a:r>
            <a:endParaRPr lang="en-US" altLang="zh-CN" dirty="0"/>
          </a:p>
          <a:p>
            <a:pPr lvl="1"/>
            <a:r>
              <a:rPr lang="en-US" altLang="zh-CN" b="1" dirty="0"/>
              <a:t>Neutral feedback </a:t>
            </a:r>
            <a:r>
              <a:rPr lang="en-US" altLang="zh-CN" dirty="0"/>
              <a:t>: neither user u nor any of her trusted or distrusted users choose. (j)</a:t>
            </a:r>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Y.; Xu, K.; Cai, Y.; Min, H. Leveraging Distrust Relations to Improve Bayesian Personalized Ranking. </a:t>
            </a:r>
            <a:r>
              <a:rPr lang="en-US" altLang="zh-CN" i="1" dirty="0"/>
              <a:t>Information</a:t>
            </a:r>
            <a:r>
              <a:rPr lang="en-US" altLang="zh-CN" dirty="0"/>
              <a:t> </a:t>
            </a:r>
            <a:r>
              <a:rPr lang="en-US" altLang="zh-CN" b="1" dirty="0"/>
              <a:t>2018</a:t>
            </a:r>
            <a:r>
              <a:rPr lang="en-US" altLang="zh-CN" dirty="0"/>
              <a:t>, </a:t>
            </a:r>
            <a:r>
              <a:rPr lang="en-US" altLang="zh-CN" i="1" dirty="0"/>
              <a:t>9</a:t>
            </a:r>
            <a:r>
              <a:rPr lang="en-US" altLang="zh-CN" dirty="0"/>
              <a:t>, 191.</a:t>
            </a:r>
            <a:endParaRPr lang="zh-CN" altLang="en-US" dirty="0"/>
          </a:p>
        </p:txBody>
      </p:sp>
      <p:pic>
        <p:nvPicPr>
          <p:cNvPr id="6" name="图片 5"/>
          <p:cNvPicPr>
            <a:picLocks noChangeAspect="1"/>
          </p:cNvPicPr>
          <p:nvPr/>
        </p:nvPicPr>
        <p:blipFill>
          <a:blip r:embed="rId1"/>
          <a:stretch>
            <a:fillRect/>
          </a:stretch>
        </p:blipFill>
        <p:spPr>
          <a:xfrm>
            <a:off x="1273859" y="5486132"/>
            <a:ext cx="4239507" cy="518865"/>
          </a:xfrm>
          <a:prstGeom prst="rect">
            <a:avLst/>
          </a:prstGeom>
        </p:spPr>
      </p:pic>
      <p:pic>
        <p:nvPicPr>
          <p:cNvPr id="11" name="图片 10" descr="image-20210604172908822"/>
          <p:cNvPicPr>
            <a:picLocks noChangeAspect="1"/>
          </p:cNvPicPr>
          <p:nvPr/>
        </p:nvPicPr>
        <p:blipFill>
          <a:blip r:embed="rId2"/>
          <a:stretch>
            <a:fillRect/>
          </a:stretch>
        </p:blipFill>
        <p:spPr>
          <a:xfrm>
            <a:off x="2972435" y="1257935"/>
            <a:ext cx="8051165" cy="4346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From MF </a:t>
            </a:r>
            <a:r>
              <a:rPr lang="en-US" altLang="zh-CN"/>
              <a:t>to FM</a:t>
            </a:r>
            <a:endParaRPr lang="en-US" altLang="zh-CN"/>
          </a:p>
        </p:txBody>
      </p:sp>
      <p:sp>
        <p:nvSpPr>
          <p:cNvPr id="6" name="内容占位符 5"/>
          <p:cNvSpPr>
            <a:spLocks noGrp="1"/>
          </p:cNvSpPr>
          <p:nvPr>
            <p:ph sz="quarter" idx="13"/>
          </p:nvPr>
        </p:nvSpPr>
        <p:spPr>
          <a:xfrm>
            <a:off x="579755" y="1188085"/>
            <a:ext cx="10967085" cy="5195570"/>
          </a:xfrm>
        </p:spPr>
        <p:txBody>
          <a:bodyPr/>
          <a:p>
            <a:pPr marL="0" indent="0">
              <a:buNone/>
            </a:pPr>
            <a:r>
              <a:rPr sz="2000" b="1"/>
              <a:t>Differences</a:t>
            </a:r>
            <a:r>
              <a:rPr lang="zh-CN" altLang="en-US" sz="2000" b="1"/>
              <a:t>：</a:t>
            </a:r>
            <a:endParaRPr lang="zh-CN" altLang="en-US" sz="2000" b="1"/>
          </a:p>
          <a:p>
            <a:r>
              <a:rPr lang="en-US" altLang="zh-CN" sz="2000"/>
              <a:t>Different forms of input data.</a:t>
            </a:r>
            <a:endParaRPr lang="en-US" altLang="zh-CN" sz="2000"/>
          </a:p>
          <a:p>
            <a:r>
              <a:rPr lang="zh-CN" altLang="en-US" sz="2000"/>
              <a:t>Different ways of integrating additional information</a:t>
            </a:r>
            <a:r>
              <a:rPr lang="en-US" altLang="zh-CN" sz="2000"/>
              <a:t>.</a:t>
            </a:r>
            <a:endParaRPr lang="zh-CN" altLang="en-US" sz="2000"/>
          </a:p>
          <a:p>
            <a:r>
              <a:rPr lang="zh-CN" altLang="en-US" sz="2000"/>
              <a:t>MF is a special case for FM</a:t>
            </a:r>
            <a:r>
              <a:rPr lang="en-US" altLang="zh-CN" sz="2000"/>
              <a:t>.</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AFM</a:t>
            </a:r>
            <a:endParaRPr lang="zh-CN" altLang="en-US" dirty="0"/>
          </a:p>
        </p:txBody>
      </p:sp>
      <p:sp>
        <p:nvSpPr>
          <p:cNvPr id="3" name="内容占位符 2"/>
          <p:cNvSpPr>
            <a:spLocks noGrp="1"/>
          </p:cNvSpPr>
          <p:nvPr>
            <p:ph sz="quarter" idx="13"/>
          </p:nvPr>
        </p:nvSpPr>
        <p:spPr>
          <a:xfrm>
            <a:off x="579755" y="1165860"/>
            <a:ext cx="10730865" cy="4921885"/>
          </a:xfrm>
        </p:spPr>
        <p:txBody>
          <a:bodyPr>
            <a:normAutofit lnSpcReduction="10000"/>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Despite effectiveness, FM can be hindered by its modelling of all feature interactions with the same weight, as not all feature inter actions are equally useful and predictive. For example, the interactions with useless features may even introduce noises and adversely degrade the performance.</a:t>
            </a:r>
            <a:endParaRPr lang="en-US" altLang="zh-CN" dirty="0"/>
          </a:p>
          <a:p>
            <a:pPr marL="0" indent="0">
              <a:buNone/>
            </a:pPr>
            <a:r>
              <a:rPr lang="en-US" altLang="zh-CN" b="1" dirty="0"/>
              <a:t>Method </a:t>
            </a:r>
            <a:r>
              <a:rPr lang="en-US" altLang="zh-CN" dirty="0"/>
              <a:t>:</a:t>
            </a:r>
            <a:endParaRPr lang="en-US" altLang="zh-CN" dirty="0"/>
          </a:p>
          <a:p>
            <a:pPr marL="457200" lvl="1" indent="0" algn="just">
              <a:buNone/>
            </a:pP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zh-CN" altLang="en-US" dirty="0"/>
              <a:t>Xiao J ,  Ye H ,  He X , et al. Attentional Factorization Machines: Learning the Weight of Feature Interactions via Attention Networks[J].  2017.</a:t>
            </a:r>
            <a:endParaRPr lang="zh-CN" altLang="en-US" dirty="0"/>
          </a:p>
        </p:txBody>
      </p:sp>
      <p:pic>
        <p:nvPicPr>
          <p:cNvPr id="6" name="图片 5"/>
          <p:cNvPicPr>
            <a:picLocks noChangeAspect="1"/>
          </p:cNvPicPr>
          <p:nvPr/>
        </p:nvPicPr>
        <p:blipFill>
          <a:blip r:embed="rId1"/>
          <a:stretch>
            <a:fillRect/>
          </a:stretch>
        </p:blipFill>
        <p:spPr>
          <a:xfrm>
            <a:off x="5802630" y="3168015"/>
            <a:ext cx="5841365" cy="2162810"/>
          </a:xfrm>
          <a:prstGeom prst="rect">
            <a:avLst/>
          </a:prstGeom>
        </p:spPr>
      </p:pic>
      <p:pic>
        <p:nvPicPr>
          <p:cNvPr id="7" name="图片 6"/>
          <p:cNvPicPr>
            <a:picLocks noChangeAspect="1"/>
          </p:cNvPicPr>
          <p:nvPr/>
        </p:nvPicPr>
        <p:blipFill>
          <a:blip r:embed="rId2"/>
          <a:stretch>
            <a:fillRect/>
          </a:stretch>
        </p:blipFill>
        <p:spPr>
          <a:xfrm>
            <a:off x="362585" y="5397500"/>
            <a:ext cx="5585460" cy="952500"/>
          </a:xfrm>
          <a:prstGeom prst="rect">
            <a:avLst/>
          </a:prstGeom>
        </p:spPr>
      </p:pic>
      <p:pic>
        <p:nvPicPr>
          <p:cNvPr id="8" name="图片 7"/>
          <p:cNvPicPr>
            <a:picLocks noChangeAspect="1"/>
          </p:cNvPicPr>
          <p:nvPr/>
        </p:nvPicPr>
        <p:blipFill>
          <a:blip r:embed="rId3"/>
          <a:stretch>
            <a:fillRect/>
          </a:stretch>
        </p:blipFill>
        <p:spPr>
          <a:xfrm>
            <a:off x="362585" y="3629025"/>
            <a:ext cx="4792345" cy="1050925"/>
          </a:xfrm>
          <a:prstGeom prst="rect">
            <a:avLst/>
          </a:prstGeom>
        </p:spPr>
      </p:pic>
      <p:sp>
        <p:nvSpPr>
          <p:cNvPr id="9" name="下箭头 8"/>
          <p:cNvSpPr/>
          <p:nvPr/>
        </p:nvSpPr>
        <p:spPr>
          <a:xfrm>
            <a:off x="2479040" y="4730750"/>
            <a:ext cx="407670" cy="60007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IFM</a:t>
            </a:r>
            <a:endParaRPr lang="zh-CN" altLang="en-US" dirty="0"/>
          </a:p>
        </p:txBody>
      </p:sp>
      <p:sp>
        <p:nvSpPr>
          <p:cNvPr id="3" name="内容占位符 2"/>
          <p:cNvSpPr>
            <a:spLocks noGrp="1"/>
          </p:cNvSpPr>
          <p:nvPr>
            <p:ph sz="quarter" idx="13"/>
          </p:nvPr>
        </p:nvSpPr>
        <p:spPr>
          <a:xfrm>
            <a:off x="223520" y="1144270"/>
            <a:ext cx="11087100" cy="5073015"/>
          </a:xfrm>
        </p:spPr>
        <p:txBody>
          <a:bodyPr>
            <a:normAutofit lnSpcReduction="10000"/>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a:t>the accuracy of FMs can be adversely affected by the fixed representation trained for each feature, as the same feature is usually not equally predictive and useful in different instances. In fact, the inaccurate representation of features may even introduce noise and degrade the overall performance. </a:t>
            </a:r>
            <a:endParaRPr lang="en-US" altLang="zh-CN"/>
          </a:p>
          <a:p>
            <a:pPr marL="0" indent="0">
              <a:buNone/>
            </a:pPr>
            <a:r>
              <a:rPr lang="en-US" altLang="zh-CN" b="1" dirty="0"/>
              <a:t>Method </a:t>
            </a:r>
            <a:r>
              <a:rPr lang="en-US" altLang="zh-CN" dirty="0"/>
              <a:t>:</a:t>
            </a:r>
            <a:endParaRPr lang="en-US" altLang="zh-CN" dirty="0"/>
          </a:p>
          <a:p>
            <a:pPr marL="457200" lvl="1" indent="0" algn="just">
              <a:buNone/>
            </a:pP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825500" y="5435600"/>
            <a:ext cx="5615940" cy="914400"/>
          </a:xfrm>
          <a:prstGeom prst="rect">
            <a:avLst/>
          </a:prstGeom>
        </p:spPr>
      </p:pic>
      <p:pic>
        <p:nvPicPr>
          <p:cNvPr id="7" name="图片 6"/>
          <p:cNvPicPr>
            <a:picLocks noChangeAspect="1"/>
          </p:cNvPicPr>
          <p:nvPr/>
        </p:nvPicPr>
        <p:blipFill>
          <a:blip r:embed="rId2"/>
          <a:stretch>
            <a:fillRect/>
          </a:stretch>
        </p:blipFill>
        <p:spPr>
          <a:xfrm>
            <a:off x="825500" y="3361055"/>
            <a:ext cx="5524500" cy="929640"/>
          </a:xfrm>
          <a:prstGeom prst="rect">
            <a:avLst/>
          </a:prstGeom>
        </p:spPr>
      </p:pic>
      <p:sp>
        <p:nvSpPr>
          <p:cNvPr id="8" name="下箭头 7"/>
          <p:cNvSpPr/>
          <p:nvPr/>
        </p:nvSpPr>
        <p:spPr>
          <a:xfrm>
            <a:off x="3276600" y="4374515"/>
            <a:ext cx="528955" cy="91630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3"/>
          <a:stretch>
            <a:fillRect/>
          </a:stretch>
        </p:blipFill>
        <p:spPr>
          <a:xfrm>
            <a:off x="7712075" y="3157855"/>
            <a:ext cx="3395345" cy="3192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PRM</a:t>
            </a:r>
            <a:endParaRPr lang="en-US" altLang="zh-CN" dirty="0"/>
          </a:p>
        </p:txBody>
      </p:sp>
      <p:sp>
        <p:nvSpPr>
          <p:cNvPr id="3" name="内容占位符 2"/>
          <p:cNvSpPr>
            <a:spLocks noGrp="1"/>
          </p:cNvSpPr>
          <p:nvPr>
            <p:ph sz="quarter" idx="13"/>
          </p:nvPr>
        </p:nvSpPr>
        <p:spPr>
          <a:xfrm>
            <a:off x="579755" y="998855"/>
            <a:ext cx="10625455" cy="5350510"/>
          </a:xfrm>
        </p:spPr>
        <p:txBody>
          <a:bodyPr>
            <a:normAutofit lnSpcReduction="20000"/>
          </a:bodyPr>
          <a:lstStyle/>
          <a:p>
            <a:pPr marL="0" indent="0" algn="just">
              <a:buNone/>
            </a:pPr>
            <a:r>
              <a:rPr lang="en-US" altLang="zh-CN" b="1" dirty="0"/>
              <a:t>Motivation </a:t>
            </a:r>
            <a:r>
              <a:rPr lang="en-US" altLang="zh-CN" dirty="0"/>
              <a:t>: </a:t>
            </a:r>
            <a:endParaRPr lang="en-US" altLang="zh-CN" dirty="0"/>
          </a:p>
          <a:p>
            <a:pPr marL="0" algn="just">
              <a:buClrTx/>
              <a:buSzTx/>
              <a:buNone/>
            </a:pPr>
            <a:r>
              <a:rPr lang="en-US" altLang="zh-CN" dirty="0"/>
              <a:t>Typically, a rankingfunction is learned from the labeled dataset to optimize the globalperformance, which produces a ranking score for each individualitem. However, it may be sub-optimal because the scoring functionapplies to each item individually and does not explicitly considerthe mutual in uence between items, as well as the di erences of users’ preferences or intents.</a:t>
            </a:r>
            <a:endParaRPr lang="en-US" altLang="zh-CN" dirty="0"/>
          </a:p>
          <a:p>
            <a:pPr marL="0" indent="0" algn="just">
              <a:buNone/>
            </a:pPr>
            <a:r>
              <a:rPr lang="en-US" altLang="zh-CN" b="1" dirty="0"/>
              <a:t>Method </a:t>
            </a:r>
            <a:r>
              <a:rPr lang="en-US" altLang="zh-CN" dirty="0"/>
              <a:t>:</a:t>
            </a:r>
            <a:endParaRPr lang="en-US" altLang="zh-CN" dirty="0"/>
          </a:p>
          <a:p>
            <a:pPr lvl="1"/>
            <a:r>
              <a:rPr lang="en-US" altLang="zh-CN" dirty="0"/>
              <a:t>new loss </a:t>
            </a:r>
            <a:r>
              <a:rPr lang="en-US" altLang="zh-CN" dirty="0"/>
              <a:t>based in LTR:</a:t>
            </a:r>
            <a:endParaRPr lang="en-US" altLang="zh-CN" dirty="0"/>
          </a:p>
          <a:p>
            <a:pPr lvl="1"/>
            <a:endParaRPr lang="en-US" altLang="zh-CN" dirty="0"/>
          </a:p>
          <a:p>
            <a:pPr lvl="1"/>
            <a:r>
              <a:rPr lang="en-US" altLang="zh-CN" dirty="0"/>
              <a:t>input</a:t>
            </a:r>
            <a:r>
              <a:rPr lang="zh-CN" altLang="en-US" dirty="0"/>
              <a:t>：</a:t>
            </a:r>
            <a:endParaRPr lang="zh-CN" altLang="en-US" dirty="0"/>
          </a:p>
          <a:p>
            <a:pPr lvl="1"/>
            <a:endParaRPr lang="zh-CN" altLang="en-US" dirty="0"/>
          </a:p>
          <a:p>
            <a:pPr lvl="1"/>
            <a:endParaRPr lang="zh-CN" altLang="en-US" dirty="0"/>
          </a:p>
          <a:p>
            <a:pPr lvl="1"/>
            <a:r>
              <a:rPr lang="en-US" altLang="zh-CN" dirty="0"/>
              <a:t>PV</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Y.; Xu, K.; Cai, Y.; Min, H. Leveraging Distrust Relations to Improve Bayesian Personalized Ranking. </a:t>
            </a:r>
            <a:r>
              <a:rPr lang="en-US" altLang="zh-CN" i="1" dirty="0"/>
              <a:t>Information</a:t>
            </a:r>
            <a:r>
              <a:rPr lang="en-US" altLang="zh-CN" dirty="0"/>
              <a:t> </a:t>
            </a:r>
            <a:r>
              <a:rPr lang="en-US" altLang="zh-CN" b="1" dirty="0"/>
              <a:t>2018</a:t>
            </a:r>
            <a:r>
              <a:rPr lang="en-US" altLang="zh-CN" dirty="0"/>
              <a:t>, </a:t>
            </a:r>
            <a:r>
              <a:rPr lang="en-US" altLang="zh-CN" i="1" dirty="0"/>
              <a:t>9</a:t>
            </a:r>
            <a:r>
              <a:rPr lang="en-US" altLang="zh-CN" dirty="0"/>
              <a:t>, 191.</a:t>
            </a:r>
            <a:endParaRPr lang="zh-CN" altLang="en-US" dirty="0"/>
          </a:p>
        </p:txBody>
      </p:sp>
      <p:pic>
        <p:nvPicPr>
          <p:cNvPr id="101" name="图片 100"/>
          <p:cNvPicPr/>
          <p:nvPr/>
        </p:nvPicPr>
        <p:blipFill>
          <a:blip r:link="rId1"/>
          <a:stretch>
            <a:fillRect/>
          </a:stretch>
        </p:blipFill>
        <p:spPr>
          <a:xfrm>
            <a:off x="3912870" y="3346450"/>
            <a:ext cx="3959860" cy="625475"/>
          </a:xfrm>
          <a:prstGeom prst="rect">
            <a:avLst/>
          </a:prstGeom>
          <a:noFill/>
          <a:ln w="9525">
            <a:noFill/>
          </a:ln>
        </p:spPr>
      </p:pic>
      <p:pic>
        <p:nvPicPr>
          <p:cNvPr id="7" name="图片 6"/>
          <p:cNvPicPr>
            <a:picLocks noChangeAspect="1"/>
          </p:cNvPicPr>
          <p:nvPr/>
        </p:nvPicPr>
        <p:blipFill>
          <a:blip r:embed="rId2"/>
          <a:stretch>
            <a:fillRect/>
          </a:stretch>
        </p:blipFill>
        <p:spPr>
          <a:xfrm>
            <a:off x="7974965" y="3710305"/>
            <a:ext cx="3505200" cy="2266950"/>
          </a:xfrm>
          <a:prstGeom prst="rect">
            <a:avLst/>
          </a:prstGeom>
        </p:spPr>
      </p:pic>
      <p:pic>
        <p:nvPicPr>
          <p:cNvPr id="103" name="图片 102"/>
          <p:cNvPicPr/>
          <p:nvPr/>
        </p:nvPicPr>
        <p:blipFill>
          <a:blip r:link="rId3"/>
          <a:stretch>
            <a:fillRect/>
          </a:stretch>
        </p:blipFill>
        <p:spPr>
          <a:xfrm>
            <a:off x="2347595" y="4055110"/>
            <a:ext cx="1300480" cy="1019175"/>
          </a:xfrm>
          <a:prstGeom prst="rect">
            <a:avLst/>
          </a:prstGeom>
          <a:noFill/>
          <a:ln w="9525">
            <a:noFill/>
          </a:ln>
        </p:spPr>
      </p:pic>
      <p:pic>
        <p:nvPicPr>
          <p:cNvPr id="8" name="图片 7"/>
          <p:cNvPicPr>
            <a:picLocks noChangeAspect="1"/>
          </p:cNvPicPr>
          <p:nvPr/>
        </p:nvPicPr>
        <p:blipFill>
          <a:blip r:embed="rId4"/>
          <a:stretch>
            <a:fillRect/>
          </a:stretch>
        </p:blipFill>
        <p:spPr>
          <a:xfrm>
            <a:off x="2042795" y="5074285"/>
            <a:ext cx="904240" cy="1704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Summarize</a:t>
            </a:r>
            <a:endParaRPr lang="en-US" altLang="zh-CN"/>
          </a:p>
        </p:txBody>
      </p:sp>
      <p:sp>
        <p:nvSpPr>
          <p:cNvPr id="6" name="内容占位符 5"/>
          <p:cNvSpPr>
            <a:spLocks noGrp="1"/>
          </p:cNvSpPr>
          <p:nvPr>
            <p:ph sz="quarter" idx="13"/>
          </p:nvPr>
        </p:nvSpPr>
        <p:spPr>
          <a:xfrm>
            <a:off x="579755" y="1188085"/>
            <a:ext cx="10967085" cy="5195570"/>
          </a:xfrm>
        </p:spPr>
        <p:txBody>
          <a:bodyPr/>
          <a:p>
            <a:pPr marL="0" algn="just">
              <a:buClrTx/>
              <a:buSzTx/>
              <a:buNone/>
            </a:pPr>
            <a:r>
              <a:rPr lang="en-US" altLang="zh-CN" sz="1600" b="1" dirty="0"/>
              <a:t>trends：</a:t>
            </a:r>
            <a:endParaRPr lang="en-US" altLang="zh-CN" sz="1600" b="1" dirty="0"/>
          </a:p>
          <a:p>
            <a:pPr marL="57150" indent="-285750" algn="just">
              <a:buClrTx/>
              <a:buSzTx/>
            </a:pPr>
            <a:r>
              <a:rPr lang="en-US" altLang="zh-CN" sz="1600" dirty="0"/>
              <a:t>In-depth development.</a:t>
            </a:r>
            <a:endParaRPr lang="en-US" altLang="zh-CN" sz="1600" dirty="0"/>
          </a:p>
          <a:p>
            <a:pPr marL="57150" indent="-285750" algn="just">
              <a:buClrTx/>
              <a:buSzTx/>
            </a:pPr>
            <a:r>
              <a:rPr lang="en-US" altLang="zh-CN" sz="1600" dirty="0"/>
              <a:t>More data.</a:t>
            </a:r>
            <a:endParaRPr lang="en-US" altLang="zh-CN" sz="1600" dirty="0"/>
          </a:p>
          <a:p>
            <a:pPr marL="57150" indent="-285750" algn="just">
              <a:buClrTx/>
              <a:buSzTx/>
            </a:pPr>
            <a:r>
              <a:rPr lang="en-US" altLang="zh-CN" sz="1600" dirty="0"/>
              <a:t>Interactive use of methods.</a:t>
            </a:r>
            <a:endParaRPr lang="en-US" altLang="zh-CN" sz="1600" dirty="0"/>
          </a:p>
          <a:p>
            <a:pPr marL="57150" indent="-285750" algn="just">
              <a:buClrTx/>
              <a:buSzTx/>
            </a:pPr>
            <a:r>
              <a:rPr lang="en-US" altLang="zh-CN" sz="1600" dirty="0"/>
              <a:t>More diverse feature representation.</a:t>
            </a:r>
            <a:endParaRPr lang="en-US" altLang="zh-CN" sz="1600" dirty="0"/>
          </a:p>
          <a:p>
            <a:pPr marL="0" algn="just">
              <a:buClrTx/>
              <a:buSzTx/>
              <a:buNone/>
            </a:pPr>
            <a:r>
              <a:rPr lang="en-US" altLang="zh-CN" sz="1600" b="1" dirty="0"/>
              <a:t>The starting point of the method:</a:t>
            </a:r>
            <a:endParaRPr lang="en-US" altLang="zh-CN" sz="1600" b="1" dirty="0"/>
          </a:p>
          <a:p>
            <a:pPr marL="57150" indent="-285750" algn="just">
              <a:buClrTx/>
              <a:buSzTx/>
            </a:pPr>
            <a:r>
              <a:rPr lang="en-US" altLang="zh-CN" sz="1600" dirty="0"/>
              <a:t>Dealing with data sparsity:MF、CB-MF.</a:t>
            </a:r>
            <a:endParaRPr lang="en-US" altLang="zh-CN" sz="1600" dirty="0"/>
          </a:p>
          <a:p>
            <a:pPr marL="57150" indent="-285750" algn="just">
              <a:buClrTx/>
              <a:buSzTx/>
            </a:pPr>
            <a:r>
              <a:rPr lang="en-US" altLang="zh-CN" sz="1600" dirty="0"/>
              <a:t>Application of implicit data:IF-MF、UIS-MF、DuLDA-MF、SBPR、BPRDR、TNDBPR</a:t>
            </a:r>
            <a:endParaRPr lang="en-US" altLang="zh-CN" sz="1600" dirty="0"/>
          </a:p>
          <a:p>
            <a:pPr marL="57150" indent="-285750" algn="just">
              <a:buClrTx/>
              <a:buSzTx/>
            </a:pPr>
            <a:r>
              <a:rPr lang="en-US" altLang="zh-CN" sz="1600" dirty="0"/>
              <a:t>Personalisation of objects or users:AFM、IFM、PRM</a:t>
            </a:r>
            <a:endParaRPr lang="en-US" altLang="zh-CN"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597106" y="2143756"/>
            <a:ext cx="4801313" cy="923330"/>
          </a:xfrm>
          <a:prstGeom prst="rect">
            <a:avLst/>
          </a:prstGeom>
          <a:noFill/>
        </p:spPr>
        <p:txBody>
          <a:bodyPr wrap="square" rtlCol="0" anchor="b">
            <a:normAutofit/>
          </a:bodyPr>
          <a:lstStyle/>
          <a:p>
            <a:r>
              <a:rPr lang="en-US" altLang="zh-CN" sz="5400" b="1" spc="300" dirty="0">
                <a:solidFill>
                  <a:schemeClr val="accent1"/>
                </a:solidFill>
                <a:latin typeface="Arial" panose="020B0604020202020204" pitchFamily="34" charset="0"/>
                <a:ea typeface="微软雅黑" panose="020B0503020204020204" charset="-122"/>
                <a:sym typeface="Arial" panose="020B0604020202020204" pitchFamily="34" charset="0"/>
              </a:rPr>
              <a:t>2021</a:t>
            </a:r>
            <a:endParaRPr lang="en-US" altLang="zh-CN" sz="5400" b="1" spc="300"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5" name="文本占位符 4"/>
          <p:cNvSpPr>
            <a:spLocks noGrp="1"/>
          </p:cNvSpPr>
          <p:nvPr>
            <p:ph type="body" sz="quarter" idx="14"/>
            <p:custDataLst>
              <p:tags r:id="rId2"/>
            </p:custDataLst>
          </p:nvPr>
        </p:nvSpPr>
        <p:spPr>
          <a:xfrm>
            <a:off x="596900" y="3067050"/>
            <a:ext cx="6123940" cy="1390650"/>
          </a:xfrm>
        </p:spPr>
        <p:txBody>
          <a:bodyPr/>
          <a:lstStyle/>
          <a:p>
            <a:r>
              <a:rPr lang="en-US" altLang="zh-CN" sz="4400"/>
              <a:t>Thanks for watching</a:t>
            </a:r>
            <a:endParaRPr lang="en-US" altLang="zh-CN" sz="440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quarter" idx="13"/>
          </p:nvPr>
        </p:nvSpPr>
        <p:spPr>
          <a:xfrm>
            <a:off x="579755" y="1663065"/>
            <a:ext cx="5332095" cy="3493135"/>
          </a:xfrm>
        </p:spPr>
        <p:txBody>
          <a:bodyPr>
            <a:noAutofit/>
          </a:bodyPr>
          <a:lstStyle/>
          <a:p>
            <a:r>
              <a:rPr lang="en-US" altLang="zh-CN" sz="3200" dirty="0"/>
              <a:t>MF</a:t>
            </a:r>
            <a:endParaRPr lang="en-US" altLang="zh-CN" sz="3200" dirty="0"/>
          </a:p>
          <a:p>
            <a:r>
              <a:rPr lang="en-US" altLang="zh-CN" sz="3200" dirty="0"/>
              <a:t>IF-MF</a:t>
            </a:r>
            <a:endParaRPr lang="en-US" altLang="zh-CN" sz="3200" dirty="0"/>
          </a:p>
          <a:p>
            <a:r>
              <a:rPr lang="en-US" altLang="zh-CN" sz="3200" dirty="0"/>
              <a:t>CB-MF</a:t>
            </a:r>
            <a:endParaRPr lang="en-US" altLang="zh-CN" sz="3200" dirty="0"/>
          </a:p>
          <a:p>
            <a:r>
              <a:rPr lang="en-US" altLang="zh-CN" sz="3200" dirty="0"/>
              <a:t>UIS-MF</a:t>
            </a:r>
            <a:endParaRPr lang="en-US" altLang="zh-CN" sz="3200" dirty="0"/>
          </a:p>
          <a:p>
            <a:r>
              <a:rPr lang="en-US" altLang="zh-CN" sz="3200" dirty="0" err="1">
                <a:sym typeface="+mn-ea"/>
              </a:rPr>
              <a:t>DuLDA</a:t>
            </a:r>
            <a:r>
              <a:rPr lang="en-US" altLang="zh-CN" sz="3200" dirty="0">
                <a:sym typeface="+mn-ea"/>
              </a:rPr>
              <a:t>-MF</a:t>
            </a:r>
            <a:endParaRPr lang="en-US" altLang="zh-CN" sz="3200" dirty="0">
              <a:sym typeface="+mn-ea"/>
            </a:endParaRPr>
          </a:p>
          <a:p>
            <a:r>
              <a:rPr lang="en-US" altLang="zh-CN" sz="3200" dirty="0">
                <a:sym typeface="+mn-ea"/>
              </a:rPr>
              <a:t>BPR-OPT</a:t>
            </a:r>
            <a:endParaRPr lang="zh-CN" altLang="en-US" sz="3200" dirty="0"/>
          </a:p>
          <a:p>
            <a:endParaRPr lang="zh-CN" altLang="en-US" sz="3200" dirty="0"/>
          </a:p>
        </p:txBody>
      </p:sp>
      <p:sp>
        <p:nvSpPr>
          <p:cNvPr id="4" name="内容占位符 3"/>
          <p:cNvSpPr>
            <a:spLocks noGrp="1"/>
          </p:cNvSpPr>
          <p:nvPr>
            <p:ph sz="quarter" idx="14"/>
          </p:nvPr>
        </p:nvSpPr>
        <p:spPr>
          <a:xfrm>
            <a:off x="6242685" y="1663065"/>
            <a:ext cx="5373370" cy="3411855"/>
          </a:xfrm>
        </p:spPr>
        <p:txBody>
          <a:bodyPr>
            <a:noAutofit/>
          </a:bodyPr>
          <a:lstStyle/>
          <a:p>
            <a:r>
              <a:rPr lang="en-US" altLang="zh-CN" sz="3200" dirty="0"/>
              <a:t>SBPR</a:t>
            </a:r>
            <a:endParaRPr lang="en-US" altLang="zh-CN" sz="3200" dirty="0"/>
          </a:p>
          <a:p>
            <a:r>
              <a:rPr lang="en-US" altLang="zh-CN" sz="3200" dirty="0"/>
              <a:t>BPRDR</a:t>
            </a:r>
            <a:endParaRPr lang="en-US" altLang="zh-CN" sz="3200" dirty="0"/>
          </a:p>
          <a:p>
            <a:r>
              <a:rPr lang="en-US" altLang="zh-CN" sz="3200" dirty="0"/>
              <a:t>TNBPR</a:t>
            </a:r>
            <a:endParaRPr lang="en-US" altLang="zh-CN" sz="3200" dirty="0"/>
          </a:p>
          <a:p>
            <a:r>
              <a:rPr lang="en-US" altLang="zh-CN" sz="3200" dirty="0"/>
              <a:t>AFM</a:t>
            </a:r>
            <a:endParaRPr lang="en-US" altLang="zh-CN" sz="3200" dirty="0"/>
          </a:p>
          <a:p>
            <a:r>
              <a:rPr lang="en-US" altLang="zh-CN" sz="3200" dirty="0"/>
              <a:t>IFM</a:t>
            </a:r>
            <a:endParaRPr lang="en-US" altLang="zh-CN" sz="3200" dirty="0"/>
          </a:p>
          <a:p>
            <a:r>
              <a:rPr lang="en-US" altLang="zh-CN" sz="3200" dirty="0"/>
              <a:t>PRM</a:t>
            </a:r>
            <a:endParaRPr lang="en-US" altLang="zh-CN" sz="3200" dirty="0"/>
          </a:p>
        </p:txBody>
      </p:sp>
      <p:sp>
        <p:nvSpPr>
          <p:cNvPr id="5" name="灯片编号占位符 4"/>
          <p:cNvSpPr>
            <a:spLocks noGrp="1"/>
          </p:cNvSpPr>
          <p:nvPr>
            <p:ph type="sldNum" sz="quarter" idx="12"/>
          </p:nvPr>
        </p:nvSpPr>
        <p:spPr/>
        <p:txBody>
          <a:bodyPr/>
          <a:lstStyle/>
          <a:p>
            <a:fld id="{96409989-9577-4FB1-8C63-5461CD5F732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MF</a:t>
            </a:r>
            <a:endParaRPr lang="zh-CN" altLang="en-US" dirty="0"/>
          </a:p>
        </p:txBody>
      </p:sp>
      <p:sp>
        <p:nvSpPr>
          <p:cNvPr id="3" name="内容占位符 2"/>
          <p:cNvSpPr>
            <a:spLocks noGrp="1"/>
          </p:cNvSpPr>
          <p:nvPr>
            <p:ph sz="quarter" idx="13"/>
          </p:nvPr>
        </p:nvSpPr>
        <p:spPr>
          <a:xfrm>
            <a:off x="579755" y="1663065"/>
            <a:ext cx="6538595" cy="3573780"/>
          </a:xfrm>
        </p:spPr>
        <p:txBody>
          <a:bodyPr/>
          <a:lstStyle/>
          <a:p>
            <a:pPr marL="0" indent="0">
              <a:buNone/>
            </a:pPr>
            <a:r>
              <a:rPr lang="en-US" altLang="zh-CN" b="1" dirty="0"/>
              <a:t>Motivation </a:t>
            </a:r>
            <a:r>
              <a:rPr lang="en-US" altLang="zh-CN" dirty="0"/>
              <a:t>: </a:t>
            </a:r>
            <a:endParaRPr lang="en-US" altLang="zh-CN" dirty="0"/>
          </a:p>
          <a:p>
            <a:pPr marL="0" indent="0">
              <a:buNone/>
            </a:pPr>
            <a:r>
              <a:rPr lang="en-US" altLang="zh-CN" dirty="0"/>
              <a:t>tries to explain the ratings by characterizing both items and users on, say, 20 to 100 factors inferred from the ratings patterns. MF models map both users and items to a joint latent factor space of dimensionality f.</a:t>
            </a:r>
            <a:endParaRPr lang="en-US" altLang="zh-CN" dirty="0">
              <a:latin typeface="Times New Roman" panose="02020603050405020304" pitchFamily="18" charset="0"/>
              <a:cs typeface="Times New Roman" panose="02020603050405020304" pitchFamily="18" charset="0"/>
            </a:endParaRPr>
          </a:p>
          <a:p>
            <a:endParaRPr lang="en-US" altLang="zh-CN" dirty="0"/>
          </a:p>
          <a:p>
            <a:pPr marL="0" indent="0">
              <a:buNone/>
            </a:pPr>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zh-CN" altLang="en-US" dirty="0"/>
              <a:t>Koren Y ,  Bell R ,  Volinsky C . Matrix Factorization Techniques for Recommender Systems[J]. Computer, 2009, 42(8):30-37.</a:t>
            </a:r>
            <a:endParaRPr lang="zh-CN" altLang="en-US" dirty="0"/>
          </a:p>
        </p:txBody>
      </p:sp>
      <p:pic>
        <p:nvPicPr>
          <p:cNvPr id="6" name="图片 5"/>
          <p:cNvPicPr>
            <a:picLocks noChangeAspect="1"/>
          </p:cNvPicPr>
          <p:nvPr/>
        </p:nvPicPr>
        <p:blipFill>
          <a:blip r:embed="rId1"/>
          <a:stretch>
            <a:fillRect/>
          </a:stretch>
        </p:blipFill>
        <p:spPr>
          <a:xfrm>
            <a:off x="1976116" y="3964099"/>
            <a:ext cx="6634782" cy="9555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IF-MF</a:t>
            </a:r>
            <a:endParaRPr lang="zh-CN" altLang="en-US" dirty="0"/>
          </a:p>
        </p:txBody>
      </p:sp>
      <p:sp>
        <p:nvSpPr>
          <p:cNvPr id="3" name="内容占位符 2"/>
          <p:cNvSpPr>
            <a:spLocks noGrp="1"/>
          </p:cNvSpPr>
          <p:nvPr>
            <p:ph sz="quarter" idx="13"/>
          </p:nvPr>
        </p:nvSpPr>
        <p:spPr>
          <a:xfrm>
            <a:off x="579755" y="1663065"/>
            <a:ext cx="6791960" cy="3492500"/>
          </a:xfrm>
        </p:spPr>
        <p:txBody>
          <a:bodyPr/>
          <a:lstStyle/>
          <a:p>
            <a:pPr marL="0" indent="0">
              <a:buNone/>
            </a:pPr>
            <a:r>
              <a:rPr lang="en-US" altLang="zh-CN" b="1" dirty="0"/>
              <a:t>Motivation </a:t>
            </a:r>
            <a:r>
              <a:rPr lang="en-US" altLang="zh-CN" dirty="0"/>
              <a:t>:</a:t>
            </a:r>
            <a:endParaRPr lang="en-US" altLang="zh-CN" dirty="0"/>
          </a:p>
          <a:p>
            <a:pPr marL="0" indent="0">
              <a:buNone/>
            </a:pPr>
            <a:r>
              <a:rPr lang="en-US" altLang="zh-CN" dirty="0"/>
              <a:t>How to make good use of a large number of implicit data? How does the implicit data show the user's preference for item?</a:t>
            </a:r>
            <a:endParaRPr lang="en-US" altLang="zh-CN" dirty="0"/>
          </a:p>
          <a:p>
            <a:endParaRPr lang="en-US" altLang="zh-CN" dirty="0"/>
          </a:p>
          <a:p>
            <a:pPr marL="0" indent="0">
              <a:buNone/>
            </a:pPr>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zh-CN" altLang="en-US" dirty="0"/>
              <a:t> Hu Y ,  Koren Y ,  Volinsky C . Collaborative Filtering for Implicit Feedback Datasets[C]// Eighth IEEE International Conference on Data Mining. IEEE, 2009.</a:t>
            </a:r>
            <a:endParaRPr lang="zh-CN" altLang="en-US" dirty="0"/>
          </a:p>
        </p:txBody>
      </p:sp>
      <p:pic>
        <p:nvPicPr>
          <p:cNvPr id="6" name="图片 5"/>
          <p:cNvPicPr>
            <a:picLocks noChangeAspect="1"/>
          </p:cNvPicPr>
          <p:nvPr/>
        </p:nvPicPr>
        <p:blipFill>
          <a:blip r:embed="rId1"/>
          <a:stretch>
            <a:fillRect/>
          </a:stretch>
        </p:blipFill>
        <p:spPr>
          <a:xfrm>
            <a:off x="2127188" y="3079428"/>
            <a:ext cx="2657475" cy="1009650"/>
          </a:xfrm>
          <a:prstGeom prst="rect">
            <a:avLst/>
          </a:prstGeom>
        </p:spPr>
      </p:pic>
      <p:pic>
        <p:nvPicPr>
          <p:cNvPr id="7" name="图片 6"/>
          <p:cNvPicPr>
            <a:picLocks noChangeAspect="1"/>
          </p:cNvPicPr>
          <p:nvPr/>
        </p:nvPicPr>
        <p:blipFill>
          <a:blip r:embed="rId2"/>
          <a:stretch>
            <a:fillRect/>
          </a:stretch>
        </p:blipFill>
        <p:spPr>
          <a:xfrm>
            <a:off x="2205231" y="4089078"/>
            <a:ext cx="1971675" cy="523875"/>
          </a:xfrm>
          <a:prstGeom prst="rect">
            <a:avLst/>
          </a:prstGeom>
        </p:spPr>
      </p:pic>
      <p:pic>
        <p:nvPicPr>
          <p:cNvPr id="8" name="图片 7"/>
          <p:cNvPicPr>
            <a:picLocks noChangeAspect="1"/>
          </p:cNvPicPr>
          <p:nvPr/>
        </p:nvPicPr>
        <p:blipFill>
          <a:blip r:embed="rId3"/>
          <a:stretch>
            <a:fillRect/>
          </a:stretch>
        </p:blipFill>
        <p:spPr>
          <a:xfrm>
            <a:off x="2127188" y="4612520"/>
            <a:ext cx="634365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CB-MF</a:t>
            </a:r>
            <a:endParaRPr lang="zh-CN" altLang="en-US" dirty="0"/>
          </a:p>
        </p:txBody>
      </p:sp>
      <p:sp>
        <p:nvSpPr>
          <p:cNvPr id="3" name="内容占位符 2"/>
          <p:cNvSpPr>
            <a:spLocks noGrp="1"/>
          </p:cNvSpPr>
          <p:nvPr>
            <p:ph sz="quarter" idx="13"/>
          </p:nvPr>
        </p:nvSpPr>
        <p:spPr>
          <a:xfrm>
            <a:off x="579755" y="1663065"/>
            <a:ext cx="10730230" cy="4750435"/>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CF approaches utilize follower-</a:t>
            </a:r>
            <a:r>
              <a:rPr lang="en-US" altLang="zh-CN" dirty="0" err="1"/>
              <a:t>followee</a:t>
            </a:r>
            <a:r>
              <a:rPr lang="en-US" altLang="zh-CN" dirty="0"/>
              <a:t> relationships lead to higher precision but data sparsity remains a challenge. Forming communities enables us to reduce data sparsity and focus on discovering the latent characteristics of communities instead of individuals. </a:t>
            </a:r>
            <a:endParaRPr lang="en-US" altLang="zh-CN" dirty="0"/>
          </a:p>
          <a:p>
            <a:pPr algn="just"/>
            <a:endParaRPr lang="en-US" altLang="zh-CN" dirty="0"/>
          </a:p>
          <a:p>
            <a:pPr marL="0" indent="0">
              <a:buNone/>
            </a:pPr>
            <a:r>
              <a:rPr lang="en-US" altLang="zh-CN" b="1" dirty="0"/>
              <a:t>Method </a:t>
            </a:r>
            <a:r>
              <a:rPr lang="en-US" altLang="zh-CN" dirty="0"/>
              <a:t>:</a:t>
            </a:r>
            <a:endParaRPr lang="en-US" altLang="zh-CN" dirty="0"/>
          </a:p>
          <a:p>
            <a:pPr marL="914400" lvl="1" indent="-457200">
              <a:buFont typeface="+mj-lt"/>
              <a:buAutoNum type="arabicPeriod"/>
            </a:pPr>
            <a:r>
              <a:rPr lang="en-US" altLang="zh-CN" dirty="0"/>
              <a:t>utilize the LDA model to discover communities</a:t>
            </a:r>
            <a:endParaRPr lang="en-US" altLang="zh-CN" dirty="0"/>
          </a:p>
          <a:p>
            <a:pPr marL="914400" lvl="1" indent="-457200">
              <a:buFont typeface="+mj-lt"/>
              <a:buAutoNum type="arabicPeriod"/>
            </a:pPr>
            <a:r>
              <a:rPr lang="en-US" altLang="zh-CN" dirty="0"/>
              <a:t>applied matrix factorization on each community found.</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40000"/>
          </a:bodyPr>
          <a:lstStyle/>
          <a:p>
            <a:r>
              <a:rPr lang="en-US" altLang="zh-CN"/>
              <a:t>Zhao G, Lee M L, Hsu W, et al. Community-based user recommendation in uni-directional social networks[C]//Proceedings of the 22nd ACM international conference on Information &amp; Knowledge Management. ACM, 2013: 189-198.</a:t>
            </a:r>
            <a:endParaRPr lang="zh-CN" altLang="en-US" dirty="0"/>
          </a:p>
        </p:txBody>
      </p:sp>
      <p:pic>
        <p:nvPicPr>
          <p:cNvPr id="15" name="图片 14"/>
          <p:cNvPicPr>
            <a:picLocks noChangeAspect="1"/>
          </p:cNvPicPr>
          <p:nvPr/>
        </p:nvPicPr>
        <p:blipFill>
          <a:blip r:embed="rId1"/>
          <a:stretch>
            <a:fillRect/>
          </a:stretch>
        </p:blipFill>
        <p:spPr>
          <a:xfrm>
            <a:off x="8591090" y="3429000"/>
            <a:ext cx="2762709" cy="26603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UIS-MF</a:t>
            </a:r>
            <a:endParaRPr lang="zh-CN" altLang="en-US" dirty="0"/>
          </a:p>
        </p:txBody>
      </p:sp>
      <p:sp>
        <p:nvSpPr>
          <p:cNvPr id="3" name="内容占位符 2"/>
          <p:cNvSpPr>
            <a:spLocks noGrp="1"/>
          </p:cNvSpPr>
          <p:nvPr>
            <p:ph sz="quarter" idx="13"/>
          </p:nvPr>
        </p:nvSpPr>
        <p:spPr>
          <a:xfrm>
            <a:off x="579755" y="1663065"/>
            <a:ext cx="10730865" cy="4686935"/>
          </a:xfrm>
        </p:spPr>
        <p:txBody>
          <a:bodyPr>
            <a:normAutofit/>
          </a:bodyPr>
          <a:lstStyle/>
          <a:p>
            <a:pPr marL="0" algn="just">
              <a:buClrTx/>
              <a:buSzTx/>
              <a:buNone/>
            </a:pPr>
            <a:r>
              <a:rPr lang="en-US" altLang="zh-CN" b="1" dirty="0"/>
              <a:t>Motivation </a:t>
            </a:r>
            <a:r>
              <a:rPr lang="en-US" altLang="zh-CN" dirty="0"/>
              <a:t>: </a:t>
            </a:r>
            <a:endParaRPr lang="en-US" altLang="zh-CN" dirty="0"/>
          </a:p>
          <a:p>
            <a:pPr marL="0" algn="just">
              <a:buClrTx/>
              <a:buSzTx/>
              <a:buNone/>
            </a:pPr>
            <a:r>
              <a:rPr lang="en-US" altLang="zh-CN" dirty="0"/>
              <a:t>a major problem of existing methods is that they assume ever follower-followee user pairs are  equally likely, and this leads to the coarse user following preferences inferring. Intuitively, a  user’ s adoption of others a followees may be motivated by her interests as well as social  connections, hence a good recommender should be able to separate the two situations and </a:t>
            </a:r>
            <a:r>
              <a:rPr lang="en-US" altLang="zh-CN" dirty="0"/>
              <a:t>take both factors into account for better recommendation results. </a:t>
            </a:r>
            <a:endParaRPr lang="en-US" altLang="zh-CN" dirty="0"/>
          </a:p>
          <a:p>
            <a:pPr marL="0" algn="just">
              <a:buClrTx/>
              <a:buSzTx/>
              <a:buNone/>
            </a:pPr>
            <a:endParaRPr lang="en-US" altLang="zh-CN" dirty="0"/>
          </a:p>
          <a:p>
            <a:pPr marL="0" indent="0">
              <a:buNone/>
            </a:pPr>
            <a:r>
              <a:rPr lang="en-US" altLang="zh-CN" b="1" dirty="0"/>
              <a:t>Method </a:t>
            </a:r>
            <a:r>
              <a:rPr lang="en-US" altLang="zh-CN" dirty="0"/>
              <a:t>:</a:t>
            </a:r>
            <a:endParaRPr lang="en-US" altLang="zh-CN" dirty="0"/>
          </a:p>
          <a:p>
            <a:pPr marL="457200" lvl="1" indent="0">
              <a:buNone/>
            </a:pPr>
            <a:r>
              <a:rPr lang="en-US" altLang="zh-CN" b="1" dirty="0"/>
              <a:t>Topic Extraction </a:t>
            </a:r>
            <a:r>
              <a:rPr lang="zh-CN" altLang="en-US" b="1" dirty="0"/>
              <a:t>： </a:t>
            </a:r>
            <a:r>
              <a:rPr lang="en-US" altLang="zh-CN" dirty="0"/>
              <a:t>UIS-LDA</a:t>
            </a:r>
            <a:endParaRPr lang="en-US" altLang="zh-CN" dirty="0"/>
          </a:p>
          <a:p>
            <a:pPr marL="457200" lvl="1" indent="0">
              <a:buNone/>
            </a:pPr>
            <a:r>
              <a:rPr lang="en-US" altLang="zh-CN" b="1" dirty="0"/>
              <a:t>User Recommendation </a:t>
            </a:r>
            <a:r>
              <a:rPr lang="zh-CN" altLang="en-US" dirty="0"/>
              <a:t>： </a:t>
            </a:r>
            <a:r>
              <a:rPr lang="en-US" altLang="zh-CN" dirty="0"/>
              <a:t>CB-methods</a:t>
            </a: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50000"/>
          </a:bodyPr>
          <a:lstStyle/>
          <a:p>
            <a:r>
              <a:rPr lang="zh-CN" altLang="en-US" dirty="0"/>
              <a:t>Xu K ,  Zheng X ,  Cai Y , et al. Improving User Recommendation by Extracting Social Topics and Interest Topics of Users in Uni-Directional Social Networks[J]. Knowledge-Based Systems, 2017:S0950705117305002.</a:t>
            </a:r>
            <a:endParaRPr lang="zh-CN" altLang="en-US" dirty="0"/>
          </a:p>
        </p:txBody>
      </p:sp>
      <p:pic>
        <p:nvPicPr>
          <p:cNvPr id="6" name="图片 5"/>
          <p:cNvPicPr>
            <a:picLocks noChangeAspect="1"/>
          </p:cNvPicPr>
          <p:nvPr/>
        </p:nvPicPr>
        <p:blipFill>
          <a:blip r:embed="rId1"/>
          <a:stretch>
            <a:fillRect/>
          </a:stretch>
        </p:blipFill>
        <p:spPr>
          <a:xfrm>
            <a:off x="7541895" y="3721100"/>
            <a:ext cx="4192270" cy="2716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DuLDA</a:t>
            </a:r>
            <a:r>
              <a:rPr lang="en-US" altLang="zh-CN" dirty="0"/>
              <a:t>-MF</a:t>
            </a:r>
            <a:endParaRPr lang="zh-CN" altLang="en-US" dirty="0"/>
          </a:p>
        </p:txBody>
      </p:sp>
      <p:sp>
        <p:nvSpPr>
          <p:cNvPr id="3" name="内容占位符 2"/>
          <p:cNvSpPr>
            <a:spLocks noGrp="1"/>
          </p:cNvSpPr>
          <p:nvPr>
            <p:ph sz="quarter" idx="13"/>
          </p:nvPr>
        </p:nvSpPr>
        <p:spPr>
          <a:xfrm>
            <a:off x="215265" y="1125220"/>
            <a:ext cx="11976735" cy="5732145"/>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we are more likely to accept viewpoints from whom we trust. Trustee recommendation aims to provide a target individual with a list of candidate users she might be trust. However, most existing work on this topic for focuses on the use of </a:t>
            </a:r>
            <a:r>
              <a:rPr lang="en-US" altLang="zh-CN" dirty="0" err="1"/>
              <a:t>trusters</a:t>
            </a:r>
            <a:r>
              <a:rPr lang="en-US" altLang="zh-CN" dirty="0"/>
              <a:t>’ interest but ignores the influence of trustees for recommendation.</a:t>
            </a:r>
            <a:endParaRPr lang="en-US" altLang="zh-CN" dirty="0"/>
          </a:p>
          <a:p>
            <a:pPr algn="just"/>
            <a:endParaRPr lang="en-US" altLang="zh-CN" dirty="0"/>
          </a:p>
          <a:p>
            <a:pPr marL="0" indent="0">
              <a:buNone/>
            </a:pPr>
            <a:r>
              <a:rPr lang="en-US" altLang="zh-CN" b="1" dirty="0"/>
              <a:t>Method </a:t>
            </a:r>
            <a:r>
              <a:rPr lang="en-US" altLang="zh-CN" dirty="0"/>
              <a:t>:</a:t>
            </a:r>
            <a:endParaRPr lang="en-US" altLang="zh-CN" dirty="0"/>
          </a:p>
          <a:p>
            <a:pPr lvl="1"/>
            <a:r>
              <a:rPr lang="en-US" altLang="zh-CN" b="1" dirty="0"/>
              <a:t>Topic Extraction </a:t>
            </a:r>
            <a:r>
              <a:rPr lang="zh-CN" altLang="en-US" b="1" dirty="0"/>
              <a:t>： </a:t>
            </a:r>
            <a:r>
              <a:rPr lang="en-US" altLang="zh-CN" dirty="0"/>
              <a:t>introduce LDA twice on </a:t>
            </a:r>
            <a:r>
              <a:rPr lang="en-US" altLang="zh-CN" dirty="0" err="1"/>
              <a:t>truster</a:t>
            </a:r>
            <a:r>
              <a:rPr lang="en-US" altLang="zh-CN" dirty="0"/>
              <a:t>-documents corpus and trustee-documents corpus respectively to discover interest communities of users and influence communities of users.</a:t>
            </a:r>
            <a:endParaRPr lang="en-US" altLang="zh-CN" dirty="0"/>
          </a:p>
          <a:p>
            <a:pPr lvl="1"/>
            <a:r>
              <a:rPr lang="en-US" altLang="zh-CN" b="1" dirty="0"/>
              <a:t>User Recommendation </a:t>
            </a:r>
            <a:r>
              <a:rPr lang="zh-CN" altLang="en-US" dirty="0"/>
              <a:t>： </a:t>
            </a: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zh-CN" altLang="en-US" dirty="0"/>
              <a:t>Ke X ,  Yi C ,  Min H , et al. Top-N Trustee Recommendation with Binary User Trust Feedback[M].  2018.</a:t>
            </a:r>
            <a:endParaRPr lang="zh-CN" altLang="en-US" dirty="0"/>
          </a:p>
        </p:txBody>
      </p:sp>
      <p:pic>
        <p:nvPicPr>
          <p:cNvPr id="6" name="图片 5"/>
          <p:cNvPicPr>
            <a:picLocks noChangeAspect="1"/>
          </p:cNvPicPr>
          <p:nvPr/>
        </p:nvPicPr>
        <p:blipFill>
          <a:blip r:embed="rId1"/>
          <a:stretch>
            <a:fillRect/>
          </a:stretch>
        </p:blipFill>
        <p:spPr>
          <a:xfrm>
            <a:off x="991759" y="4734096"/>
            <a:ext cx="2776786" cy="528149"/>
          </a:xfrm>
          <a:prstGeom prst="rect">
            <a:avLst/>
          </a:prstGeom>
        </p:spPr>
      </p:pic>
      <p:pic>
        <p:nvPicPr>
          <p:cNvPr id="8" name="图片 7"/>
          <p:cNvPicPr>
            <a:picLocks noChangeAspect="1"/>
          </p:cNvPicPr>
          <p:nvPr/>
        </p:nvPicPr>
        <p:blipFill>
          <a:blip r:embed="rId2"/>
          <a:stretch>
            <a:fillRect/>
          </a:stretch>
        </p:blipFill>
        <p:spPr>
          <a:xfrm>
            <a:off x="4171107" y="4298920"/>
            <a:ext cx="4064899" cy="962983"/>
          </a:xfrm>
          <a:prstGeom prst="rect">
            <a:avLst/>
          </a:prstGeom>
        </p:spPr>
      </p:pic>
      <p:pic>
        <p:nvPicPr>
          <p:cNvPr id="7" name="图片 6" descr="IMG_0046(20210616-213728)"/>
          <p:cNvPicPr>
            <a:picLocks noChangeAspect="1"/>
          </p:cNvPicPr>
          <p:nvPr/>
        </p:nvPicPr>
        <p:blipFill>
          <a:blip r:embed="rId3"/>
          <a:stretch>
            <a:fillRect/>
          </a:stretch>
        </p:blipFill>
        <p:spPr>
          <a:xfrm>
            <a:off x="8469630" y="4460875"/>
            <a:ext cx="3147695" cy="1274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From MF </a:t>
            </a:r>
            <a:r>
              <a:rPr lang="en-US" altLang="zh-CN"/>
              <a:t>to BPR</a:t>
            </a:r>
            <a:endParaRPr lang="en-US" altLang="zh-CN"/>
          </a:p>
        </p:txBody>
      </p:sp>
      <p:sp>
        <p:nvSpPr>
          <p:cNvPr id="6" name="内容占位符 5"/>
          <p:cNvSpPr>
            <a:spLocks noGrp="1"/>
          </p:cNvSpPr>
          <p:nvPr>
            <p:ph sz="quarter" idx="13"/>
          </p:nvPr>
        </p:nvSpPr>
        <p:spPr>
          <a:xfrm>
            <a:off x="579755" y="1188085"/>
            <a:ext cx="10967085" cy="5195570"/>
          </a:xfrm>
        </p:spPr>
        <p:txBody>
          <a:bodyPr/>
          <a:p>
            <a:pPr marL="0" indent="0">
              <a:buNone/>
            </a:pPr>
            <a:r>
              <a:rPr lang="zh-CN" altLang="en-US" b="1"/>
              <a:t>Disadvantages of</a:t>
            </a:r>
            <a:r>
              <a:rPr lang="en-US" altLang="zh-CN" b="1"/>
              <a:t> MF</a:t>
            </a:r>
            <a:r>
              <a:rPr lang="zh-CN" altLang="en-US" b="1"/>
              <a:t>：</a:t>
            </a:r>
            <a:endParaRPr lang="zh-CN" altLang="en-US" b="1"/>
          </a:p>
          <a:p>
            <a:pPr marL="0" indent="0">
              <a:buNone/>
            </a:pPr>
            <a:r>
              <a:rPr lang="zh-CN" altLang="en-US"/>
              <a:t>No negative example sample utilized</a:t>
            </a:r>
            <a:r>
              <a:rPr lang="en-US" altLang="zh-CN"/>
              <a:t>.</a:t>
            </a:r>
            <a:endParaRPr lang="en-US" altLang="zh-CN"/>
          </a:p>
          <a:p>
            <a:pPr marL="0" indent="0">
              <a:buNone/>
            </a:pPr>
            <a:endParaRPr lang="en-US" altLang="zh-CN"/>
          </a:p>
          <a:p>
            <a:pPr marL="0" indent="0">
              <a:buNone/>
            </a:pPr>
            <a:r>
              <a:rPr lang="en-US" altLang="zh-CN" b="1"/>
              <a:t>BPR:</a:t>
            </a:r>
            <a:endParaRPr lang="en-US" altLang="zh-CN" b="1"/>
          </a:p>
          <a:p>
            <a:r>
              <a:rPr lang="en-US" altLang="zh-CN"/>
              <a:t>Use the idea of Pairwise to construct partial order relations.</a:t>
            </a:r>
            <a:endParaRPr lang="en-US" altLang="zh-CN"/>
          </a:p>
          <a:p>
            <a:r>
              <a:rPr lang="en-US" altLang="zh-CN"/>
              <a:t>The goal is no longer to minimize the root-mean-square error as in MF, but needs to satisfy the best relative ordering of items.</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BPR</a:t>
            </a:r>
            <a:endParaRPr lang="zh-CN" altLang="en-US" dirty="0"/>
          </a:p>
        </p:txBody>
      </p:sp>
      <p:sp>
        <p:nvSpPr>
          <p:cNvPr id="3" name="内容占位符 2"/>
          <p:cNvSpPr>
            <a:spLocks noGrp="1"/>
          </p:cNvSpPr>
          <p:nvPr>
            <p:ph sz="quarter" idx="13"/>
          </p:nvPr>
        </p:nvSpPr>
        <p:spPr>
          <a:xfrm>
            <a:off x="579755" y="1351915"/>
            <a:ext cx="7178675" cy="3756025"/>
          </a:xfrm>
        </p:spPr>
        <p:txBody>
          <a:bodyPr/>
          <a:lstStyle/>
          <a:p>
            <a:pPr marL="0" indent="0">
              <a:buNone/>
            </a:pPr>
            <a:r>
              <a:rPr lang="en-US" altLang="zh-CN" b="1" dirty="0"/>
              <a:t>Motivation </a:t>
            </a:r>
            <a:r>
              <a:rPr lang="en-US" altLang="zh-CN" dirty="0"/>
              <a:t>:</a:t>
            </a:r>
            <a:endParaRPr lang="en-US" altLang="zh-CN" dirty="0"/>
          </a:p>
          <a:p>
            <a:pPr marL="0" indent="0">
              <a:buNone/>
            </a:pPr>
            <a:r>
              <a:rPr lang="en-US" altLang="zh-CN" dirty="0"/>
              <a:t>Existing methods are designed for the item prediction task of personalized ranking, none of them is directly optimized for ranking.</a:t>
            </a:r>
            <a:endParaRPr lang="en-US" altLang="zh-CN" dirty="0"/>
          </a:p>
          <a:p>
            <a:pPr marL="0" indent="0">
              <a:buNone/>
            </a:pPr>
            <a:endParaRPr lang="en-US" altLang="zh-CN" dirty="0"/>
          </a:p>
          <a:p>
            <a:pPr marL="0" indent="0">
              <a:buNone/>
            </a:pPr>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40000"/>
          </a:bodyPr>
          <a:lstStyle/>
          <a:p>
            <a:r>
              <a:rPr lang="en-US" altLang="zh-CN" dirty="0" err="1"/>
              <a:t>Rendle</a:t>
            </a:r>
            <a:r>
              <a:rPr lang="en-US" altLang="zh-CN" dirty="0"/>
              <a:t> S, </a:t>
            </a:r>
            <a:r>
              <a:rPr lang="en-US" altLang="zh-CN" dirty="0" err="1"/>
              <a:t>Freudenthaler</a:t>
            </a:r>
            <a:r>
              <a:rPr lang="en-US" altLang="zh-CN" dirty="0"/>
              <a:t> C, </a:t>
            </a:r>
            <a:r>
              <a:rPr lang="en-US" altLang="zh-CN" dirty="0" err="1"/>
              <a:t>Gantner</a:t>
            </a:r>
            <a:r>
              <a:rPr lang="en-US" altLang="zh-CN" dirty="0"/>
              <a:t> Z, et al. BPR: Bayesian personalized ranking from implicit feedback[C]//Proceedings of the twenty-fifth conference on uncertainty in artificial intelligence. AUAI Press, 2009: 452-461.</a:t>
            </a:r>
            <a:endParaRPr lang="zh-CN" altLang="en-US" dirty="0"/>
          </a:p>
        </p:txBody>
      </p:sp>
      <p:pic>
        <p:nvPicPr>
          <p:cNvPr id="9" name="图片 8"/>
          <p:cNvPicPr>
            <a:picLocks noChangeAspect="1"/>
          </p:cNvPicPr>
          <p:nvPr/>
        </p:nvPicPr>
        <p:blipFill>
          <a:blip r:embed="rId1"/>
          <a:stretch>
            <a:fillRect/>
          </a:stretch>
        </p:blipFill>
        <p:spPr>
          <a:xfrm>
            <a:off x="949960" y="5899150"/>
            <a:ext cx="3106420" cy="603250"/>
          </a:xfrm>
          <a:prstGeom prst="rect">
            <a:avLst/>
          </a:prstGeom>
        </p:spPr>
      </p:pic>
      <p:pic>
        <p:nvPicPr>
          <p:cNvPr id="10" name="图片 9"/>
          <p:cNvPicPr>
            <a:picLocks noChangeAspect="1"/>
          </p:cNvPicPr>
          <p:nvPr/>
        </p:nvPicPr>
        <p:blipFill>
          <a:blip r:embed="rId2"/>
          <a:stretch>
            <a:fillRect/>
          </a:stretch>
        </p:blipFill>
        <p:spPr>
          <a:xfrm>
            <a:off x="1094740" y="3765709"/>
            <a:ext cx="3286125" cy="2063002"/>
          </a:xfrm>
          <a:prstGeom prst="rect">
            <a:avLst/>
          </a:prstGeom>
        </p:spPr>
      </p:pic>
      <p:pic>
        <p:nvPicPr>
          <p:cNvPr id="14" name="图片 13" descr="image-20210603204707557"/>
          <p:cNvPicPr>
            <a:picLocks noChangeAspect="1"/>
          </p:cNvPicPr>
          <p:nvPr/>
        </p:nvPicPr>
        <p:blipFill>
          <a:blip r:embed="rId3"/>
          <a:stretch>
            <a:fillRect/>
          </a:stretch>
        </p:blipFill>
        <p:spPr>
          <a:xfrm>
            <a:off x="5443220" y="2785745"/>
            <a:ext cx="2974975" cy="320167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1"/>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THUMBS_INDEX" val="1、4、6、8、11、13、16、18"/>
  <p:tag name="KSO_WM_TEMPLATE_SUBCATEGORY" val="0"/>
  <p:tag name="KSO_WM_TEMPLATE_COLOR_TYPE" val="0"/>
  <p:tag name="KSO_WM_TAG_VERSION" val="1.0"/>
  <p:tag name="KSO_WM_BEAUTIFY_FLAG" val="#wm#"/>
  <p:tag name="KSO_WM_TEMPLATE_CATEGORY" val="custom"/>
  <p:tag name="KSO_WM_TEMPLATE_INDEX" val="20218906"/>
  <p:tag name="KSO_WM_TEMPLATE_MASTER_TYPE"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1"/>
  <p:tag name="KSO_WM_UNIT_LAYERLEVEL" val="1"/>
  <p:tag name="KSO_WM_TAG_VERSION" val="1.0"/>
  <p:tag name="KSO_WM_BEAUTIFY_FLAG" val="#wm#"/>
</p:tagLst>
</file>

<file path=ppt/tags/tag20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21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1"/>
</p:tagLst>
</file>

<file path=ppt/tags/tag22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2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2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1"/>
  <p:tag name="KSO_WM_UNIT_LAYERLEVEL" val="1"/>
  <p:tag name="KSO_WM_TAG_VERSION" val="1.0"/>
  <p:tag name="KSO_WM_BEAUTIFY_FLAG" val="#wm#"/>
</p:tagLst>
</file>

<file path=ppt/tags/tag2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6.xml><?xml version="1.0" encoding="utf-8"?>
<p:tagLst xmlns:p="http://schemas.openxmlformats.org/presentationml/2006/main">
  <p:tag name="KSO_WM_TEMPLATE_THUMBS_INDEX" val="1、4、6、8、11、13、16、18"/>
  <p:tag name="KSO_WM_TEMPLATE_SUBCATEGORY" val="0"/>
  <p:tag name="KSO_WM_TEMPLATE_COLOR_TYPE" val="0"/>
  <p:tag name="KSO_WM_TAG_VERSION" val="1.0"/>
  <p:tag name="KSO_WM_BEAUTIFY_FLAG" val="#wm#"/>
  <p:tag name="KSO_WM_TEMPLATE_CATEGORY" val="custom"/>
  <p:tag name="KSO_WM_TEMPLATE_INDEX" val="20218906"/>
  <p:tag name="KSO_WM_TEMPLATE_MASTER_TYPE" val="1"/>
</p:tagLst>
</file>

<file path=ppt/tags/tag257.xml><?xml version="1.0" encoding="utf-8"?>
<p:tagLst xmlns:p="http://schemas.openxmlformats.org/presentationml/2006/main">
  <p:tag name="KSO_WM_TEMPLATE_CATEGORY" val="custom"/>
  <p:tag name="KSO_WM_TEMPLATE_INDEX" val="20218906"/>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8906_18*i*1"/>
  <p:tag name="KSO_WM_TEMPLATE_CATEGORY" val="custom"/>
  <p:tag name="KSO_WM_TEMPLATE_INDEX" val="20218906"/>
  <p:tag name="KSO_WM_UNIT_LAYERLEVEL" val="1"/>
  <p:tag name="KSO_WM_TAG_VERSION" val="1.0"/>
  <p:tag name="KSO_WM_BEAUTIFY_FLAG" val="#wm#"/>
  <p:tag name="KSO_WM_UNIT_PRESET_TEXT" val="202X"/>
</p:tagLst>
</file>

<file path=ppt/tags/tag259.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b"/>
  <p:tag name="KSO_WM_UNIT_INDEX" val="1"/>
  <p:tag name="KSO_WM_UNIT_ID" val="custom20218906_18*b*1"/>
  <p:tag name="KSO_WM_TEMPLATE_CATEGORY" val="custom"/>
  <p:tag name="KSO_WM_TEMPLATE_INDEX" val="20218906"/>
  <p:tag name="KSO_WM_UNIT_LAYERLEVEL" val="1"/>
  <p:tag name="KSO_WM_TAG_VERSION" val="1.0"/>
  <p:tag name="KSO_WM_BEAUTIFY_FLAG" val="#wm#"/>
  <p:tag name="KSO_WM_UNIT_PRESET_TEXT" val="Thanks for watching"/>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SLIDE_ID" val="custom20218906_18"/>
  <p:tag name="KSO_WM_TEMPLATE_SUBCATEGORY" val="0"/>
  <p:tag name="KSO_WM_TEMPLATE_MASTER_TYPE" val="1"/>
  <p:tag name="KSO_WM_TEMPLATE_COLOR_TYPE" val="0"/>
  <p:tag name="KSO_WM_SLIDE_TYPE" val="endPage"/>
  <p:tag name="KSO_WM_SLIDE_SUBTYPE" val="pureTxt"/>
  <p:tag name="KSO_WM_SLIDE_ITEM_CNT" val="0"/>
  <p:tag name="KSO_WM_SLIDE_INDEX" val="18"/>
  <p:tag name="KSO_WM_TAG_VERSION" val="1.0"/>
  <p:tag name="KSO_WM_BEAUTIFY_FLAG" val="#wm#"/>
  <p:tag name="KSO_WM_TEMPLATE_CATEGORY" val="custom"/>
  <p:tag name="KSO_WM_TEMPLATE_INDEX" val="20218906"/>
  <p:tag name="KSO_WM_SLIDE_LAYOUT" val="a_b"/>
  <p:tag name="KSO_WM_SLIDE_LAYOUT_CNT" val="1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1"/>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1"/>
</p:tagLst>
</file>

<file path=ppt/tags/tag9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部门工作研讨汇报">
      <a:dk1>
        <a:sysClr val="windowText" lastClr="000000"/>
      </a:dk1>
      <a:lt1>
        <a:sysClr val="window" lastClr="FFFFFF"/>
      </a:lt1>
      <a:dk2>
        <a:srgbClr val="F2F2F2"/>
      </a:dk2>
      <a:lt2>
        <a:srgbClr val="FFFFFF"/>
      </a:lt2>
      <a:accent1>
        <a:srgbClr val="0B3BD3"/>
      </a:accent1>
      <a:accent2>
        <a:srgbClr val="1445E0"/>
      </a:accent2>
      <a:accent3>
        <a:srgbClr val="1D4FED"/>
      </a:accent3>
      <a:accent4>
        <a:srgbClr val="4550C5"/>
      </a:accent4>
      <a:accent5>
        <a:srgbClr val="8C4768"/>
      </a:accent5>
      <a:accent6>
        <a:srgbClr val="D33F0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部门工作研讨汇报">
      <a:dk1>
        <a:sysClr val="windowText" lastClr="000000"/>
      </a:dk1>
      <a:lt1>
        <a:sysClr val="window" lastClr="FFFFFF"/>
      </a:lt1>
      <a:dk2>
        <a:srgbClr val="F2F2F2"/>
      </a:dk2>
      <a:lt2>
        <a:srgbClr val="FFFFFF"/>
      </a:lt2>
      <a:accent1>
        <a:srgbClr val="0B3BD3"/>
      </a:accent1>
      <a:accent2>
        <a:srgbClr val="1445E0"/>
      </a:accent2>
      <a:accent3>
        <a:srgbClr val="1D4FED"/>
      </a:accent3>
      <a:accent4>
        <a:srgbClr val="4550C5"/>
      </a:accent4>
      <a:accent5>
        <a:srgbClr val="8C4768"/>
      </a:accent5>
      <a:accent6>
        <a:srgbClr val="D33F0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7252</Words>
  <Application>WPS 演示</Application>
  <PresentationFormat>宽屏</PresentationFormat>
  <Paragraphs>213</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Arial</vt:lpstr>
      <vt:lpstr>宋体</vt:lpstr>
      <vt:lpstr>Wingdings</vt:lpstr>
      <vt:lpstr>微软雅黑</vt:lpstr>
      <vt:lpstr>Times New Roman</vt:lpstr>
      <vt:lpstr>Cambria Math</vt:lpstr>
      <vt:lpstr>Arial Unicode MS</vt:lpstr>
      <vt:lpstr>Calibri</vt:lpstr>
      <vt:lpstr>2_Office 主题​​</vt:lpstr>
      <vt:lpstr>1_Office 主题​​</vt:lpstr>
      <vt:lpstr>PowerPoint 演示文稿</vt:lpstr>
      <vt:lpstr>Contents</vt:lpstr>
      <vt:lpstr>MF</vt:lpstr>
      <vt:lpstr>IF-MF</vt:lpstr>
      <vt:lpstr>CB-MF</vt:lpstr>
      <vt:lpstr>UIS-MF</vt:lpstr>
      <vt:lpstr>DuLDA-MF</vt:lpstr>
      <vt:lpstr>From MF to BPR</vt:lpstr>
      <vt:lpstr>BPR</vt:lpstr>
      <vt:lpstr>SBPR</vt:lpstr>
      <vt:lpstr>BPRDR</vt:lpstr>
      <vt:lpstr>TNDBPR</vt:lpstr>
      <vt:lpstr>From MF to BPR</vt:lpstr>
      <vt:lpstr>SBPR</vt:lpstr>
      <vt:lpstr>BPRDR</vt:lpstr>
      <vt:lpstr>PRM</vt:lpstr>
      <vt:lpstr>From MF to FM</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 Messi</dc:creator>
  <cp:lastModifiedBy>追</cp:lastModifiedBy>
  <cp:revision>16</cp:revision>
  <dcterms:created xsi:type="dcterms:W3CDTF">2021-06-12T12:49:00Z</dcterms:created>
  <dcterms:modified xsi:type="dcterms:W3CDTF">2021-06-16T13:38:04Z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E4DFB1AE433D40F196090AA2B4EDE528</vt:lpwstr>
  </property>
  <property fmtid="{D5CDD505-2E9C-101B-9397-08002B2CF9AE}" pid="3" name="KSOProductBuildVer">
    <vt:lpwstr>2052-11.1.0.10577</vt:lpwstr>
  </property>
</Properties>
</file>