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63" r:id="rId6"/>
    <p:sldId id="259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ustomXml" Target="../customXml/item1.xml"/><Relationship Id="rId13" Type="http://schemas.openxmlformats.org/officeDocument/2006/relationships/customXmlProps" Target="../customXml/itemProps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屏2023-11-25 13.23.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855" y="912495"/>
            <a:ext cx="6638925" cy="22688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9215" y="3656330"/>
            <a:ext cx="95135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AI Agent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解决找搭子最后一公里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截屏2023-11-25 14.01.33"/>
          <p:cNvPicPr>
            <a:picLocks noChangeAspect="1"/>
          </p:cNvPicPr>
          <p:nvPr/>
        </p:nvPicPr>
        <p:blipFill>
          <a:blip r:embed="rId1"/>
          <a:srcRect l="4302" t="3074" r="6577" b="5407"/>
          <a:stretch>
            <a:fillRect/>
          </a:stretch>
        </p:blipFill>
        <p:spPr>
          <a:xfrm>
            <a:off x="7710170" y="1485900"/>
            <a:ext cx="3691890" cy="23037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63295" y="635635"/>
            <a:ext cx="3151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需求分析</a:t>
            </a:r>
            <a:endParaRPr lang="zh-CN" altLang="en-US" sz="2800" b="1"/>
          </a:p>
        </p:txBody>
      </p:sp>
      <p:pic>
        <p:nvPicPr>
          <p:cNvPr id="6" name="图片 5" descr="截屏2023-11-25 13.43.15"/>
          <p:cNvPicPr>
            <a:picLocks noChangeAspect="1"/>
          </p:cNvPicPr>
          <p:nvPr/>
        </p:nvPicPr>
        <p:blipFill>
          <a:blip r:embed="rId2"/>
          <a:srcRect l="1749" t="1346" r="2710" b="1871"/>
          <a:stretch>
            <a:fillRect/>
          </a:stretch>
        </p:blipFill>
        <p:spPr>
          <a:xfrm>
            <a:off x="7710170" y="828040"/>
            <a:ext cx="3691890" cy="570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3295" y="1379855"/>
            <a:ext cx="6572250" cy="151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5000"/>
              </a:lnSpc>
            </a:pPr>
            <a:r>
              <a:rPr lang="en-US" altLang="zh-CN" sz="2000" b="1">
                <a:latin typeface="宋体" charset="0"/>
                <a:ea typeface="宋体" charset="0"/>
                <a:cs typeface="Times New Roman Regular" panose="02020503050405090304" charset="0"/>
              </a:rPr>
              <a:t>搭子 </a:t>
            </a:r>
            <a:r>
              <a:rPr lang="zh-CN" altLang="en-US" sz="2000" b="1">
                <a:latin typeface="宋体" charset="0"/>
                <a:ea typeface="宋体" charset="0"/>
                <a:cs typeface="Times New Roman Regular" panose="02020503050405090304" charset="0"/>
              </a:rPr>
              <a:t>——</a:t>
            </a:r>
            <a:r>
              <a:rPr lang="en-US" altLang="zh-CN" sz="2000" b="1">
                <a:latin typeface="宋体" charset="0"/>
                <a:ea typeface="宋体" charset="0"/>
                <a:cs typeface="Times New Roman Regular" panose="02020503050405090304" charset="0"/>
              </a:rPr>
              <a:t> </a:t>
            </a:r>
            <a:r>
              <a:rPr lang="zh-CN" altLang="en-US" sz="2000" b="1">
                <a:latin typeface="宋体" charset="0"/>
                <a:ea typeface="宋体" charset="0"/>
                <a:cs typeface="Times New Roman Regular" panose="02020503050405090304" charset="0"/>
              </a:rPr>
              <a:t>一种新型社交关系</a:t>
            </a:r>
            <a:endParaRPr lang="en-US" altLang="zh-CN" sz="1800" b="1">
              <a:latin typeface="宋体" charset="0"/>
              <a:ea typeface="宋体" charset="0"/>
              <a:cs typeface="Times New Roman Regular" panose="02020503050405090304" charset="0"/>
            </a:endParaRPr>
          </a:p>
          <a:p>
            <a:pPr indent="0" fontAlgn="auto">
              <a:lnSpc>
                <a:spcPct val="125000"/>
              </a:lnSpc>
            </a:pP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</a:rPr>
              <a:t>●  </a:t>
            </a:r>
            <a:r>
              <a:rPr lang="en-US" altLang="zh-CN" sz="1800">
                <a:latin typeface="宋体" charset="0"/>
                <a:ea typeface="宋体" charset="0"/>
                <a:cs typeface="Times New Roman Regular" panose="02020503050405090304" charset="0"/>
              </a:rPr>
              <a:t>社交活动的</a:t>
            </a:r>
            <a:r>
              <a:rPr lang="en-US" altLang="zh-CN">
                <a:latin typeface="宋体" charset="0"/>
                <a:ea typeface="宋体" charset="0"/>
                <a:cs typeface="Times New Roman Regular" panose="02020503050405090304" charset="0"/>
              </a:rPr>
              <a:t>垂直</a:t>
            </a:r>
            <a:r>
              <a:rPr lang="zh-CN" altLang="en-US">
                <a:latin typeface="宋体" charset="0"/>
                <a:ea typeface="宋体" charset="0"/>
                <a:cs typeface="Times New Roman Regular" panose="02020503050405090304" charset="0"/>
              </a:rPr>
              <a:t>细分和具体化，主打</a:t>
            </a:r>
            <a:r>
              <a:rPr lang="zh-CN" altLang="en-US">
                <a:solidFill>
                  <a:srgbClr val="FF0000"/>
                </a:solidFill>
                <a:latin typeface="宋体" charset="0"/>
                <a:ea typeface="宋体" charset="0"/>
                <a:cs typeface="Times New Roman Regular" panose="02020503050405090304" charset="0"/>
              </a:rPr>
              <a:t>精准陪伴</a:t>
            </a:r>
            <a:endParaRPr lang="en-US" altLang="zh-CN"/>
          </a:p>
          <a:p>
            <a:pPr indent="0" fontAlgn="auto">
              <a:lnSpc>
                <a:spcPct val="125000"/>
              </a:lnSpc>
            </a:pP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●</a:t>
            </a:r>
            <a:r>
              <a:rPr lang="en-US" altLang="zh-CN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简化社交关系，减轻</a:t>
            </a:r>
            <a:r>
              <a:rPr lang="en-US" altLang="zh-CN">
                <a:solidFill>
                  <a:srgbClr val="FF0000"/>
                </a:solidFill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社交负担</a:t>
            </a:r>
            <a:r>
              <a:rPr lang="zh-CN" altLang="en-US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，人际关系弱连接</a:t>
            </a:r>
            <a:endParaRPr lang="en-US" altLang="zh-CN">
              <a:latin typeface="宋体" charset="0"/>
              <a:ea typeface="宋体" charset="0"/>
              <a:cs typeface="Times New Roman Regular" panose="02020503050405090304" charset="0"/>
              <a:sym typeface="+mn-ea"/>
            </a:endParaRPr>
          </a:p>
          <a:p>
            <a:pPr indent="0" fontAlgn="auto">
              <a:lnSpc>
                <a:spcPct val="125000"/>
              </a:lnSpc>
            </a:pP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●</a:t>
            </a:r>
            <a:r>
              <a:rPr lang="en-US" altLang="zh-CN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工作和生活节奏加快，社交圈变窄</a:t>
            </a:r>
            <a:r>
              <a:rPr lang="zh-CN" altLang="en-US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，充分利用</a:t>
            </a:r>
            <a:r>
              <a:rPr lang="zh-CN" altLang="en-US">
                <a:solidFill>
                  <a:srgbClr val="FF0000"/>
                </a:solidFill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碎片化时间</a:t>
            </a:r>
            <a:endParaRPr lang="zh-CN" altLang="en-US">
              <a:solidFill>
                <a:srgbClr val="FF0000"/>
              </a:solidFill>
              <a:latin typeface="宋体" charset="0"/>
              <a:ea typeface="宋体" charset="0"/>
              <a:cs typeface="Times New Roman Regular" panose="0202050305040509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3295" y="3116580"/>
            <a:ext cx="657225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5000"/>
              </a:lnSpc>
            </a:pPr>
            <a:r>
              <a:rPr lang="zh-CN" altLang="en-US" sz="2000" b="1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调研</a:t>
            </a:r>
            <a:r>
              <a:rPr lang="zh-CN" altLang="en-US" sz="2000" b="1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报告</a:t>
            </a:r>
            <a:endParaRPr lang="zh-CN" altLang="en-US" sz="2000" b="1">
              <a:latin typeface="宋体" charset="0"/>
              <a:ea typeface="宋体" charset="0"/>
              <a:cs typeface="Times New Roman Regular" panose="02020503050405090304" charset="0"/>
              <a:sym typeface="+mn-ea"/>
            </a:endParaRPr>
          </a:p>
          <a:p>
            <a:pPr indent="0" fontAlgn="auto">
              <a:lnSpc>
                <a:spcPct val="125000"/>
              </a:lnSpc>
            </a:pP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</a:rPr>
              <a:t>●  </a:t>
            </a:r>
            <a:r>
              <a:rPr lang="en-US" altLang="zh-CN"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+mn-ea"/>
              </a:rPr>
              <a:t>S</a:t>
            </a:r>
            <a:r>
              <a:rPr lang="en-US" altLang="zh-CN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oul </a:t>
            </a:r>
            <a:r>
              <a:rPr lang="zh-CN" altLang="en-US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发布的《2023年轻人搭子社交报告》</a:t>
            </a:r>
            <a:endParaRPr lang="zh-CN" altLang="en-US">
              <a:latin typeface="Times New Roman Regular" panose="02020503050405090304" charset="0"/>
              <a:ea typeface="宋体" charset="0"/>
              <a:cs typeface="Times New Roman Regular" panose="02020503050405090304" charset="0"/>
            </a:endParaRPr>
          </a:p>
          <a:p>
            <a:pPr indent="0" fontAlgn="auto">
              <a:lnSpc>
                <a:spcPct val="125000"/>
              </a:lnSpc>
            </a:pPr>
            <a:r>
              <a:rPr lang="zh-CN" altLang="en-US"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+mn-ea"/>
              </a:rPr>
              <a:t>近</a:t>
            </a:r>
            <a:r>
              <a:rPr lang="zh-CN" altLang="en-US" sz="2000" b="1"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+mn-ea"/>
              </a:rPr>
              <a:t>九成</a:t>
            </a:r>
            <a:r>
              <a:rPr lang="zh-CN" altLang="en-US"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+mn-ea"/>
              </a:rPr>
              <a:t>年轻人听说过搭子社交，其中超</a:t>
            </a:r>
            <a:r>
              <a:rPr lang="zh-CN" altLang="en-US" sz="2000" b="1"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+mn-ea"/>
              </a:rPr>
              <a:t>六成</a:t>
            </a:r>
            <a:r>
              <a:rPr lang="zh-CN" altLang="en-US"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+mn-ea"/>
              </a:rPr>
              <a:t>年轻人表达出找搭子的强烈意愿。</a:t>
            </a:r>
            <a:r>
              <a:rPr lang="zh-CN" altLang="en-US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2023年5月，Soul上搭子相关话题数环比增长</a:t>
            </a:r>
            <a:r>
              <a:rPr lang="zh-CN" altLang="en-US" sz="2000" b="1">
                <a:solidFill>
                  <a:srgbClr val="FF0000"/>
                </a:solidFill>
                <a:latin typeface="Times New Roman Bold" panose="02020503050405090304" charset="0"/>
                <a:ea typeface="宋体" charset="0"/>
                <a:cs typeface="Times New Roman Bold" panose="02020503050405090304" charset="0"/>
              </a:rPr>
              <a:t>76%</a:t>
            </a:r>
            <a:r>
              <a:rPr lang="zh-CN" altLang="en-US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，相关瞬间发布量环比增长</a:t>
            </a:r>
            <a:r>
              <a:rPr lang="zh-CN" altLang="en-US" sz="2000" b="1">
                <a:solidFill>
                  <a:srgbClr val="FF0000"/>
                </a:solidFill>
                <a:latin typeface="Times New Roman Bold" panose="02020503050405090304" charset="0"/>
                <a:ea typeface="宋体" charset="0"/>
                <a:cs typeface="Times New Roman Bold" panose="02020503050405090304" charset="0"/>
              </a:rPr>
              <a:t>136%</a:t>
            </a:r>
            <a:r>
              <a:rPr lang="zh-CN" altLang="en-US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。</a:t>
            </a:r>
            <a:endParaRPr lang="zh-CN" altLang="en-US">
              <a:latin typeface="Times New Roman Regular" panose="02020503050405090304" charset="0"/>
              <a:ea typeface="宋体" charset="0"/>
              <a:cs typeface="Times New Roman Regular" panose="02020503050405090304" charset="0"/>
            </a:endParaRPr>
          </a:p>
          <a:p>
            <a:pPr indent="0" fontAlgn="auto">
              <a:lnSpc>
                <a:spcPct val="125000"/>
              </a:lnSpc>
            </a:pP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●</a:t>
            </a:r>
            <a:r>
              <a:rPr lang="en-US" altLang="zh-CN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+mn-ea"/>
              </a:rPr>
              <a:t>DT </a:t>
            </a:r>
            <a:r>
              <a:rPr lang="zh-CN" altLang="en-US"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+mn-ea"/>
              </a:rPr>
              <a:t>财经发布的《</a:t>
            </a:r>
            <a:r>
              <a:rPr lang="zh-CN" altLang="en-US"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+mn-ea"/>
              </a:rPr>
              <a:t>2023</a:t>
            </a:r>
            <a:r>
              <a:rPr lang="en-US" altLang="zh-CN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搭子社交小报告》</a:t>
            </a:r>
            <a:endParaRPr lang="en-US" altLang="zh-CN">
              <a:latin typeface="宋体" charset="0"/>
              <a:ea typeface="宋体" charset="0"/>
              <a:cs typeface="Times New Roman Regular" panose="02020503050405090304" charset="0"/>
              <a:sym typeface="+mn-ea"/>
            </a:endParaRPr>
          </a:p>
          <a:p>
            <a:pPr indent="0" fontAlgn="auto">
              <a:lnSpc>
                <a:spcPct val="125000"/>
              </a:lnSpc>
            </a:pPr>
            <a:r>
              <a:rPr lang="en-US" altLang="zh-CN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在收集的</a:t>
            </a:r>
            <a:r>
              <a:rPr lang="zh-CN" altLang="en-US"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+mn-ea"/>
              </a:rPr>
              <a:t>1431</a:t>
            </a:r>
            <a:r>
              <a:rPr lang="en-US" altLang="zh-CN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份答卷中，有</a:t>
            </a:r>
            <a:r>
              <a:rPr lang="zh-CN" altLang="en-US" sz="2000" b="1">
                <a:solidFill>
                  <a:srgbClr val="FF0000"/>
                </a:solidFill>
                <a:latin typeface="Times New Roman Bold" panose="02020503050405090304" charset="0"/>
                <a:ea typeface="宋体" charset="0"/>
                <a:cs typeface="Times New Roman Bold" panose="02020503050405090304" charset="0"/>
                <a:sym typeface="+mn-ea"/>
              </a:rPr>
              <a:t>95.8%</a:t>
            </a:r>
            <a:r>
              <a:rPr lang="en-US" altLang="zh-CN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的受访者表现出了对这种</a:t>
            </a:r>
            <a:r>
              <a:rPr lang="zh-CN" altLang="en-US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新</a:t>
            </a:r>
            <a:r>
              <a:rPr lang="en-US" altLang="zh-CN">
                <a:latin typeface="宋体" charset="0"/>
                <a:ea typeface="宋体" charset="0"/>
                <a:cs typeface="Times New Roman Regular" panose="02020503050405090304" charset="0"/>
                <a:sym typeface="+mn-ea"/>
              </a:rPr>
              <a:t>型社交的需求。</a:t>
            </a:r>
            <a:endParaRPr lang="en-US" altLang="zh-CN">
              <a:latin typeface="宋体" charset="0"/>
              <a:ea typeface="宋体" charset="0"/>
              <a:cs typeface="Times New Roman Regular" panose="0202050305040509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截屏2023-11-25 21.08.24"/>
          <p:cNvPicPr>
            <a:picLocks noChangeAspect="1"/>
          </p:cNvPicPr>
          <p:nvPr/>
        </p:nvPicPr>
        <p:blipFill>
          <a:blip r:embed="rId1"/>
          <a:srcRect t="4514"/>
          <a:stretch>
            <a:fillRect/>
          </a:stretch>
        </p:blipFill>
        <p:spPr>
          <a:xfrm>
            <a:off x="8651875" y="426085"/>
            <a:ext cx="2882900" cy="6005195"/>
          </a:xfrm>
          <a:prstGeom prst="rect">
            <a:avLst/>
          </a:prstGeom>
        </p:spPr>
      </p:pic>
      <p:pic>
        <p:nvPicPr>
          <p:cNvPr id="8" name="图片 7" descr="截屏2023-11-25 21.10.02"/>
          <p:cNvPicPr>
            <a:picLocks noChangeAspect="1"/>
          </p:cNvPicPr>
          <p:nvPr/>
        </p:nvPicPr>
        <p:blipFill>
          <a:blip r:embed="rId2"/>
          <a:srcRect t="27687" r="517"/>
          <a:stretch>
            <a:fillRect/>
          </a:stretch>
        </p:blipFill>
        <p:spPr>
          <a:xfrm>
            <a:off x="0" y="0"/>
            <a:ext cx="7919720" cy="318262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00835" y="4570095"/>
            <a:ext cx="47174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5000"/>
              </a:lnSpc>
            </a:pPr>
            <a:r>
              <a:rPr lang="zh-CN" altLang="en-US" sz="2000" b="1">
                <a:sym typeface="+mn-ea"/>
              </a:rPr>
              <a:t>传统找搭子方式存在问题</a:t>
            </a:r>
            <a:endParaRPr lang="zh-CN" altLang="en-US" sz="2000" b="1">
              <a:sym typeface="+mn-ea"/>
            </a:endParaRPr>
          </a:p>
          <a:p>
            <a:pPr indent="0" fontAlgn="auto">
              <a:lnSpc>
                <a:spcPct val="125000"/>
              </a:lnSpc>
            </a:pP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●  </a:t>
            </a:r>
            <a:r>
              <a:rPr lang="zh-CN" altLang="en-US">
                <a:solidFill>
                  <a:srgbClr val="FF0000"/>
                </a:solidFill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需求对焦</a:t>
            </a:r>
            <a:r>
              <a:rPr lang="zh-CN" altLang="en-US" sz="1000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，</a:t>
            </a:r>
            <a:r>
              <a:rPr lang="zh-CN" altLang="en-US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没有详细沟通</a:t>
            </a:r>
            <a:r>
              <a:rPr lang="zh-CN" altLang="en-US">
                <a:sym typeface="+mn-ea"/>
              </a:rPr>
              <a:t>难以获得动态需求</a:t>
            </a:r>
            <a:br>
              <a:rPr lang="zh-CN" altLang="en-US">
                <a:sym typeface="+mn-ea"/>
              </a:rPr>
            </a:b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●  </a:t>
            </a:r>
            <a:r>
              <a:rPr lang="zh-CN" altLang="en-US" sz="1600">
                <a:solidFill>
                  <a:srgbClr val="FF0000"/>
                </a:solidFill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冗余，</a:t>
            </a:r>
            <a:r>
              <a:rPr lang="zh-CN" altLang="en-US">
                <a:sym typeface="+mn-ea"/>
              </a:rPr>
              <a:t>消息冗余复杂难以查找</a:t>
            </a:r>
            <a:endParaRPr lang="zh-CN" altLang="en-US"/>
          </a:p>
          <a:p>
            <a:pPr indent="0" fontAlgn="auto">
              <a:lnSpc>
                <a:spcPct val="125000"/>
              </a:lnSpc>
            </a:pP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●  </a:t>
            </a:r>
            <a:r>
              <a:rPr lang="zh-CN" altLang="en-US">
                <a:solidFill>
                  <a:srgbClr val="FF0000"/>
                </a:solidFill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隐私，</a:t>
            </a:r>
            <a:r>
              <a:rPr lang="zh-CN" altLang="en-US"/>
              <a:t>系统推荐缺乏可解释性</a:t>
            </a:r>
            <a:endParaRPr lang="zh-CN" altLang="en-US"/>
          </a:p>
          <a:p>
            <a:pPr indent="0" fontAlgn="auto">
              <a:lnSpc>
                <a:spcPct val="125000"/>
              </a:lnSpc>
            </a:pP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● </a:t>
            </a:r>
            <a:r>
              <a:rPr lang="en-US" altLang="zh-CN">
                <a:solidFill>
                  <a:srgbClr val="FF0000"/>
                </a:solidFill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Hiragino Sans GB" panose="020B0300000000000000" charset="-122"/>
                <a:ea typeface="Hiragino Sans GB" panose="020B0300000000000000" charset="-122"/>
                <a:cs typeface="Times New Roman Regular" panose="02020503050405090304" charset="0"/>
                <a:sym typeface="+mn-ea"/>
              </a:rPr>
              <a:t>低效，</a:t>
            </a:r>
            <a:r>
              <a:rPr lang="zh-CN" altLang="en-US" sz="1800">
                <a:sym typeface="+mn-ea"/>
              </a:rPr>
              <a:t>具有随机性匹配</a:t>
            </a:r>
            <a:r>
              <a:rPr lang="zh-CN" altLang="en-US" sz="1800">
                <a:sym typeface="+mn-ea"/>
              </a:rPr>
              <a:t>困难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1190" y="570865"/>
            <a:ext cx="3151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技术路线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612140" y="1092835"/>
            <a:ext cx="1099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使用对话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Agent</a:t>
            </a:r>
            <a:r>
              <a:rPr lang="en-US" altLang="zh-CN"/>
              <a:t> </a:t>
            </a:r>
            <a:r>
              <a:rPr lang="zh-CN" altLang="en-US"/>
              <a:t>充分挖掘用户需求，整合用户信息形成实时活动表单精准推荐，打破固化标签，增加</a:t>
            </a:r>
            <a:r>
              <a:rPr lang="zh-CN" altLang="en-US"/>
              <a:t>可信度。</a:t>
            </a:r>
            <a:endParaRPr lang="zh-CN" altLang="en-US"/>
          </a:p>
        </p:txBody>
      </p:sp>
      <p:pic>
        <p:nvPicPr>
          <p:cNvPr id="10" name="图片 9" descr="截屏2023-11-26 03.40.43"/>
          <p:cNvPicPr>
            <a:picLocks noChangeAspect="1"/>
          </p:cNvPicPr>
          <p:nvPr/>
        </p:nvPicPr>
        <p:blipFill>
          <a:blip r:embed="rId1"/>
          <a:srcRect l="1433" t="2360" r="503" b="2893"/>
          <a:stretch>
            <a:fillRect/>
          </a:stretch>
        </p:blipFill>
        <p:spPr>
          <a:xfrm>
            <a:off x="854075" y="1500505"/>
            <a:ext cx="10514330" cy="4887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6155" y="393065"/>
            <a:ext cx="3151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503050405090304" charset="0"/>
                <a:cs typeface="Times New Roman" panose="02020503050405090304" charset="0"/>
              </a:rPr>
              <a:t>Ours</a:t>
            </a:r>
            <a:endParaRPr lang="en-US" altLang="zh-CN" sz="3200"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496695" y="4110355"/>
            <a:ext cx="9853295" cy="209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5000"/>
              </a:lnSpc>
            </a:pPr>
            <a:r>
              <a:rPr lang="zh-CN" altLang="en-US" sz="1000">
                <a:latin typeface="Hiragino Sans GB" panose="020B0300000000000000" charset="-122"/>
                <a:ea typeface="Hiragino Sans GB" panose="020B0300000000000000" charset="-122"/>
                <a:sym typeface="+mn-ea"/>
              </a:rPr>
              <a:t>●</a:t>
            </a: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  <a:sym typeface="+mn-ea"/>
              </a:rPr>
              <a:t> </a:t>
            </a:r>
            <a:r>
              <a:rPr lang="zh-CN" altLang="en-US" sz="1800">
                <a:sym typeface="+mn-ea"/>
              </a:rPr>
              <a:t>找搭子本质不是根据标签匹配相似的人，而是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人和活动之间的匹配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Agent</a:t>
            </a:r>
            <a:r>
              <a:rPr lang="zh-CN" altLang="en-US" sz="1800">
                <a:sym typeface="+mn-ea"/>
              </a:rPr>
              <a:t> 可以</a:t>
            </a:r>
            <a:r>
              <a:rPr lang="zh-CN" altLang="en-US" sz="1800" b="1">
                <a:sym typeface="+mn-ea"/>
              </a:rPr>
              <a:t>利用对话充分挖掘用户需求</a:t>
            </a:r>
            <a:r>
              <a:rPr lang="zh-CN" altLang="en-US" sz="1800">
                <a:sym typeface="+mn-ea"/>
              </a:rPr>
              <a:t>，了解用户信息的瞬时变化，采用</a:t>
            </a:r>
            <a:r>
              <a:rPr lang="zh-CN" altLang="en-US" sz="1800" b="1">
                <a:sym typeface="+mn-ea"/>
              </a:rPr>
              <a:t>实时表单降本提效。解决非个性化标签固化</a:t>
            </a:r>
            <a:r>
              <a:rPr lang="zh-CN" altLang="en-US" sz="1800">
                <a:sym typeface="+mn-ea"/>
              </a:rPr>
              <a:t>问题，并且可以</a:t>
            </a:r>
            <a:r>
              <a:rPr lang="zh-CN" altLang="en-US" sz="1800" b="1">
                <a:sym typeface="+mn-ea"/>
              </a:rPr>
              <a:t>破冰总结</a:t>
            </a:r>
            <a:r>
              <a:rPr lang="zh-CN" altLang="en-US" sz="1800" b="1">
                <a:sym typeface="+mn-ea"/>
              </a:rPr>
              <a:t>增加可信度</a:t>
            </a:r>
            <a:r>
              <a:rPr lang="zh-CN" altLang="en-US" sz="1800">
                <a:sym typeface="+mn-ea"/>
              </a:rPr>
              <a:t>。</a:t>
            </a:r>
            <a:endParaRPr lang="zh-CN" altLang="en-US" sz="1000">
              <a:latin typeface="Hiragino Sans GB" panose="020B0300000000000000" charset="-122"/>
              <a:ea typeface="Hiragino Sans GB" panose="020B0300000000000000" charset="-122"/>
            </a:endParaRPr>
          </a:p>
          <a:p>
            <a:pPr indent="0" fontAlgn="auto">
              <a:lnSpc>
                <a:spcPct val="125000"/>
              </a:lnSpc>
            </a:pPr>
            <a:r>
              <a:rPr lang="zh-CN" altLang="en-US" sz="1000">
                <a:latin typeface="Hiragino Sans GB" panose="020B0300000000000000" charset="-122"/>
                <a:ea typeface="Hiragino Sans GB" panose="020B0300000000000000" charset="-122"/>
              </a:rPr>
              <a:t>●</a:t>
            </a:r>
            <a:r>
              <a:rPr lang="en-US" altLang="zh-CN" sz="1000">
                <a:latin typeface="Hiragino Sans GB" panose="020B0300000000000000" charset="-122"/>
                <a:ea typeface="Hiragino Sans GB" panose="020B0300000000000000" charset="-122"/>
              </a:rPr>
              <a:t> </a:t>
            </a:r>
            <a:r>
              <a:rPr lang="zh-CN" altLang="en-US"/>
              <a:t>社交其实是信息交换，活动发起者</a:t>
            </a:r>
            <a:r>
              <a:rPr lang="zh-CN" altLang="en-US">
                <a:sym typeface="+mn-ea"/>
              </a:rPr>
              <a:t>和不同的人重复地交换同一个信息。通过引入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Agent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作为社交工具进行信息整合，可以</a:t>
            </a:r>
            <a:r>
              <a:rPr lang="zh-CN" altLang="en-US"/>
              <a:t>将人们</a:t>
            </a:r>
            <a:r>
              <a:rPr lang="zh-CN" altLang="en-US" b="1">
                <a:solidFill>
                  <a:schemeClr val="tx1"/>
                </a:solidFill>
              </a:rPr>
              <a:t>从重复的信息交换中解放出来</a:t>
            </a:r>
            <a:r>
              <a:rPr lang="zh-CN" altLang="en-US"/>
              <a:t>，提高效率，</a:t>
            </a:r>
            <a:r>
              <a:rPr lang="zh-CN" altLang="en-US" b="1">
                <a:solidFill>
                  <a:srgbClr val="FF0000"/>
                </a:solidFill>
              </a:rPr>
              <a:t>降低沟通复杂度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1935480" y="1010285"/>
            <a:ext cx="8677910" cy="2595880"/>
            <a:chOff x="3079" y="2001"/>
            <a:chExt cx="13666" cy="4088"/>
          </a:xfrm>
        </p:grpSpPr>
        <p:grpSp>
          <p:nvGrpSpPr>
            <p:cNvPr id="53" name="组合 52"/>
            <p:cNvGrpSpPr/>
            <p:nvPr/>
          </p:nvGrpSpPr>
          <p:grpSpPr>
            <a:xfrm>
              <a:off x="3079" y="2001"/>
              <a:ext cx="4603" cy="3927"/>
              <a:chOff x="8082" y="2231"/>
              <a:chExt cx="4603" cy="3927"/>
            </a:xfrm>
          </p:grpSpPr>
          <p:pic>
            <p:nvPicPr>
              <p:cNvPr id="10" name="图片 9" descr="yonghu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876" y="5400"/>
                <a:ext cx="759" cy="759"/>
              </a:xfrm>
              <a:prstGeom prst="rect">
                <a:avLst/>
              </a:prstGeom>
            </p:spPr>
          </p:pic>
          <p:pic>
            <p:nvPicPr>
              <p:cNvPr id="11" name="图片 10" descr="yonghu-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20" y="5400"/>
                <a:ext cx="759" cy="759"/>
              </a:xfrm>
              <a:prstGeom prst="rect">
                <a:avLst/>
              </a:prstGeom>
            </p:spPr>
          </p:pic>
          <p:pic>
            <p:nvPicPr>
              <p:cNvPr id="12" name="图片 11" descr="yonghu-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2" y="3937"/>
                <a:ext cx="759" cy="759"/>
              </a:xfrm>
              <a:prstGeom prst="rect">
                <a:avLst/>
              </a:prstGeom>
            </p:spPr>
          </p:pic>
          <p:pic>
            <p:nvPicPr>
              <p:cNvPr id="13" name="图片 12" descr="yonghu-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0" y="2231"/>
                <a:ext cx="759" cy="759"/>
              </a:xfrm>
              <a:prstGeom prst="rect">
                <a:avLst/>
              </a:prstGeom>
            </p:spPr>
          </p:pic>
          <p:pic>
            <p:nvPicPr>
              <p:cNvPr id="14" name="图片 13" descr="yonghu-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76" y="2231"/>
                <a:ext cx="759" cy="759"/>
              </a:xfrm>
              <a:prstGeom prst="rect">
                <a:avLst/>
              </a:prstGeom>
            </p:spPr>
          </p:pic>
          <p:pic>
            <p:nvPicPr>
              <p:cNvPr id="15" name="图片 14" descr="yonghu-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27" y="3937"/>
                <a:ext cx="759" cy="759"/>
              </a:xfrm>
              <a:prstGeom prst="rect">
                <a:avLst/>
              </a:prstGeom>
            </p:spPr>
          </p:pic>
          <p:cxnSp>
            <p:nvCxnSpPr>
              <p:cNvPr id="16" name="直接连接符 15"/>
              <p:cNvCxnSpPr/>
              <p:nvPr/>
            </p:nvCxnSpPr>
            <p:spPr>
              <a:xfrm>
                <a:off x="9979" y="2535"/>
                <a:ext cx="897" cy="0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9998" y="5856"/>
                <a:ext cx="897" cy="0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8504" y="2962"/>
                <a:ext cx="604" cy="857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11642" y="2990"/>
                <a:ext cx="566" cy="858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endCxn id="11" idx="1"/>
              </p:cNvCxnSpPr>
              <p:nvPr/>
            </p:nvCxnSpPr>
            <p:spPr>
              <a:xfrm>
                <a:off x="8588" y="4830"/>
                <a:ext cx="632" cy="950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11604" y="4838"/>
                <a:ext cx="604" cy="857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1" idx="0"/>
              </p:cNvCxnSpPr>
              <p:nvPr/>
            </p:nvCxnSpPr>
            <p:spPr>
              <a:xfrm flipH="1" flipV="1">
                <a:off x="9597" y="3080"/>
                <a:ext cx="3" cy="2320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0" idx="0"/>
              </p:cNvCxnSpPr>
              <p:nvPr/>
            </p:nvCxnSpPr>
            <p:spPr>
              <a:xfrm flipV="1">
                <a:off x="11256" y="3078"/>
                <a:ext cx="0" cy="2322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10" idx="0"/>
              </p:cNvCxnSpPr>
              <p:nvPr/>
            </p:nvCxnSpPr>
            <p:spPr>
              <a:xfrm flipH="1" flipV="1">
                <a:off x="9600" y="3080"/>
                <a:ext cx="1656" cy="2320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5" idx="1"/>
              </p:cNvCxnSpPr>
              <p:nvPr/>
            </p:nvCxnSpPr>
            <p:spPr>
              <a:xfrm flipH="1" flipV="1">
                <a:off x="9597" y="3078"/>
                <a:ext cx="2330" cy="1239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11" idx="0"/>
              </p:cNvCxnSpPr>
              <p:nvPr/>
            </p:nvCxnSpPr>
            <p:spPr>
              <a:xfrm flipV="1">
                <a:off x="9600" y="3061"/>
                <a:ext cx="1656" cy="2339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2" idx="3"/>
              </p:cNvCxnSpPr>
              <p:nvPr/>
            </p:nvCxnSpPr>
            <p:spPr>
              <a:xfrm flipV="1">
                <a:off x="8841" y="3078"/>
                <a:ext cx="2404" cy="1239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endCxn id="10" idx="0"/>
              </p:cNvCxnSpPr>
              <p:nvPr/>
            </p:nvCxnSpPr>
            <p:spPr>
              <a:xfrm>
                <a:off x="8837" y="4570"/>
                <a:ext cx="2419" cy="830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9597" y="4619"/>
                <a:ext cx="2284" cy="781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8896" y="4446"/>
                <a:ext cx="2908" cy="0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12143" y="2143"/>
              <a:ext cx="4603" cy="3946"/>
              <a:chOff x="11360" y="2241"/>
              <a:chExt cx="4603" cy="3946"/>
            </a:xfrm>
          </p:grpSpPr>
          <p:pic>
            <p:nvPicPr>
              <p:cNvPr id="32" name="图片 31" descr="yonghu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224" y="5410"/>
                <a:ext cx="759" cy="759"/>
              </a:xfrm>
              <a:prstGeom prst="rect">
                <a:avLst/>
              </a:prstGeom>
            </p:spPr>
          </p:pic>
          <p:pic>
            <p:nvPicPr>
              <p:cNvPr id="33" name="图片 32" descr="yonghu-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441" y="5429"/>
                <a:ext cx="759" cy="759"/>
              </a:xfrm>
              <a:prstGeom prst="rect">
                <a:avLst/>
              </a:prstGeom>
            </p:spPr>
          </p:pic>
          <p:pic>
            <p:nvPicPr>
              <p:cNvPr id="34" name="图片 33" descr="yonghu-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0" y="3947"/>
                <a:ext cx="759" cy="759"/>
              </a:xfrm>
              <a:prstGeom prst="rect">
                <a:avLst/>
              </a:prstGeom>
            </p:spPr>
          </p:pic>
          <p:pic>
            <p:nvPicPr>
              <p:cNvPr id="35" name="图片 34" descr="yonghu-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3" y="2241"/>
                <a:ext cx="759" cy="759"/>
              </a:xfrm>
              <a:prstGeom prst="rect">
                <a:avLst/>
              </a:prstGeom>
            </p:spPr>
          </p:pic>
          <p:pic>
            <p:nvPicPr>
              <p:cNvPr id="36" name="图片 35" descr="yonghu-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73" y="2241"/>
                <a:ext cx="759" cy="759"/>
              </a:xfrm>
              <a:prstGeom prst="rect">
                <a:avLst/>
              </a:prstGeom>
            </p:spPr>
          </p:pic>
          <p:pic>
            <p:nvPicPr>
              <p:cNvPr id="37" name="图片 36" descr="yonghu-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05" y="3947"/>
                <a:ext cx="759" cy="759"/>
              </a:xfrm>
              <a:prstGeom prst="rect">
                <a:avLst/>
              </a:prstGeom>
            </p:spPr>
          </p:pic>
          <p:pic>
            <p:nvPicPr>
              <p:cNvPr id="79" name="图片 78" descr="Ai-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57" y="3905"/>
                <a:ext cx="759" cy="759"/>
              </a:xfrm>
              <a:prstGeom prst="rect">
                <a:avLst/>
              </a:prstGeom>
            </p:spPr>
          </p:pic>
          <p:cxnSp>
            <p:nvCxnSpPr>
              <p:cNvPr id="80" name="直接连接符 79"/>
              <p:cNvCxnSpPr/>
              <p:nvPr/>
            </p:nvCxnSpPr>
            <p:spPr>
              <a:xfrm flipH="1" flipV="1">
                <a:off x="12829" y="3047"/>
                <a:ext cx="566" cy="858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 flipV="1">
                <a:off x="13884" y="4619"/>
                <a:ext cx="522" cy="770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13821" y="3047"/>
                <a:ext cx="604" cy="857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12882" y="4597"/>
                <a:ext cx="551" cy="792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4057" y="4347"/>
                <a:ext cx="1064" cy="0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2136" y="4347"/>
                <a:ext cx="1064" cy="0"/>
              </a:xfrm>
              <a:prstGeom prst="line">
                <a:avLst/>
              </a:prstGeom>
              <a:ln w="28575" cap="flat" cmpd="sng">
                <a:solidFill>
                  <a:srgbClr val="202020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箭头连接符 94"/>
            <p:cNvCxnSpPr/>
            <p:nvPr/>
          </p:nvCxnSpPr>
          <p:spPr>
            <a:xfrm>
              <a:off x="8236" y="4330"/>
              <a:ext cx="3354" cy="0"/>
            </a:xfrm>
            <a:prstGeom prst="straightConnector1">
              <a:avLst/>
            </a:prstGeom>
            <a:ln w="31750">
              <a:solidFill>
                <a:srgbClr val="20202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8" name="334E55B0-647D-440b-865C-3EC943EB4CBC-1" descr="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3540" y="3667760"/>
            <a:ext cx="884555" cy="360045"/>
          </a:xfrm>
          <a:prstGeom prst="rect">
            <a:avLst/>
          </a:prstGeom>
        </p:spPr>
      </p:pic>
      <p:pic>
        <p:nvPicPr>
          <p:cNvPr id="39" name="334E55B0-647D-440b-865C-3EC943EB4CBC-2" descr="wpsoffic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2380" y="3728085"/>
            <a:ext cx="742950" cy="318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VHloT1hqSXBJRnhkIiwKCSJMYXRleEltZ0Jhc2U2NCIgOiAiaVZCT1J3MEtHZ29BQUFBTlNVaEVVZ0FBQU9jQUFBQmVCQU1BQUFBcUh4NnVBQUFBTUZCTVZFWC8vLzhBQUFBQUFBQUFBQUFBQUFBQUFBQUFBQUFBQUFBQUFBQUFBQUFBQUFBQUFBQUFBQUFBQUFBQUFBQUFBQUF2M2FCN0FBQUFEM1JTVGxNQUlsU0p1OTN2elprUU1uWm1xMFJ4c3VSZUFBQUFDWEJJV1hNQUFBN0VBQUFPeEFHVkt3NGJBQUFKUGtsRVFWUm9CYlZaVFl4anhSRnV6NHgzNXMyZkJ5bFJ0SkdRUitFY2VjUXBISkNIQTVGeTh1UUFpQXR2T0N3SktNaURTTFRpQUI0aVJRaWt5SE9BWENMRmxpS1JHOTRUeW9YMVhFRGlnR2E0UlltVWNjUVplWUMxZDluQVZxcTZ1N3FyMyt2blBDLzRIZVpWVjM5ZDFULzFWZGZ6S0xXd1ovdU45dVRsMGNMTVJ3MXZ0Z0dmNlNQUnpnVXBLK25rNWdPZnBRQ25DM0lRTXp1WTlGRzlBZkJ0ckhjeHVrcjdGOXJ3QU9COE1SNGlWbGR2RytVMndEZVI3c1dvR2w5YnV4Y0FKNHR4a2JmYU9yYTZPc0NOZlBkQ05BbE05NHpoVllDRGhiaklHMTBIK0svUkxnUHdUdWRoMzY4RzQ4ZEcwaWJBRjkvRjl0SXpwVWRYQUc0WjhCTEFQUzFWZmxONnRBUjJuNVd0MlhJS1h4b0FydlN1a2RMOTJVT2l2VnZRaitxanloOU1UbzBlYzVMZDNuZHUzd2QzV21hYm9qNktsU3NBaDZhMzBuNDZEcXM4OUhoNyt0dmZ4NmEwZW4rcHV3WndiSDBOSmpHNzZxOTRLOUJ6KzBaK1RoZGZTZDJxdnJoZ01uTEtKSjFlZStyNjlTZWVDM2s1Qk5peG1DVTRjbWd2ZkFqdzRzMnJQLzVwRzZZNXI4dXc3NEZLWVNMWHo0RlRJa3ZzYytsMEtMVGhqbXMySXpmTyt3RC8xb0NsRkthN0RtcUVjWmhDTjM3Mng4Zkpoei9uNU85YUFiZi9NUkpETVhnUFhiT2F6NGdmQWJ4cCt4RnFFd29QU05yNXkyS0lUaTBiRGV4QlZMekZJOHk3RHRNZHA2a3dlNXptUndBdnVjYTcyV3R3TlhJZVhmVGhEa3dQYmNFTHpvUVJPb0dmNFNUc1JqNkp4Zm1NWWxGbm9YV3RUZitBVG8rbG1VWVd0UVl3RW9BcnNDZGFLbW5CdEM4VWpmQkdTa1E0TUNxQm42RFRJR3JHWXQ0YU5neVh2aG1zVy8wUUlLQXVUdEhIaUZKYmthdGlDVTZRTjhGUm4yVnkreVprcUpuYWEwRFB5TjhLZGgyNHYxTmVFcjRINFRicW5yV0phZ0lFcDlROUVtTlFQQXQ1cGxRRGRqMWluRm1vVWhnbE4zeC9LeVNNN3FqZVVUM2MzNzVIcVZRTVFmVW1CQWtGTlZWQklMeC9NdnRBN0Q5MDV0WWpSNnA2WCtLdUIxR2VCRE9naFk2Y0NTTnNpR2hGRDVuVFVGZGtOSytFQVdBTVlPMUZXVWpVQlVzUStOaUVYd1p0YkdBWnc2cEtPMStJNHlKY1AyN2pBV1A5dTR1NkZPUU9yZ1dwUWcxdm5SQjY4M1UvUmwyNFEvMVRwQTdIcE9SSk53ejVaWXlreDdTQlltcXFHakJtdzViWlZibUpZNWRrV2dEUGk5bG9rWGJ1bEpXcDk4OHEzS2xkcFdxSXdwZDllclpHTU0yaGphTGFKZmZqdThibmlNbkkyMmNBMW5NdTN0ZTV5dUpPZWlOTmxVSTZ1NmtqSWFUNURiWTVPQkxEVnZnNEJobTJhUXdTMVdXYk5VYUswV3FaR0Vvb3Y3enV2Z0FNNzlsRzgxeG9NVjJZVmhwbUh3c1JUbXRCZHJMOXEvcWV4SlB4OTZXazZRYmZMbitSZktkWjlza0E3YTdjQVdzVXRSd0JZN2RtMjBjdnBDaytEWVNka0lCUEltazVoT2ZvYVdQL1NQZmFQNm1aUXcvMXUxS3ZaYmx4emRpa3hwcWdTR2UzRWtsVExPemRzeU9OWDVoSTZjYU9WRkVnOGFsMFlveHBIcEF0MmlZdG9Md21zbm5UdVlRd1k1enBYVXV3TzdncXpMd3dNM0s5ckdJN29UckhCS1RSUExlcXo3UTBaWDZDS3dIVEt3VWVSYjNlS2JMaEgwb08xaHBTdHU4N1dMSkhjdUZMbGg1N0p6NzVKNnpHYW5xRlBlemVaMHYrVGZ0bXlZRG40L1VzYmR2NEdTRE9IbHBBVThabDMxV2dTWnpocU4xc0YxM2JMbnBYbUZzU3BXbUtDdnorNUJQUDNxWVM3dVF0blRkVEhPVlVYcWlpK3RJMHI0UTFuMUVhbXRLZDZlN0FkTThQTDVUd05FMU9FVkhud0RVMFpzT3lKdmp2K3puNDJoeUhBVTBkTGl2Z3NlM29tUGRSNXlGamRMcHZtblZ4OHpyQW1ETkhreGtuYWVwZ09RRkRiS1RQeEFaTUFFQmJmRmJqR0tXYWh4WmVSMkNmWkVsVDJ4ZDVJWmxPOWVWa3p5NkFkTmdXaFpybmdzTjB6cTJJMzRMbTRoUTBkYWk4Z0psdWoyb2hQanVKSU5KemZEV1pPeExBRjVjdldRUk5KVEFyMHhUUGVLSmhKd1Vsczdyck1yL0hiRE01ZGNtaUs0WlNORldZM282bzFPU3o4eWFWb2syenZ4cW9pMGpHV3ZZRjFOQ1dMS1ZvYXB5MjBQcXVkR2ZrSHFvUHJUcm1kSlczQWU4NGE2RVVUY25wZ2VyZ2tKMjhVOXIxUGF0dVJWWmFZNXE2a3FVY1Rla3IrWkNLU0E0WTZaclVQSmNPcHlZQmNEUlYraEpFMHBhanFYSGFqanFsV3RCdFlNeXBveWxPcEtOTGxuSTBwYmk3eE5YS3lwWFhRbkhFS1FlTlhyTGV2UjFOVWROQThJa3FSMU96VXB4bWVNdHF1M1cwYzg0ZVltZnFhSW9nVTdLVXBDbXU4a0MxM0UrSDdJUGVGK2owaEJXUjZCVTBWWXJxb1lPdzZPV2hrVGM1UmZQNWxWSzE0Y016NGxUUWxFdVdralRWeWFFWk8xTzZtWS9jTENNWlNkQVVZVGp4VzZva1RkSHB2bzRDWjU0RkNvMGRidUQzZGk3aEM1b2liSXp3cTJGNTZ3Wm5CVXpxNXpxZnVOT3ppS1R0Y3lDcUdpNGhPZ3NERjlxa29pcmo0UmpiSGQ0TEZVbzZ0Sk83WHFjbElzeWUxdzNFK1ZydDhOQjNtNUxsMTdIeVE0S3NqQm5nVkZjT3dvSHVPdk5sSmJWNytlK24xcm0xWVY0NHlUd21RTGlHcmh4d3VTSm1kRjlXRmFtUkpFMXhUQmVONU03ZCtRa0VYU05SNkFVSHBCUittQWMvZTFSem42ZnJJc3pJWkIyZFhnYTJDeHU2R3FRQmR3SklrZ0s4SWpVcnVVUVowQlNoRkFSSGNraXhiSXBvZE8wdlpBSy9FNTZvL2tnNkNhMVV3MTgwOUZmRVhnZ3BhbDNSUzZTRkhRdEkwZ25iK3U3cUN3Q0tnMnpSaWh3YmhaQ2lWcy93cng0R0FmNUs2RE9nR1VwUkhqeWQ4RUNVR2tZdjVXQ01iUXhNQkdFUTg2YzZkbUJyMHMrZ1cvN0cwVDF2d3pTejM3MWNyR1ZNdU9ZWkhHcTVBZUQrellNL3djcThZTEJOQzdRai80eWIrWnFWN1d1ckxFMlJMT2Q2ekRyK28yRFhqRTZhQUk5WlEvNDFGcVNxUFBwem9PZFgvOXJ4QUN4WlN0SVVyOU5UTSs1dGpOYytpZXZkM0JwSVhSUEpsejRoelhOTVhmeDBMbG1hL2NaTGswL21iM2lzRC8vbnZVOVNnSDlHQm0zNWVnbHZiUHIzeXhOUHRxY2ppWHozV0xhSzVRMXgrSi9qTWRGejYrTVlmanZENUJpbXBHNUZVbVA5ZzkrMXI3MTZzMkJvdXl3TEM4WjdkUzlTUS92ZVFHcG1PQk4wenRVWUJvbG81dEJlMlhRKzB3cDFwdVpiOXYvaUVMQWx3cmNNdmhCVEVYRlVDTElkODJCbjJsb3J6V2MwMHkyL0t6T2Q5ckFVTFAzTUJaNWh0VG5QNUpkanZ3RE1NRjdRbFlnc1V3Q1I2dFI5dzBudHZQSnllWmFTNmZIM2toN3FuTzNMelhZdHZOM0tEY3FoT2lXTFl4Nllab3NGN3BqanZabi9UOHpzMGZWNTRxN0FWRy9lTTFvSy83OWFZSGEydXFWL2I1cU5DWHVIYzU1SE9KcGFhK1dUUFE5ZS9zNDN6VEJUTGJQbFdlOW10dGlkQlk3MExkM1ByTjAvenlJR3k2Z0c5eFgvamJ0bGJCZGhFdmRQb3lKRVZGK1IvMzJOSW1ZcGswOWQ3LzhBTTdNU293S0lOQ2dBQUFBQVNVVk9SSzVDWUlJPS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VHloT0tTQmNYUT09IiwKCSJMYXRleEltZ0Jhc2U2NCIgOiAiaVZCT1J3MEtHZ29BQUFBTlNVaEVVZ0FBQU1JQUFBQlRCQU1BQUFBLzljWGtBQUFBTUZCTVZFWC8vLzhBQUFBQUFBQUFBQUFBQUFBQUFBQUFBQUFBQUFBQUFBQUFBQUFBQUFBQUFBQUFBQUFBQUFBQUFBQUFBQUF2M2FCN0FBQUFEM1JTVGxNQUlsU0p1OTN2elprUU1uWm1xMFJ4c3VSZUFBQUFDWEJJV1hNQUFBN0VBQUFPeEFHVkt3NGJBQUFINFVsRVFWUllDWjFadlc5Y1JSQmZmMXpzZDA1c053UUZDWjBGTlRvckZRMDZVNFQyM0FSRXd6TkYrSkxRR1FrVXBZQXpTQlFnb2JzaTBDRDBUa0lLSFU2RmFJalRnRVNCN0JLQmhNMGZnTTVKN01zSFNZYVoyYS9aZmZ0c0g2L3dtNTJabmRtZG5kL00zck5TSjM4bVh6dTU3dG1iSjlmMW1yM1hQWDBjVlRzNFRpTWhQd09EQkxlQ2xlVlhLaVJIc051UGp4Q1dSR2NQK3lVZU1TYWV2ZEFadmY5SlNqZ0RONU5US3BoMWVEVWwrVFlIZnU1ZUwwdDM3MGplVEljVkQvY2NNOHRIbDE2NWZQbmlHN0RLdk9aZEovTEV6d0R2M2pqMzFITWRHSlZjVE1HS1YxUnFVeS9GV0NQSnZPRUE3TFBpRk96SUNVei9BUEFYRTVNNWpKWWk4UkQ2a2pQMy9CY1h5S1EvbSt4SFpzRGQzL2UwWXY2dm5FRDBMd0NmR2Q1cGdFaWNkUjdHK21vTFBRUkorVFF5UG5kcWpUajNuZ1I0ejBtdlFiVEhHVmgzUWt2MDBDQXMyaEc5Mi9DT0g4NkpFQkozTGxqMlJMUTZ0UjJhWWp2NXAraGhnMG56cHhsb2RZTGN5Tm93R2dqbEpzQjFNY3pnbmhocE1vTm4wTU8rNUErRDJHNEhZWG9Dd3Z5ZGxZZW8xQm00THkweFBRbDlUTm5nZUxadlNhMmFqQ3ltV3BpK0dLYVIwTjRNbzhHUzJVUFZBamdVV3FvWEhOWWszUGJDWWJRRnBmQVlSWmphWWE3eXhObzlWV0NZQnQ2S3lzVVVaT2Qra1pPNGxyN1FSSElUWU0xeDZvbGpVTVZ0REY2UWMxbmdUbUU2TzQ5b0xvZ2dtajRsYzJzYUhqaHZqbWplWnh5TEE1b0VKMlNpY0l1YzZFQ3ByT0h5L0I2TEtMVjVmbThWNHdBZ1VuSTJ3Qi9saHoySXJ3QWVoZDZWUWxqNzVONkM1VmlPMWpjVXdrU3NROVdDWktWU1pkT25EZkIyYklFSzJVM0x6TDB6eTFJWkxDbTFnRnI0TWs4Ung5SXVFdUhzalZudE9qSlh6S0R1MW1LbCtFWTRLSVd3RVVuZjNCZHlJdHRtNzV0UlZyTWFBc0xoZFZZRzJ4cVpJaVNRbGw5NGI4VUt6WHZibkY4ZTR0ZEloWWNGVWFTZGpSbXVJeGhnWDA4aU9DalYwTzRwU090dW9pT1Fhek40NkhianBJcmdnRThUMVRCYS9HU3daeWo3cXVrbVVLRFNrdVc1dDl4L0s3V0NJUU1CWWVOZ0ZjT0IwcFh6dDVjNkJrVW5iUnRZTjVXc3JWVmFEUVdBQ2FSbmJXNjZaV0xLSTUyaFRsQWd0UndMaWNOTGFvK3F1MEdLTk5zdXBDYkFwNDNnTWdjNjRYakRtbW4vRXVMTVZJUUc2c1dQaWV5dTcxV0ZkZVZWR1FZRm1scnhQRXZSOWswZVR2RmVyY0M4NTgwQlk2cGJPSmJnUUZWbGg0RnZsaFBZb0xKcGNtazZiQUphamVHQTVBenFMV3RXMkIyWXQwdTFMMGNWclJIOHJTRjdYM05PaFRjS3pkUncwUFZyVGJOeTQwbVArRzhQYlZCV2xuSUFwUXZJWDlXNkN3SlVidmFDelk2T1RaUXlIS2hEM09KMEsrVUEyaG1paHhWdHJ4RmZub2c5dEhCczJXUXZ3NEVBK1pqajZDdUxOa2wvY2FLTjd6Q1Z6YTAxbzl0QXhRSFJaVGhRcDN6STBURHhObFAwcTJzblVpNlUwMUIxZDR6Nk5Db3lYWVlERmFZN2ZNVTE4WlllQ0VrMkFWbzJiYVdDcS9mVVNCaFBDVGpnK2g5Umw0b3VrR3lIQUdmN1hzK21yZkF3YjBIQXljaTlMUUVIOUhDWGJpMDIzc0tBb3IzYkpydXIxeWpGYXNvMzhTM1RTUk53WUE5dE5MVVVUT1pCZ2V3MXcwNTVtTEVieERKdUxDVGdnQjRPVlJmbGkyVVBGTHhsdzI0bjl1RGc0RHBwQ2c1NEp4cFZRVG9YanJzVzNHSWhEZzZLNnp5Q0l3VUg5dEJCVTJLbUlTbEJYQnhTSGh3Y2NFS1hPMmtLRGdwcmowSVAvdENjS3pwb0MxcTBzTzhFbG5Cd1FFWVRsZnNxQlFmZUF5NGd1RDVyRXcyY3RHT3RwYzdCd1FHVmRDZE53UUZGaDNpbFNSVytYZlRRdHg0U3VTVGdvQlQyRHl5U0tUaXdCN1JWM2dNMWFWczdsVXA0RUhDd25UUUZCOFpESzNVTzFGYlc3UllRbE81SUxFL0FBVm00eWdPVmdnTjZPT0Jqc3ZQY204NXUwWTFhNWNvbjRJQnFRMVEvVjdvczBmd0NNN0pBcVl1NE1acDFmTWxBVnRQVkR5UEhxaHpzaXZyaCtVVE82OXBLQVZseU16VkJ1YnJzZVZUa28yZHJUVEtvVEw2VmFwUzR1NGZjNDRRMW5yanRieWcwTHNvWDQvYU85S0RRUTFtSE5LakhVWjllRDlSTHJFU2ZsbkRBeVQwMGt1aFN1azlUSWdSQlZRcC9FZ1cvRzJzbHhOUkZIdERxR3VoaFAxeW1IdEZkZzZUK2ZrNzhMQWU0SXRXblMzVWxnQU9xMHNGRmdkQUcyblJmd1o4eFlXSDZNandGdnYzMnBVZWw0dStFZE1sZERsWDBxQU1iZXNuNGNrL1dqVDZIVUhrZU9ERVRtL0g5QjlON0wxVGhFWGI3SlNRYTRTbmhGNDQ0T2ZsK0t3MTB3N2pTaVNiaGdHdGJ4SG00eFJHOTlZT2p3NEVkbUhmYjExbm1YSVZSUDFRcFNzbkE4dFBtQUpvQTdsc3RmZ1VxUjdRRmE5TGcxeGlUanlTRGZ1ekVjV1A1R2RQRzZ2amxjRW5QeUZvQUw0YVRjVFFVK1R6eHdrdEF6NXQvK24xVEowM0M0WlFOK0ZYTW5nSFpyZmRLcXlQMmdpaE1kT3ZYendhSjdOUGR0NVI4YjdvN3hIZDRGT2YvL3Y2M0hPQVBxV0ZvdTFrYVRnRjlWcjM0Y21lMFo2VDh1clloUjViZThpajVCME5MejhHdlZpamY4eEZpcE94SXVpMnFTLzJuRHpxWFByeFJvZDlKWm51RnNtY2pIS0tjODdLSWFrWHBHb21yaG5OUlBhclNRMzZScm10SHpHQlJMWFZwVDAveW42TFM4Z3B1d3g5MGhZWmpUNlFoNitRVlJHK000K3ZGdGEvQ1pzRE9VcjloQXcweEtPeXZSc0U3bHB3NitURVF6aDRjYTdDa1VJeVZnYm03aVpjTVZUSmFKMFlEbVJpT2NXakc1WVF0ZTVWTENBU3pZUUVQWkJXRDFMOHNLbFNabmNkdDdTaGxsbTNIYmVxWUdZMXg4elZMdDR4cU41UGgveWVxRmExazJuMy9zNXpqM2x2SmkybjFyTjdZWVUzOWY2M2FQdDZIVjQ2UXBrV3RaTE5QNitLZCtIOEFhRTQwckNxN2psK255OTdZVDNPTXlsSHd4NVJ4WFV4OGZQSVozN2k3em4rbUNHQ084NGlPY0FBQUFBQkpSVTVFcmtKZ2dnPT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文字</Application>
  <PresentationFormat>宽屏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宋体</vt:lpstr>
      <vt:lpstr>汉仪书宋二KW</vt:lpstr>
      <vt:lpstr>Times New Roman Regular</vt:lpstr>
      <vt:lpstr>Hiragino Sans GB</vt:lpstr>
      <vt:lpstr>Times New Roman Bold</vt:lpstr>
      <vt:lpstr>Times New Roman</vt:lpstr>
      <vt:lpstr>Calibri</vt:lpstr>
      <vt:lpstr>Helvetica Neue</vt:lpstr>
      <vt:lpstr>微软雅黑</vt:lpstr>
      <vt:lpstr>汉仪旗黑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小珙</cp:lastModifiedBy>
  <cp:revision>44</cp:revision>
  <dcterms:created xsi:type="dcterms:W3CDTF">2023-12-10T16:22:14Z</dcterms:created>
  <dcterms:modified xsi:type="dcterms:W3CDTF">2023-12-10T16:22:14Z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B401C2D5798C5C57BEEC62654F25E543_43</vt:lpwstr>
  </property>
</Properties>
</file>