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851323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851323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851323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851323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851323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851323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c8681f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c8681f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8681f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8681f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c8681f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c8681f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d1ca475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d1ca475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85132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85132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851323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851323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851323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851323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851323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851323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851323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851323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851323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851323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851323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851323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c8681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c8681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Semi-supervised Analysis of Media Attitudes toward Geopolitical Entities at the End of 2022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Hantao Hong, Jacky 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&amp; Manual Annotation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8275"/>
            <a:ext cx="8362974" cy="3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88" y="0"/>
            <a:ext cx="683403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00" y="104725"/>
            <a:ext cx="1201925" cy="632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471" y="2571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2446" y="7373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27587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1991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15834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8308" y="247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271" y="15266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159557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067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8346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66221" y="23384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24" y="0"/>
            <a:ext cx="683415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25" y="93425"/>
            <a:ext cx="1067002" cy="71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646" y="29949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7396" y="29949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29457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2398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65651" y="285314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2883" y="29457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271" y="10443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804746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30821" y="160022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8346" y="2571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46521" y="125282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630975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88" y="0"/>
            <a:ext cx="683402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" y="80595"/>
            <a:ext cx="1095275" cy="72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296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821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63079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8308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271" y="16743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110342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067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38671" y="29782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56371" y="16250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1674300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62" y="0"/>
            <a:ext cx="683408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0" y="90145"/>
            <a:ext cx="1085325" cy="7215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371" y="2398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259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30355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27454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68814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0421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096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193022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30846" y="14132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68171" y="26389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66221" y="14132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1413200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62" y="0"/>
            <a:ext cx="683408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77" y="109900"/>
            <a:ext cx="1037175" cy="691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371" y="2398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259" y="24598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21" y="26406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7846" y="2224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807272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8308" y="31546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096" y="26406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4388" y="280727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067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8346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76046" y="16986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92295" y="2807275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1796850"/>
            <a:ext cx="8520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Q&amp;A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9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lot of </a:t>
            </a:r>
            <a:r>
              <a:rPr lang="en"/>
              <a:t>events happened in 2022, especially: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307" y="541601"/>
            <a:ext cx="2802700" cy="18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738" y="2571749"/>
            <a:ext cx="3237126" cy="21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863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0688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3513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6338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9152" y="339731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1988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7863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80677" y="419284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03513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26338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49163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471988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11700" y="1632100"/>
            <a:ext cx="5358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Geopolitical Entities (GPE)</a:t>
            </a:r>
            <a:r>
              <a:rPr lang="en" sz="1800">
                <a:solidFill>
                  <a:schemeClr val="dk2"/>
                </a:solidFill>
              </a:rPr>
              <a:t>: USA, China, Taiwan, Russia and Ukraine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2412400"/>
            <a:ext cx="51477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Media Attitudes at the end of 2022?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NLP -&gt; Sentiment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Sentiment Analysis -&gt; Classification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Naive Bayes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BERT -&gt; a Pre-trained Transformer model</a:t>
            </a:r>
            <a:endParaRPr sz="2000"/>
          </a:p>
        </p:txBody>
      </p:sp>
      <p:sp>
        <p:nvSpPr>
          <p:cNvPr id="84" name="Google Shape;84;p15"/>
          <p:cNvSpPr txBox="1"/>
          <p:nvPr/>
        </p:nvSpPr>
        <p:spPr>
          <a:xfrm>
            <a:off x="360375" y="2886900"/>
            <a:ext cx="77706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4. </a:t>
            </a:r>
            <a:r>
              <a:rPr lang="en" sz="2100">
                <a:solidFill>
                  <a:schemeClr val="dk2"/>
                </a:solidFill>
              </a:rPr>
              <a:t>LIWC - 22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Linguistic Inquiry and Word Count (LIWC) is the gold standard in software for analyzing word use.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75" y="2505700"/>
            <a:ext cx="947250" cy="94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Selection &amp; Web Crawling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[Training, Validation, Testing] </a:t>
            </a:r>
            <a:r>
              <a:rPr b="1" lang="en">
                <a:highlight>
                  <a:srgbClr val="FFE599"/>
                </a:highlight>
              </a:rPr>
              <a:t>Sentiment 140</a:t>
            </a:r>
            <a:r>
              <a:rPr lang="en"/>
              <a:t> -&gt; </a:t>
            </a:r>
            <a:r>
              <a:rPr lang="en"/>
              <a:t>1.6 million annotated tweet data with sentiment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[Analysis] Web crawling</a:t>
            </a:r>
            <a:r>
              <a:rPr lang="en"/>
              <a:t> using Twitter API (5 * 12 = 60 csv files with tweets)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the 12 Media twitter accounts + 2022.12.1 to 2022.12.31 + 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–&gt; Remove Links, @， #, (stopwords when using NaiveBayes model)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06" y="3072175"/>
            <a:ext cx="2651869" cy="14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11700" y="2876125"/>
            <a:ext cx="64764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LIWC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Topic Analysis: Politics &lt;- Psycholinguistics features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5000 Negative data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5000 Positive data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10000 balanced labeled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into 9:1 Training(validation) vs. </a:t>
            </a:r>
            <a:r>
              <a:rPr lang="en"/>
              <a:t>Testing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78525" y="2124825"/>
            <a:ext cx="36321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[7200]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483400" y="2124825"/>
            <a:ext cx="11379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[1800]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694075" y="2124825"/>
            <a:ext cx="8325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[1000]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2994075"/>
            <a:ext cx="7707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5-fold validation</a:t>
            </a:r>
            <a:endParaRPr sz="1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“Semi-supervised”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- Naive Bayes &amp; TF-IDF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AUC: 0.7948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Accuracy: 71.72%</a:t>
            </a:r>
            <a:endParaRPr sz="2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125" y="1106125"/>
            <a:ext cx="4457699" cy="3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- BERT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Pre-trained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Fine-tuning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AdamW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Batch-size: 32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Learning rate: 1e-5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Epoch: 5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validation set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AUC: 0.8798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Accuracy: 80.61%</a:t>
            </a:r>
            <a:endParaRPr sz="2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400" y="1152473"/>
            <a:ext cx="4409550" cy="3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Number of tweets predicted non-negative:  466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 of non-negative out of 500:  0.932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Threshold: 0.8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