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 id="271" r:id="rId8"/>
    <p:sldId id="261" r:id="rId9"/>
    <p:sldId id="262" r:id="rId10"/>
    <p:sldId id="263" r:id="rId11"/>
    <p:sldId id="270" r:id="rId12"/>
    <p:sldId id="264" r:id="rId13"/>
    <p:sldId id="265" r:id="rId14"/>
    <p:sldId id="266"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27F786-E401-423E-A0FD-CB1B6FB443B9}" type="datetimeFigureOut">
              <a:rPr lang="en-US" smtClean="0"/>
              <a:t>10/17/2014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0E8B1-F65D-4D91-AD18-91259FE254D5}" type="slidenum">
              <a:rPr lang="en-US" smtClean="0"/>
              <a:t>‹#›</a:t>
            </a:fld>
            <a:endParaRPr lang="en-US"/>
          </a:p>
        </p:txBody>
      </p:sp>
    </p:spTree>
    <p:extLst>
      <p:ext uri="{BB962C8B-B14F-4D97-AF65-F5344CB8AC3E}">
        <p14:creationId xmlns:p14="http://schemas.microsoft.com/office/powerpoint/2010/main" val="1884704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27F786-E401-423E-A0FD-CB1B6FB443B9}" type="datetimeFigureOut">
              <a:rPr lang="en-US" smtClean="0"/>
              <a:t>10/17/2014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0E8B1-F65D-4D91-AD18-91259FE254D5}" type="slidenum">
              <a:rPr lang="en-US" smtClean="0"/>
              <a:t>‹#›</a:t>
            </a:fld>
            <a:endParaRPr lang="en-US"/>
          </a:p>
        </p:txBody>
      </p:sp>
    </p:spTree>
    <p:extLst>
      <p:ext uri="{BB962C8B-B14F-4D97-AF65-F5344CB8AC3E}">
        <p14:creationId xmlns:p14="http://schemas.microsoft.com/office/powerpoint/2010/main" val="2450243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27F786-E401-423E-A0FD-CB1B6FB443B9}" type="datetimeFigureOut">
              <a:rPr lang="en-US" smtClean="0"/>
              <a:t>10/17/2014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0E8B1-F65D-4D91-AD18-91259FE254D5}" type="slidenum">
              <a:rPr lang="en-US" smtClean="0"/>
              <a:t>‹#›</a:t>
            </a:fld>
            <a:endParaRPr lang="en-US"/>
          </a:p>
        </p:txBody>
      </p:sp>
    </p:spTree>
    <p:extLst>
      <p:ext uri="{BB962C8B-B14F-4D97-AF65-F5344CB8AC3E}">
        <p14:creationId xmlns:p14="http://schemas.microsoft.com/office/powerpoint/2010/main" val="2089166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4CFBDACD-12BF-4027-9BFC-5E3C9AE2B6B0}" type="datetimeFigureOut">
              <a:rPr lang="en-US">
                <a:solidFill>
                  <a:srgbClr val="DBF5F9">
                    <a:shade val="90000"/>
                  </a:srgbClr>
                </a:solidFill>
              </a:rPr>
              <a:pPr>
                <a:defRPr/>
              </a:pPr>
              <a:t>10/17/2014</a:t>
            </a:fld>
            <a:endParaRPr lang="en-US">
              <a:solidFill>
                <a:srgbClr val="DBF5F9">
                  <a:shade val="90000"/>
                </a:srgbClr>
              </a:solidFill>
            </a:endParaRPr>
          </a:p>
        </p:txBody>
      </p:sp>
      <p:sp>
        <p:nvSpPr>
          <p:cNvPr id="5" name="Footer Placeholder 18"/>
          <p:cNvSpPr>
            <a:spLocks noGrp="1"/>
          </p:cNvSpPr>
          <p:nvPr>
            <p:ph type="ftr" sz="quarter" idx="11"/>
          </p:nvPr>
        </p:nvSpPr>
        <p:spPr/>
        <p:txBody>
          <a:bodyPr/>
          <a:lstStyle>
            <a:lvl1pPr>
              <a:defRPr/>
            </a:lvl1pPr>
          </a:lstStyle>
          <a:p>
            <a:pPr>
              <a:defRPr/>
            </a:pPr>
            <a:endParaRPr lang="en-US">
              <a:solidFill>
                <a:srgbClr val="DBF5F9">
                  <a:shade val="90000"/>
                </a:srgbClr>
              </a:solidFill>
            </a:endParaRPr>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26749EC8-571D-41E5-941D-CCC149CD570A}" type="slidenum">
              <a:rPr lang="en-US" altLang="en-US"/>
              <a:pPr/>
              <a:t>‹#›</a:t>
            </a:fld>
            <a:endParaRPr lang="en-US" altLang="en-US"/>
          </a:p>
        </p:txBody>
      </p:sp>
    </p:spTree>
    <p:extLst>
      <p:ext uri="{BB962C8B-B14F-4D97-AF65-F5344CB8AC3E}">
        <p14:creationId xmlns:p14="http://schemas.microsoft.com/office/powerpoint/2010/main" val="123528302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636ECE7-9D8C-4F44-900D-498253B457AC}" type="datetimeFigureOut">
              <a:rPr lang="en-US">
                <a:solidFill>
                  <a:srgbClr val="04617B">
                    <a:shade val="90000"/>
                  </a:srgbClr>
                </a:solidFill>
              </a:rPr>
              <a:pPr>
                <a:defRPr/>
              </a:pPr>
              <a:t>10/17/2014</a:t>
            </a:fld>
            <a:endParaRPr lang="en-US">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fld id="{07076B6B-C7E3-47E8-9F67-609999BF348C}" type="slidenum">
              <a:rPr lang="en-US" altLang="en-US"/>
              <a:pPr/>
              <a:t>‹#›</a:t>
            </a:fld>
            <a:endParaRPr lang="en-US" altLang="en-US"/>
          </a:p>
        </p:txBody>
      </p:sp>
    </p:spTree>
    <p:extLst>
      <p:ext uri="{BB962C8B-B14F-4D97-AF65-F5344CB8AC3E}">
        <p14:creationId xmlns:p14="http://schemas.microsoft.com/office/powerpoint/2010/main" val="607351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6263793-8684-4743-B8B1-25BD7DDEAA49}" type="datetimeFigureOut">
              <a:rPr lang="en-US">
                <a:solidFill>
                  <a:srgbClr val="DBF5F9">
                    <a:shade val="90000"/>
                  </a:srgbClr>
                </a:solidFill>
              </a:rPr>
              <a:pPr>
                <a:defRPr/>
              </a:pPr>
              <a:t>10/17/2014</a:t>
            </a:fld>
            <a:endParaRPr lang="en-US">
              <a:solidFill>
                <a:srgbClr val="DBF5F9">
                  <a:shade val="90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8279E7CE-D64A-40D9-9142-144B58A50756}" type="slidenum">
              <a:rPr lang="en-US" altLang="en-US"/>
              <a:pPr/>
              <a:t>‹#›</a:t>
            </a:fld>
            <a:endParaRPr lang="en-US" altLang="en-US"/>
          </a:p>
        </p:txBody>
      </p:sp>
    </p:spTree>
    <p:extLst>
      <p:ext uri="{BB962C8B-B14F-4D97-AF65-F5344CB8AC3E}">
        <p14:creationId xmlns:p14="http://schemas.microsoft.com/office/powerpoint/2010/main" val="105871336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5297D5E4-6FE8-4E30-B4D1-9D25E1D6DF74}" type="datetimeFigureOut">
              <a:rPr lang="en-US">
                <a:solidFill>
                  <a:srgbClr val="04617B">
                    <a:shade val="90000"/>
                  </a:srgbClr>
                </a:solidFill>
              </a:rPr>
              <a:pPr>
                <a:defRPr/>
              </a:pPr>
              <a:t>10/17/2014</a:t>
            </a:fld>
            <a:endParaRPr lang="en-US">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fld id="{327AA090-9BB2-4F86-93AB-674B5FBA63BA}" type="slidenum">
              <a:rPr lang="en-US" altLang="en-US"/>
              <a:pPr/>
              <a:t>‹#›</a:t>
            </a:fld>
            <a:endParaRPr lang="en-US" altLang="en-US"/>
          </a:p>
        </p:txBody>
      </p:sp>
    </p:spTree>
    <p:extLst>
      <p:ext uri="{BB962C8B-B14F-4D97-AF65-F5344CB8AC3E}">
        <p14:creationId xmlns:p14="http://schemas.microsoft.com/office/powerpoint/2010/main" val="3413217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90656BAB-9D39-41FA-9B17-CD894D3E108A}" type="datetimeFigureOut">
              <a:rPr lang="en-US">
                <a:solidFill>
                  <a:srgbClr val="04617B">
                    <a:shade val="90000"/>
                  </a:srgbClr>
                </a:solidFill>
              </a:rPr>
              <a:pPr>
                <a:defRPr/>
              </a:pPr>
              <a:t>10/17/2014</a:t>
            </a:fld>
            <a:endParaRPr lang="en-US">
              <a:solidFill>
                <a:srgbClr val="04617B">
                  <a:shade val="90000"/>
                </a:srgbClr>
              </a:solidFill>
            </a:endParaRPr>
          </a:p>
        </p:txBody>
      </p:sp>
      <p:sp>
        <p:nvSpPr>
          <p:cNvPr id="8"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9" name="Slide Number Placeholder 17"/>
          <p:cNvSpPr>
            <a:spLocks noGrp="1"/>
          </p:cNvSpPr>
          <p:nvPr>
            <p:ph type="sldNum" sz="quarter" idx="12"/>
          </p:nvPr>
        </p:nvSpPr>
        <p:spPr/>
        <p:txBody>
          <a:bodyPr/>
          <a:lstStyle>
            <a:lvl1pPr>
              <a:defRPr/>
            </a:lvl1pPr>
          </a:lstStyle>
          <a:p>
            <a:fld id="{74002D46-4449-4A66-903D-16D8A667D547}" type="slidenum">
              <a:rPr lang="en-US" altLang="en-US"/>
              <a:pPr/>
              <a:t>‹#›</a:t>
            </a:fld>
            <a:endParaRPr lang="en-US" altLang="en-US"/>
          </a:p>
        </p:txBody>
      </p:sp>
    </p:spTree>
    <p:extLst>
      <p:ext uri="{BB962C8B-B14F-4D97-AF65-F5344CB8AC3E}">
        <p14:creationId xmlns:p14="http://schemas.microsoft.com/office/powerpoint/2010/main" val="1855716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968B6411-DC95-413D-B2DD-04D4E3031157}" type="datetimeFigureOut">
              <a:rPr lang="en-US">
                <a:solidFill>
                  <a:srgbClr val="04617B">
                    <a:shade val="90000"/>
                  </a:srgbClr>
                </a:solidFill>
              </a:rPr>
              <a:pPr>
                <a:defRPr/>
              </a:pPr>
              <a:t>10/17/2014</a:t>
            </a:fld>
            <a:endParaRPr lang="en-US">
              <a:solidFill>
                <a:srgbClr val="04617B">
                  <a:shade val="90000"/>
                </a:srgbClr>
              </a:solidFill>
            </a:endParaRPr>
          </a:p>
        </p:txBody>
      </p:sp>
      <p:sp>
        <p:nvSpPr>
          <p:cNvPr id="4"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5" name="Slide Number Placeholder 17"/>
          <p:cNvSpPr>
            <a:spLocks noGrp="1"/>
          </p:cNvSpPr>
          <p:nvPr>
            <p:ph type="sldNum" sz="quarter" idx="12"/>
          </p:nvPr>
        </p:nvSpPr>
        <p:spPr/>
        <p:txBody>
          <a:bodyPr/>
          <a:lstStyle>
            <a:lvl1pPr>
              <a:defRPr/>
            </a:lvl1pPr>
          </a:lstStyle>
          <a:p>
            <a:fld id="{9D2B2EE0-E480-4D32-A01F-B9367E81184D}" type="slidenum">
              <a:rPr lang="en-US" altLang="en-US"/>
              <a:pPr/>
              <a:t>‹#›</a:t>
            </a:fld>
            <a:endParaRPr lang="en-US" altLang="en-US"/>
          </a:p>
        </p:txBody>
      </p:sp>
    </p:spTree>
    <p:extLst>
      <p:ext uri="{BB962C8B-B14F-4D97-AF65-F5344CB8AC3E}">
        <p14:creationId xmlns:p14="http://schemas.microsoft.com/office/powerpoint/2010/main" val="26130249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DEF9D1F6-0285-4714-961D-A4539FFD8DB8}" type="datetimeFigureOut">
              <a:rPr lang="en-US">
                <a:solidFill>
                  <a:srgbClr val="04617B">
                    <a:shade val="90000"/>
                  </a:srgbClr>
                </a:solidFill>
              </a:rPr>
              <a:pPr>
                <a:defRPr/>
              </a:pPr>
              <a:t>10/17/2014</a:t>
            </a:fld>
            <a:endParaRPr lang="en-US">
              <a:solidFill>
                <a:srgbClr val="04617B">
                  <a:shade val="90000"/>
                </a:srgbClr>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4" name="Slide Number Placeholder 17"/>
          <p:cNvSpPr>
            <a:spLocks noGrp="1"/>
          </p:cNvSpPr>
          <p:nvPr>
            <p:ph type="sldNum" sz="quarter" idx="12"/>
          </p:nvPr>
        </p:nvSpPr>
        <p:spPr/>
        <p:txBody>
          <a:bodyPr/>
          <a:lstStyle>
            <a:lvl1pPr>
              <a:defRPr/>
            </a:lvl1pPr>
          </a:lstStyle>
          <a:p>
            <a:fld id="{0DE418BD-77C5-48EE-9276-BEC5CDAF25AF}" type="slidenum">
              <a:rPr lang="en-US" altLang="en-US"/>
              <a:pPr/>
              <a:t>‹#›</a:t>
            </a:fld>
            <a:endParaRPr lang="en-US" altLang="en-US"/>
          </a:p>
        </p:txBody>
      </p:sp>
    </p:spTree>
    <p:extLst>
      <p:ext uri="{BB962C8B-B14F-4D97-AF65-F5344CB8AC3E}">
        <p14:creationId xmlns:p14="http://schemas.microsoft.com/office/powerpoint/2010/main" val="2577083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CEDC10AA-833A-4705-8597-504855BC58CE}" type="datetimeFigureOut">
              <a:rPr lang="en-US">
                <a:solidFill>
                  <a:srgbClr val="04617B">
                    <a:shade val="90000"/>
                  </a:srgbClr>
                </a:solidFill>
              </a:rPr>
              <a:pPr>
                <a:defRPr/>
              </a:pPr>
              <a:t>10/17/2014</a:t>
            </a:fld>
            <a:endParaRPr lang="en-US">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fld id="{A0868DD8-570A-432B-8069-52F636795E19}" type="slidenum">
              <a:rPr lang="en-US" altLang="en-US"/>
              <a:pPr/>
              <a:t>‹#›</a:t>
            </a:fld>
            <a:endParaRPr lang="en-US" altLang="en-US"/>
          </a:p>
        </p:txBody>
      </p:sp>
    </p:spTree>
    <p:extLst>
      <p:ext uri="{BB962C8B-B14F-4D97-AF65-F5344CB8AC3E}">
        <p14:creationId xmlns:p14="http://schemas.microsoft.com/office/powerpoint/2010/main" val="183676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27F786-E401-423E-A0FD-CB1B6FB443B9}" type="datetimeFigureOut">
              <a:rPr lang="en-US" smtClean="0"/>
              <a:t>10/17/2014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0E8B1-F65D-4D91-AD18-91259FE254D5}" type="slidenum">
              <a:rPr lang="en-US" smtClean="0"/>
              <a:t>‹#›</a:t>
            </a:fld>
            <a:endParaRPr lang="en-US"/>
          </a:p>
        </p:txBody>
      </p:sp>
    </p:spTree>
    <p:extLst>
      <p:ext uri="{BB962C8B-B14F-4D97-AF65-F5344CB8AC3E}">
        <p14:creationId xmlns:p14="http://schemas.microsoft.com/office/powerpoint/2010/main" val="2474589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1EA31696-C5E8-41F8-BE84-FF6177C828F4}" type="datetimeFigureOut">
              <a:rPr lang="en-US">
                <a:solidFill>
                  <a:srgbClr val="04617B">
                    <a:shade val="90000"/>
                  </a:srgbClr>
                </a:solidFill>
              </a:rPr>
              <a:pPr>
                <a:defRPr/>
              </a:pPr>
              <a:t>10/17/2014</a:t>
            </a:fld>
            <a:endParaRPr lang="en-US">
              <a:solidFill>
                <a:srgbClr val="04617B">
                  <a:shade val="90000"/>
                </a:srgbClr>
              </a:solidFill>
            </a:endParaRPr>
          </a:p>
        </p:txBody>
      </p:sp>
      <p:sp>
        <p:nvSpPr>
          <p:cNvPr id="10" name="Footer Placeholder 5"/>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5CD3F214-06A3-4FEA-8FBB-CA325A6E1394}" type="slidenum">
              <a:rPr lang="en-US" altLang="en-US"/>
              <a:pPr/>
              <a:t>‹#›</a:t>
            </a:fld>
            <a:endParaRPr lang="en-US" altLang="en-US"/>
          </a:p>
        </p:txBody>
      </p:sp>
    </p:spTree>
    <p:extLst>
      <p:ext uri="{BB962C8B-B14F-4D97-AF65-F5344CB8AC3E}">
        <p14:creationId xmlns:p14="http://schemas.microsoft.com/office/powerpoint/2010/main" val="51383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87EACA7-75BC-4A46-BC2C-E779ADD13485}" type="datetimeFigureOut">
              <a:rPr lang="en-US">
                <a:solidFill>
                  <a:srgbClr val="04617B">
                    <a:shade val="90000"/>
                  </a:srgbClr>
                </a:solidFill>
              </a:rPr>
              <a:pPr>
                <a:defRPr/>
              </a:pPr>
              <a:t>10/17/2014</a:t>
            </a:fld>
            <a:endParaRPr lang="en-US">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fld id="{6C24F1C4-598D-462E-AE37-631501F03493}" type="slidenum">
              <a:rPr lang="en-US" altLang="en-US"/>
              <a:pPr/>
              <a:t>‹#›</a:t>
            </a:fld>
            <a:endParaRPr lang="en-US" altLang="en-US"/>
          </a:p>
        </p:txBody>
      </p:sp>
    </p:spTree>
    <p:extLst>
      <p:ext uri="{BB962C8B-B14F-4D97-AF65-F5344CB8AC3E}">
        <p14:creationId xmlns:p14="http://schemas.microsoft.com/office/powerpoint/2010/main" val="24913535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F6445B3-1F4D-4440-8EFD-CA8657E02AF6}" type="datetimeFigureOut">
              <a:rPr lang="en-US">
                <a:solidFill>
                  <a:srgbClr val="04617B">
                    <a:shade val="90000"/>
                  </a:srgbClr>
                </a:solidFill>
              </a:rPr>
              <a:pPr>
                <a:defRPr/>
              </a:pPr>
              <a:t>10/17/2014</a:t>
            </a:fld>
            <a:endParaRPr lang="en-US">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fld id="{70E2EC4D-58F0-4577-809F-43CFE55F0248}" type="slidenum">
              <a:rPr lang="en-US" altLang="en-US"/>
              <a:pPr/>
              <a:t>‹#›</a:t>
            </a:fld>
            <a:endParaRPr lang="en-US" altLang="en-US"/>
          </a:p>
        </p:txBody>
      </p:sp>
    </p:spTree>
    <p:extLst>
      <p:ext uri="{BB962C8B-B14F-4D97-AF65-F5344CB8AC3E}">
        <p14:creationId xmlns:p14="http://schemas.microsoft.com/office/powerpoint/2010/main" val="21288371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2264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3" y="1598613"/>
            <a:ext cx="4037012" cy="4497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598613"/>
            <a:ext cx="4037013" cy="4497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5613" y="6242050"/>
            <a:ext cx="2130425" cy="474663"/>
          </a:xfrm>
        </p:spPr>
        <p:txBody>
          <a:bodyPr/>
          <a:lstStyle>
            <a:lvl1pPr>
              <a:defRPr/>
            </a:lvl1pPr>
          </a:lstStyle>
          <a:p>
            <a:pPr>
              <a:defRPr/>
            </a:pPr>
            <a:endParaRPr lang="en-US">
              <a:solidFill>
                <a:srgbClr val="04617B">
                  <a:shade val="90000"/>
                </a:srgbClr>
              </a:solidFill>
            </a:endParaRPr>
          </a:p>
        </p:txBody>
      </p:sp>
      <p:sp>
        <p:nvSpPr>
          <p:cNvPr id="6" name="Footer Placeholder 5"/>
          <p:cNvSpPr>
            <a:spLocks noGrp="1"/>
          </p:cNvSpPr>
          <p:nvPr>
            <p:ph type="ftr" sz="quarter" idx="11"/>
          </p:nvPr>
        </p:nvSpPr>
        <p:spPr>
          <a:xfrm>
            <a:off x="3124200" y="6242050"/>
            <a:ext cx="2895600" cy="474663"/>
          </a:xfrm>
        </p:spPr>
        <p:txBody>
          <a:bodyPr/>
          <a:lstStyle>
            <a:lvl1pPr>
              <a:defRPr/>
            </a:lvl1pPr>
          </a:lstStyle>
          <a:p>
            <a:pPr>
              <a:defRPr/>
            </a:pPr>
            <a:endParaRPr lang="en-US">
              <a:solidFill>
                <a:srgbClr val="04617B">
                  <a:shade val="90000"/>
                </a:srgbClr>
              </a:solidFill>
            </a:endParaRPr>
          </a:p>
        </p:txBody>
      </p:sp>
      <p:sp>
        <p:nvSpPr>
          <p:cNvPr id="7" name="Slide Number Placeholder 6"/>
          <p:cNvSpPr>
            <a:spLocks noGrp="1"/>
          </p:cNvSpPr>
          <p:nvPr>
            <p:ph type="sldNum" sz="quarter" idx="12"/>
          </p:nvPr>
        </p:nvSpPr>
        <p:spPr>
          <a:xfrm>
            <a:off x="6553200" y="6242050"/>
            <a:ext cx="2130425" cy="474663"/>
          </a:xfrm>
        </p:spPr>
        <p:txBody>
          <a:bodyPr/>
          <a:lstStyle>
            <a:lvl1pPr>
              <a:defRPr/>
            </a:lvl1pPr>
          </a:lstStyle>
          <a:p>
            <a:fld id="{3893B1B7-20E6-40D9-A587-4972EC1CDBF8}" type="slidenum">
              <a:rPr lang="en-US" altLang="en-US"/>
              <a:pPr/>
              <a:t>‹#›</a:t>
            </a:fld>
            <a:endParaRPr lang="en-US" altLang="en-US"/>
          </a:p>
        </p:txBody>
      </p:sp>
    </p:spTree>
    <p:extLst>
      <p:ext uri="{BB962C8B-B14F-4D97-AF65-F5344CB8AC3E}">
        <p14:creationId xmlns:p14="http://schemas.microsoft.com/office/powerpoint/2010/main" val="24608394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1_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35163"/>
            <a:ext cx="4038600" cy="4389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35163"/>
            <a:ext cx="4038600" cy="4389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9D8E1693-1A10-44EC-AFE1-186DB8A47C12}" type="datetimeFigureOut">
              <a:rPr lang="en-US">
                <a:solidFill>
                  <a:srgbClr val="04617B">
                    <a:shade val="90000"/>
                  </a:srgbClr>
                </a:solidFill>
              </a:rPr>
              <a:pPr>
                <a:defRPr/>
              </a:pPr>
              <a:t>10/17/2014</a:t>
            </a:fld>
            <a:endParaRPr lang="en-US">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fld id="{1D79DE68-5D20-466D-BDF8-9B86E7D67814}" type="slidenum">
              <a:rPr lang="en-US" altLang="en-US"/>
              <a:pPr/>
              <a:t>‹#›</a:t>
            </a:fld>
            <a:endParaRPr lang="en-US" altLang="en-US"/>
          </a:p>
        </p:txBody>
      </p:sp>
    </p:spTree>
    <p:extLst>
      <p:ext uri="{BB962C8B-B14F-4D97-AF65-F5344CB8AC3E}">
        <p14:creationId xmlns:p14="http://schemas.microsoft.com/office/powerpoint/2010/main" val="163759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7F786-E401-423E-A0FD-CB1B6FB443B9}" type="datetimeFigureOut">
              <a:rPr lang="en-US" smtClean="0"/>
              <a:t>10/17/2014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0E8B1-F65D-4D91-AD18-91259FE254D5}" type="slidenum">
              <a:rPr lang="en-US" smtClean="0"/>
              <a:t>‹#›</a:t>
            </a:fld>
            <a:endParaRPr lang="en-US"/>
          </a:p>
        </p:txBody>
      </p:sp>
    </p:spTree>
    <p:extLst>
      <p:ext uri="{BB962C8B-B14F-4D97-AF65-F5344CB8AC3E}">
        <p14:creationId xmlns:p14="http://schemas.microsoft.com/office/powerpoint/2010/main" val="46855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27F786-E401-423E-A0FD-CB1B6FB443B9}" type="datetimeFigureOut">
              <a:rPr lang="en-US" smtClean="0"/>
              <a:t>10/17/2014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0E8B1-F65D-4D91-AD18-91259FE254D5}" type="slidenum">
              <a:rPr lang="en-US" smtClean="0"/>
              <a:t>‹#›</a:t>
            </a:fld>
            <a:endParaRPr lang="en-US"/>
          </a:p>
        </p:txBody>
      </p:sp>
    </p:spTree>
    <p:extLst>
      <p:ext uri="{BB962C8B-B14F-4D97-AF65-F5344CB8AC3E}">
        <p14:creationId xmlns:p14="http://schemas.microsoft.com/office/powerpoint/2010/main" val="93549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27F786-E401-423E-A0FD-CB1B6FB443B9}" type="datetimeFigureOut">
              <a:rPr lang="en-US" smtClean="0"/>
              <a:t>10/17/2014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D0E8B1-F65D-4D91-AD18-91259FE254D5}" type="slidenum">
              <a:rPr lang="en-US" smtClean="0"/>
              <a:t>‹#›</a:t>
            </a:fld>
            <a:endParaRPr lang="en-US"/>
          </a:p>
        </p:txBody>
      </p:sp>
    </p:spTree>
    <p:extLst>
      <p:ext uri="{BB962C8B-B14F-4D97-AF65-F5344CB8AC3E}">
        <p14:creationId xmlns:p14="http://schemas.microsoft.com/office/powerpoint/2010/main" val="415837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27F786-E401-423E-A0FD-CB1B6FB443B9}" type="datetimeFigureOut">
              <a:rPr lang="en-US" smtClean="0"/>
              <a:t>10/17/2014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D0E8B1-F65D-4D91-AD18-91259FE254D5}" type="slidenum">
              <a:rPr lang="en-US" smtClean="0"/>
              <a:t>‹#›</a:t>
            </a:fld>
            <a:endParaRPr lang="en-US"/>
          </a:p>
        </p:txBody>
      </p:sp>
    </p:spTree>
    <p:extLst>
      <p:ext uri="{BB962C8B-B14F-4D97-AF65-F5344CB8AC3E}">
        <p14:creationId xmlns:p14="http://schemas.microsoft.com/office/powerpoint/2010/main" val="53126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7F786-E401-423E-A0FD-CB1B6FB443B9}" type="datetimeFigureOut">
              <a:rPr lang="en-US" smtClean="0"/>
              <a:t>10/17/2014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D0E8B1-F65D-4D91-AD18-91259FE254D5}" type="slidenum">
              <a:rPr lang="en-US" smtClean="0"/>
              <a:t>‹#›</a:t>
            </a:fld>
            <a:endParaRPr lang="en-US"/>
          </a:p>
        </p:txBody>
      </p:sp>
    </p:spTree>
    <p:extLst>
      <p:ext uri="{BB962C8B-B14F-4D97-AF65-F5344CB8AC3E}">
        <p14:creationId xmlns:p14="http://schemas.microsoft.com/office/powerpoint/2010/main" val="25477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7F786-E401-423E-A0FD-CB1B6FB443B9}" type="datetimeFigureOut">
              <a:rPr lang="en-US" smtClean="0"/>
              <a:t>10/17/2014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0E8B1-F65D-4D91-AD18-91259FE254D5}" type="slidenum">
              <a:rPr lang="en-US" smtClean="0"/>
              <a:t>‹#›</a:t>
            </a:fld>
            <a:endParaRPr lang="en-US"/>
          </a:p>
        </p:txBody>
      </p:sp>
    </p:spTree>
    <p:extLst>
      <p:ext uri="{BB962C8B-B14F-4D97-AF65-F5344CB8AC3E}">
        <p14:creationId xmlns:p14="http://schemas.microsoft.com/office/powerpoint/2010/main" val="34894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7F786-E401-423E-A0FD-CB1B6FB443B9}" type="datetimeFigureOut">
              <a:rPr lang="en-US" smtClean="0"/>
              <a:t>10/17/2014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0E8B1-F65D-4D91-AD18-91259FE254D5}" type="slidenum">
              <a:rPr lang="en-US" smtClean="0"/>
              <a:t>‹#›</a:t>
            </a:fld>
            <a:endParaRPr lang="en-US"/>
          </a:p>
        </p:txBody>
      </p:sp>
    </p:spTree>
    <p:extLst>
      <p:ext uri="{BB962C8B-B14F-4D97-AF65-F5344CB8AC3E}">
        <p14:creationId xmlns:p14="http://schemas.microsoft.com/office/powerpoint/2010/main" val="52103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7F786-E401-423E-A0FD-CB1B6FB443B9}" type="datetimeFigureOut">
              <a:rPr lang="en-US" smtClean="0"/>
              <a:t>10/17/2014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0E8B1-F65D-4D91-AD18-91259FE254D5}" type="slidenum">
              <a:rPr lang="en-US" smtClean="0"/>
              <a:t>‹#›</a:t>
            </a:fld>
            <a:endParaRPr lang="en-US"/>
          </a:p>
        </p:txBody>
      </p:sp>
    </p:spTree>
    <p:extLst>
      <p:ext uri="{BB962C8B-B14F-4D97-AF65-F5344CB8AC3E}">
        <p14:creationId xmlns:p14="http://schemas.microsoft.com/office/powerpoint/2010/main" val="1626731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EE9EADB4-670D-499F-894B-78A910A56EFD}" type="datetimeFigureOut">
              <a:rPr lang="en-US">
                <a:solidFill>
                  <a:srgbClr val="04617B">
                    <a:shade val="90000"/>
                  </a:srgbClr>
                </a:solidFill>
              </a:rPr>
              <a:pPr>
                <a:defRPr/>
              </a:pPr>
              <a:t>10/17/2014</a:t>
            </a:fld>
            <a:endParaRPr lang="en-U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latin typeface="Constantia" panose="02030602050306030303" pitchFamily="18" charset="0"/>
              </a:defRPr>
            </a:lvl1pPr>
          </a:lstStyle>
          <a:p>
            <a:pPr fontAlgn="base">
              <a:spcBef>
                <a:spcPct val="0"/>
              </a:spcBef>
              <a:spcAft>
                <a:spcPct val="0"/>
              </a:spcAft>
            </a:pPr>
            <a:fld id="{582553EA-29A2-4B89-B40A-E40CB5873B79}" type="slidenum">
              <a:rPr lang="en-US" altLang="en-US"/>
              <a:pPr fontAlgn="base">
                <a:spcBef>
                  <a:spcPct val="0"/>
                </a:spcBef>
                <a:spcAft>
                  <a:spcPct val="0"/>
                </a:spcAft>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306377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514600"/>
            <a:ext cx="7851648" cy="1828800"/>
          </a:xfrm>
          <a:ln>
            <a:miter lim="800000"/>
            <a:headEnd/>
            <a:tailEnd/>
          </a:ln>
          <a:extLst/>
        </p:spPr>
        <p:txBody>
          <a:bodyPr/>
          <a:lstStyle/>
          <a:p>
            <a:pPr algn="ctr" eaLnBrk="1" fontAlgn="auto" hangingPunct="1">
              <a:spcAft>
                <a:spcPts val="0"/>
              </a:spcAft>
              <a:defRPr/>
            </a:pPr>
            <a:r>
              <a:rPr lang="en-US" sz="6000" dirty="0">
                <a:solidFill>
                  <a:schemeClr val="tx2">
                    <a:lumMod val="90000"/>
                  </a:schemeClr>
                </a:solidFill>
                <a:effectLst>
                  <a:outerShdw blurRad="38100" dist="38100" dir="2700000" algn="tl">
                    <a:srgbClr val="000000">
                      <a:alpha val="43137"/>
                    </a:srgbClr>
                  </a:outerShdw>
                </a:effectLst>
                <a:latin typeface="Comic Sans MS" pitchFamily="66" charset="0"/>
              </a:rPr>
              <a:t>Levels of Abstraction</a:t>
            </a:r>
            <a:endParaRPr lang="en-US" dirty="0">
              <a:solidFill>
                <a:schemeClr val="tx2">
                  <a:lumMod val="90000"/>
                </a:schemeClr>
              </a:solidFill>
            </a:endParaRPr>
          </a:p>
        </p:txBody>
      </p:sp>
    </p:spTree>
    <p:extLst>
      <p:ext uri="{BB962C8B-B14F-4D97-AF65-F5344CB8AC3E}">
        <p14:creationId xmlns:p14="http://schemas.microsoft.com/office/powerpoint/2010/main" val="21546157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p:cNvSpPr>
          <p:nvPr/>
        </p:nvSpPr>
        <p:spPr bwMode="auto">
          <a:xfrm>
            <a:off x="457200" y="17526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15875" algn="just" eaLnBrk="1" hangingPunct="1">
              <a:buFont typeface="Wingdings 2" panose="05020102010507070707" pitchFamily="18" charset="2"/>
              <a:buNone/>
            </a:pPr>
            <a:endParaRPr lang="en-US" altLang="en-US" sz="2400" dirty="0" smtClean="0">
              <a:solidFill>
                <a:prstClr val="black"/>
              </a:solidFill>
              <a:latin typeface="Palatino Linotype" panose="02040502050505030304" pitchFamily="18" charset="0"/>
            </a:endParaRPr>
          </a:p>
        </p:txBody>
      </p:sp>
      <p:pic>
        <p:nvPicPr>
          <p:cNvPr id="2" name="Picture 1"/>
          <p:cNvPicPr>
            <a:picLocks noChangeAspect="1"/>
          </p:cNvPicPr>
          <p:nvPr/>
        </p:nvPicPr>
        <p:blipFill>
          <a:blip r:embed="rId2"/>
          <a:stretch>
            <a:fillRect/>
          </a:stretch>
        </p:blipFill>
        <p:spPr>
          <a:xfrm>
            <a:off x="761621" y="3815850"/>
            <a:ext cx="2935044" cy="227069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086" y="3052785"/>
            <a:ext cx="4685714" cy="37968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1150" y="1384059"/>
            <a:ext cx="5981700" cy="1643324"/>
          </a:xfrm>
          <a:prstGeom prst="rect">
            <a:avLst/>
          </a:prstGeom>
        </p:spPr>
      </p:pic>
      <p:sp>
        <p:nvSpPr>
          <p:cNvPr id="10" name="Oval 9"/>
          <p:cNvSpPr/>
          <p:nvPr/>
        </p:nvSpPr>
        <p:spPr>
          <a:xfrm>
            <a:off x="1276350" y="1349588"/>
            <a:ext cx="3460750" cy="17401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57200" y="3225800"/>
            <a:ext cx="8318500" cy="3479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urved Connector 12"/>
          <p:cNvCxnSpPr>
            <a:stCxn id="10" idx="2"/>
          </p:cNvCxnSpPr>
          <p:nvPr/>
        </p:nvCxnSpPr>
        <p:spPr>
          <a:xfrm rot="10800000" flipV="1">
            <a:off x="977900" y="2219658"/>
            <a:ext cx="298450" cy="1006141"/>
          </a:xfrm>
          <a:prstGeom prst="curved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99550" y="3089729"/>
            <a:ext cx="1651000" cy="3816429"/>
          </a:xfrm>
          <a:prstGeom prst="rect">
            <a:avLst/>
          </a:prstGeom>
          <a:noFill/>
        </p:spPr>
        <p:txBody>
          <a:bodyPr wrap="square" rtlCol="0">
            <a:spAutoFit/>
          </a:bodyPr>
          <a:lstStyle/>
          <a:p>
            <a:r>
              <a:rPr lang="en-US" sz="1600" dirty="0" smtClean="0"/>
              <a:t>NMOS </a:t>
            </a:r>
            <a:r>
              <a:rPr lang="en-US" sz="1600" dirty="0"/>
              <a:t>conducts when its gate voltage is ‘1’ and PMOS conducts when its gate voltage is ‘0’. So the MOSFETS can be modeled as switches. In this table ‘0’ for MOSFETs implies an open switch, whereas ‘1’ implies a closed switch</a:t>
            </a:r>
            <a:r>
              <a:rPr lang="en-US" dirty="0" smtClean="0"/>
              <a:t>.</a:t>
            </a:r>
            <a:endParaRPr lang="en-US" dirty="0"/>
          </a:p>
        </p:txBody>
      </p:sp>
      <p:sp>
        <p:nvSpPr>
          <p:cNvPr id="18" name="Rectangle 2"/>
          <p:cNvSpPr>
            <a:spLocks noGrp="1"/>
          </p:cNvSpPr>
          <p:nvPr>
            <p:ph type="title"/>
          </p:nvPr>
        </p:nvSpPr>
        <p:spPr>
          <a:xfrm>
            <a:off x="685800" y="533400"/>
            <a:ext cx="8229600" cy="857250"/>
          </a:xfrm>
        </p:spPr>
        <p:txBody>
          <a:bodyPr/>
          <a:lstStyle/>
          <a:p>
            <a:pPr algn="ctr"/>
            <a:r>
              <a:rPr lang="en-US" altLang="en-US" sz="4000" b="1" dirty="0" smtClean="0">
                <a:latin typeface="Comic Sans MS" panose="030F0702030302020204" pitchFamily="66" charset="0"/>
              </a:rPr>
              <a:t>Gate-Level Modeling </a:t>
            </a:r>
            <a:r>
              <a:rPr lang="en-US" altLang="en-US" sz="2400" b="1" dirty="0" smtClean="0">
                <a:latin typeface="Comic Sans MS" panose="030F0702030302020204" pitchFamily="66" charset="0"/>
              </a:rPr>
              <a:t>(Tristate Buffers)</a:t>
            </a:r>
          </a:p>
        </p:txBody>
      </p:sp>
    </p:spTree>
    <p:extLst>
      <p:ext uri="{BB962C8B-B14F-4D97-AF65-F5344CB8AC3E}">
        <p14:creationId xmlns:p14="http://schemas.microsoft.com/office/powerpoint/2010/main" val="17518222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par>
                                <p:cTn id="14" presetID="22" presetClass="entr" presetSubtype="1"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533400" y="1066800"/>
            <a:ext cx="8229600" cy="781050"/>
          </a:xfrm>
        </p:spPr>
        <p:txBody>
          <a:bodyPr/>
          <a:lstStyle/>
          <a:p>
            <a:pPr algn="ctr"/>
            <a:r>
              <a:rPr lang="en-US" altLang="en-US" sz="4000" b="1" dirty="0" smtClean="0">
                <a:latin typeface="Comic Sans MS" panose="030F0702030302020204" pitchFamily="66" charset="0"/>
              </a:rPr>
              <a:t>Module Instantiation</a:t>
            </a:r>
          </a:p>
        </p:txBody>
      </p:sp>
      <p:sp>
        <p:nvSpPr>
          <p:cNvPr id="23555" name="Rectangle 3"/>
          <p:cNvSpPr>
            <a:spLocks noGrp="1"/>
          </p:cNvSpPr>
          <p:nvPr>
            <p:ph type="body" idx="1"/>
          </p:nvPr>
        </p:nvSpPr>
        <p:spPr>
          <a:xfrm>
            <a:off x="457200" y="2209800"/>
            <a:ext cx="8229600" cy="4389438"/>
          </a:xfrm>
        </p:spPr>
        <p:txBody>
          <a:bodyPr/>
          <a:lstStyle/>
          <a:p>
            <a:pPr eaLnBrk="1" hangingPunct="1"/>
            <a:r>
              <a:rPr lang="en-US" altLang="en-US" dirty="0" smtClean="0"/>
              <a:t>Module instantiation is a  process of connecting one module to another. A similar process in C language is </a:t>
            </a:r>
            <a:r>
              <a:rPr lang="en-US" altLang="en-US" b="1" dirty="0" smtClean="0"/>
              <a:t>calling a function</a:t>
            </a:r>
            <a:r>
              <a:rPr lang="en-US" altLang="en-US" dirty="0" smtClean="0"/>
              <a:t>.</a:t>
            </a:r>
          </a:p>
          <a:p>
            <a:pPr eaLnBrk="1" hangingPunct="1"/>
            <a:endParaRPr lang="en-US" altLang="en-US" dirty="0" smtClean="0"/>
          </a:p>
          <a:p>
            <a:pPr eaLnBrk="1" hangingPunct="1"/>
            <a:r>
              <a:rPr lang="en-US" altLang="en-US" dirty="0" smtClean="0"/>
              <a:t>For example in a test bench or stimulus the top level design has to be instantiated</a:t>
            </a:r>
          </a:p>
          <a:p>
            <a:endParaRPr lang="en-US" altLang="en-US" dirty="0" smtClean="0"/>
          </a:p>
        </p:txBody>
      </p:sp>
    </p:spTree>
    <p:extLst>
      <p:ext uri="{BB962C8B-B14F-4D97-AF65-F5344CB8AC3E}">
        <p14:creationId xmlns:p14="http://schemas.microsoft.com/office/powerpoint/2010/main" val="30584426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09600" y="1143000"/>
            <a:ext cx="8229600" cy="704850"/>
          </a:xfrm>
        </p:spPr>
        <p:txBody>
          <a:bodyPr/>
          <a:lstStyle/>
          <a:p>
            <a:pPr algn="ctr" eaLnBrk="1" hangingPunct="1"/>
            <a:r>
              <a:rPr lang="en-US" altLang="en-US" sz="4000" b="1" dirty="0" smtClean="0">
                <a:latin typeface="Comic Sans MS" panose="030F0702030302020204" pitchFamily="66" charset="0"/>
              </a:rPr>
              <a:t>Testing Block (Stimulus)</a:t>
            </a:r>
            <a:endParaRPr lang="en-US" altLang="en-US" sz="4000" b="1" dirty="0" smtClean="0"/>
          </a:p>
        </p:txBody>
      </p:sp>
      <p:sp>
        <p:nvSpPr>
          <p:cNvPr id="24579" name="Content Placeholder 2"/>
          <p:cNvSpPr>
            <a:spLocks noGrp="1"/>
          </p:cNvSpPr>
          <p:nvPr>
            <p:ph idx="1"/>
          </p:nvPr>
        </p:nvSpPr>
        <p:spPr>
          <a:xfrm>
            <a:off x="457200" y="2286000"/>
            <a:ext cx="8229600" cy="4389438"/>
          </a:xfrm>
        </p:spPr>
        <p:txBody>
          <a:bodyPr/>
          <a:lstStyle/>
          <a:p>
            <a:pPr algn="just" eaLnBrk="1" hangingPunct="1">
              <a:lnSpc>
                <a:spcPct val="90000"/>
              </a:lnSpc>
            </a:pPr>
            <a:r>
              <a:rPr lang="en-US" altLang="en-US" dirty="0"/>
              <a:t>In order to test your circuit a test bench code is to be written which is commonly called Stimulus.</a:t>
            </a:r>
          </a:p>
          <a:p>
            <a:pPr algn="just" eaLnBrk="1" hangingPunct="1">
              <a:lnSpc>
                <a:spcPct val="90000"/>
              </a:lnSpc>
              <a:buFont typeface="Wingdings 2" panose="05020102010507070707" pitchFamily="18" charset="2"/>
              <a:buNone/>
            </a:pPr>
            <a:endParaRPr lang="en-US" altLang="en-US" dirty="0"/>
          </a:p>
          <a:p>
            <a:pPr algn="just" eaLnBrk="1" hangingPunct="1">
              <a:lnSpc>
                <a:spcPct val="90000"/>
              </a:lnSpc>
            </a:pPr>
            <a:r>
              <a:rPr lang="en-US" altLang="en-US" dirty="0"/>
              <a:t>The design block has to be </a:t>
            </a:r>
            <a:r>
              <a:rPr lang="en-US" altLang="en-US" dirty="0" smtClean="0"/>
              <a:t>instantiated.</a:t>
            </a:r>
          </a:p>
          <a:p>
            <a:pPr algn="just" eaLnBrk="1" hangingPunct="1">
              <a:lnSpc>
                <a:spcPct val="90000"/>
              </a:lnSpc>
              <a:buFont typeface="Wingdings 2" panose="05020102010507070707" pitchFamily="18" charset="2"/>
              <a:buNone/>
            </a:pPr>
            <a:endParaRPr lang="en-US" altLang="en-US" dirty="0" smtClean="0"/>
          </a:p>
          <a:p>
            <a:pPr algn="just" eaLnBrk="1" hangingPunct="1">
              <a:lnSpc>
                <a:spcPct val="90000"/>
              </a:lnSpc>
            </a:pPr>
            <a:r>
              <a:rPr lang="en-US" altLang="en-US" dirty="0" smtClean="0"/>
              <a:t>It </a:t>
            </a:r>
            <a:r>
              <a:rPr lang="en-US" altLang="en-US" dirty="0"/>
              <a:t>displays the output of the design based on the inputs.</a:t>
            </a:r>
          </a:p>
        </p:txBody>
      </p:sp>
    </p:spTree>
    <p:extLst>
      <p:ext uri="{BB962C8B-B14F-4D97-AF65-F5344CB8AC3E}">
        <p14:creationId xmlns:p14="http://schemas.microsoft.com/office/powerpoint/2010/main" val="368054751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762000"/>
            <a:ext cx="8226425" cy="730250"/>
          </a:xfrm>
        </p:spPr>
        <p:txBody>
          <a:bodyPr/>
          <a:lstStyle/>
          <a:p>
            <a:pPr algn="ctr" eaLnBrk="1" hangingPunct="1"/>
            <a:r>
              <a:rPr lang="en-US" altLang="en-US" sz="4000" b="1" dirty="0" smtClean="0">
                <a:latin typeface="Comic Sans MS" panose="030F0702030302020204" pitchFamily="66" charset="0"/>
              </a:rPr>
              <a:t>Example</a:t>
            </a:r>
          </a:p>
        </p:txBody>
      </p:sp>
      <p:sp>
        <p:nvSpPr>
          <p:cNvPr id="25603" name="Rectangle 3"/>
          <p:cNvSpPr>
            <a:spLocks noGrp="1" noChangeArrowheads="1"/>
          </p:cNvSpPr>
          <p:nvPr>
            <p:ph type="body" sz="half" idx="1"/>
          </p:nvPr>
        </p:nvSpPr>
        <p:spPr>
          <a:xfrm>
            <a:off x="457200" y="1600200"/>
            <a:ext cx="7469188" cy="4497388"/>
          </a:xfrm>
        </p:spPr>
        <p:txBody>
          <a:bodyPr/>
          <a:lstStyle/>
          <a:p>
            <a:pPr marL="57150" indent="0" eaLnBrk="1" hangingPunct="1">
              <a:lnSpc>
                <a:spcPct val="200000"/>
              </a:lnSpc>
              <a:buFont typeface="Wingdings" panose="05000000000000000000" pitchFamily="2" charset="2"/>
              <a:buNone/>
            </a:pPr>
            <a:r>
              <a:rPr lang="en-US" altLang="en-US" sz="3600" b="1" dirty="0" smtClean="0">
                <a:latin typeface="Comic Sans MS" panose="030F0702030302020204" pitchFamily="66" charset="0"/>
              </a:rPr>
              <a:t>		2- Input AND Gate</a:t>
            </a:r>
          </a:p>
          <a:p>
            <a:pPr marL="57150" indent="0" eaLnBrk="1" hangingPunct="1">
              <a:buFont typeface="Wingdings" panose="05000000000000000000" pitchFamily="2" charset="2"/>
              <a:buNone/>
            </a:pPr>
            <a:endParaRPr lang="en-US" altLang="en-US" sz="3600" b="1" dirty="0" smtClean="0">
              <a:latin typeface="Comic Sans MS" panose="030F0702030302020204" pitchFamily="66" charset="0"/>
            </a:endParaRPr>
          </a:p>
          <a:p>
            <a:pPr marL="57150" indent="0" eaLnBrk="1" hangingPunct="1">
              <a:buFont typeface="Wingdings" panose="05000000000000000000" pitchFamily="2" charset="2"/>
              <a:buNone/>
            </a:pPr>
            <a:endParaRPr lang="en-US" altLang="en-US" sz="2800" dirty="0" smtClean="0">
              <a:latin typeface="Comic Sans MS" panose="030F0702030302020204" pitchFamily="66" charset="0"/>
            </a:endParaRPr>
          </a:p>
          <a:p>
            <a:pPr marL="57150" indent="0" eaLnBrk="1" hangingPunct="1">
              <a:buFont typeface="Wingdings" panose="05000000000000000000" pitchFamily="2" charset="2"/>
              <a:buNone/>
            </a:pPr>
            <a:endParaRPr lang="en-US" altLang="en-US" sz="2800" dirty="0" smtClean="0">
              <a:latin typeface="Comic Sans MS" panose="030F0702030302020204" pitchFamily="66" charset="0"/>
            </a:endParaRPr>
          </a:p>
          <a:p>
            <a:pPr marL="57150" indent="0" eaLnBrk="1" hangingPunct="1">
              <a:buFont typeface="Wingdings" panose="05000000000000000000" pitchFamily="2" charset="2"/>
              <a:buNone/>
            </a:pPr>
            <a:endParaRPr lang="en-US" altLang="en-US" sz="2800" dirty="0" smtClean="0">
              <a:latin typeface="Comic Sans MS" panose="030F0702030302020204" pitchFamily="66" charset="0"/>
            </a:endParaRPr>
          </a:p>
          <a:p>
            <a:pPr marL="57150" indent="0" eaLnBrk="1" hangingPunct="1">
              <a:buFont typeface="Wingdings" panose="05000000000000000000" pitchFamily="2" charset="2"/>
              <a:buNone/>
            </a:pPr>
            <a:r>
              <a:rPr lang="en-US" altLang="en-US" sz="2800" dirty="0" smtClean="0">
                <a:latin typeface="Comic Sans MS" panose="030F0702030302020204" pitchFamily="66" charset="0"/>
              </a:rPr>
              <a:t>The Design and Stimulus blocks will be as follows:</a:t>
            </a:r>
          </a:p>
          <a:p>
            <a:pPr marL="57150" indent="0" eaLnBrk="1" hangingPunct="1">
              <a:buFont typeface="Wingdings" panose="05000000000000000000" pitchFamily="2" charset="2"/>
              <a:buNone/>
            </a:pPr>
            <a:endParaRPr lang="en-US" altLang="en-US" sz="2800" dirty="0" smtClean="0">
              <a:latin typeface="Comic Sans MS" panose="030F0702030302020204" pitchFamily="66" charset="0"/>
            </a:endParaRPr>
          </a:p>
          <a:p>
            <a:pPr marL="57150" indent="0" eaLnBrk="1" hangingPunct="1">
              <a:buFont typeface="Wingdings" panose="05000000000000000000" pitchFamily="2" charset="2"/>
              <a:buNone/>
            </a:pPr>
            <a:r>
              <a:rPr lang="en-US" altLang="en-US" sz="2800" dirty="0" smtClean="0">
                <a:latin typeface="Comic Sans MS" panose="030F0702030302020204" pitchFamily="66"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895600"/>
            <a:ext cx="3901442" cy="1828800"/>
          </a:xfrm>
          <a:prstGeom prst="rect">
            <a:avLst/>
          </a:prstGeom>
        </p:spPr>
      </p:pic>
    </p:spTree>
    <p:extLst>
      <p:ext uri="{BB962C8B-B14F-4D97-AF65-F5344CB8AC3E}">
        <p14:creationId xmlns:p14="http://schemas.microsoft.com/office/powerpoint/2010/main" val="35270050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03943" y="754063"/>
            <a:ext cx="8229600" cy="781050"/>
          </a:xfrm>
        </p:spPr>
        <p:txBody>
          <a:bodyPr/>
          <a:lstStyle/>
          <a:p>
            <a:pPr eaLnBrk="1" hangingPunct="1"/>
            <a:r>
              <a:rPr lang="en-US" altLang="en-US" sz="4000" b="1" dirty="0" smtClean="0">
                <a:solidFill>
                  <a:srgbClr val="00B0F0"/>
                </a:solidFill>
                <a:latin typeface="Comic Sans MS" panose="030F0702030302020204" pitchFamily="66" charset="0"/>
              </a:rPr>
              <a:t>Design Block</a:t>
            </a:r>
          </a:p>
        </p:txBody>
      </p:sp>
      <p:sp>
        <p:nvSpPr>
          <p:cNvPr id="15363" name="Rectangle 3"/>
          <p:cNvSpPr>
            <a:spLocks noGrp="1" noChangeArrowheads="1"/>
          </p:cNvSpPr>
          <p:nvPr>
            <p:ph type="body" idx="1"/>
          </p:nvPr>
        </p:nvSpPr>
        <p:spPr>
          <a:xfrm>
            <a:off x="685800" y="1905000"/>
            <a:ext cx="8229600" cy="4389438"/>
          </a:xfrm>
        </p:spPr>
        <p:txBody>
          <a:bodyPr/>
          <a:lstStyle/>
          <a:p>
            <a:pPr marL="857250" lvl="2" indent="0" eaLnBrk="1" hangingPunct="1">
              <a:lnSpc>
                <a:spcPct val="200000"/>
              </a:lnSpc>
              <a:spcBef>
                <a:spcPct val="0"/>
              </a:spcBef>
              <a:buSzPct val="85000"/>
              <a:buNone/>
              <a:defRPr/>
            </a:pPr>
            <a:endParaRPr lang="en-US" dirty="0" smtClean="0"/>
          </a:p>
          <a:p>
            <a:pPr marL="0" lvl="2" indent="0" eaLnBrk="1" hangingPunct="1">
              <a:buFont typeface="Wingdings" pitchFamily="2" charset="2"/>
              <a:buNone/>
              <a:defRPr/>
            </a:pPr>
            <a:r>
              <a:rPr lang="en-US" sz="2400" b="1" dirty="0" smtClean="0">
                <a:solidFill>
                  <a:srgbClr val="000099"/>
                </a:solidFill>
                <a:latin typeface="Palatino Linotype" panose="02040502050505030304" pitchFamily="18" charset="0"/>
              </a:rPr>
              <a:t>module</a:t>
            </a:r>
            <a:r>
              <a:rPr lang="en-US" sz="2400" b="1" dirty="0" smtClean="0">
                <a:latin typeface="Palatino Linotype" panose="02040502050505030304" pitchFamily="18" charset="0"/>
              </a:rPr>
              <a:t> practice (y, a, b);   	</a:t>
            </a:r>
            <a:r>
              <a:rPr lang="en-US" sz="2400" dirty="0" smtClean="0">
                <a:solidFill>
                  <a:schemeClr val="bg1">
                    <a:lumMod val="50000"/>
                  </a:schemeClr>
                </a:solidFill>
                <a:latin typeface="Palatino Linotype" panose="02040502050505030304" pitchFamily="18" charset="0"/>
              </a:rPr>
              <a:t>// module definition</a:t>
            </a:r>
          </a:p>
          <a:p>
            <a:pPr marL="0" lvl="2" indent="0" eaLnBrk="1" hangingPunct="1">
              <a:buFont typeface="Wingdings" pitchFamily="2" charset="2"/>
              <a:buNone/>
              <a:defRPr/>
            </a:pPr>
            <a:r>
              <a:rPr lang="en-US" sz="2400" b="1" dirty="0" smtClean="0">
                <a:solidFill>
                  <a:srgbClr val="000099"/>
                </a:solidFill>
                <a:latin typeface="Palatino Linotype" panose="02040502050505030304" pitchFamily="18" charset="0"/>
              </a:rPr>
              <a:t>	input</a:t>
            </a:r>
            <a:r>
              <a:rPr lang="en-US" sz="2400" b="1" dirty="0" smtClean="0">
                <a:latin typeface="Palatino Linotype" panose="02040502050505030304" pitchFamily="18" charset="0"/>
              </a:rPr>
              <a:t> a, b</a:t>
            </a:r>
            <a:r>
              <a:rPr lang="en-US" sz="2400" dirty="0" smtClean="0">
                <a:latin typeface="Palatino Linotype" panose="02040502050505030304" pitchFamily="18" charset="0"/>
              </a:rPr>
              <a:t>;  	</a:t>
            </a:r>
            <a:r>
              <a:rPr lang="en-US" sz="2400" dirty="0">
                <a:latin typeface="Palatino Linotype" panose="02040502050505030304" pitchFamily="18" charset="0"/>
              </a:rPr>
              <a:t>	</a:t>
            </a:r>
            <a:r>
              <a:rPr lang="en-US" sz="2400" dirty="0" smtClean="0">
                <a:solidFill>
                  <a:schemeClr val="bg1">
                    <a:lumMod val="50000"/>
                  </a:schemeClr>
                </a:solidFill>
                <a:latin typeface="Palatino Linotype" panose="02040502050505030304" pitchFamily="18" charset="0"/>
              </a:rPr>
              <a:t>// by default it takes 1 bit input</a:t>
            </a:r>
          </a:p>
          <a:p>
            <a:pPr marL="0" lvl="2" indent="0" eaLnBrk="1" hangingPunct="1">
              <a:buFont typeface="Wingdings" pitchFamily="2" charset="2"/>
              <a:buNone/>
              <a:defRPr/>
            </a:pPr>
            <a:r>
              <a:rPr lang="en-US" sz="2400" b="1" dirty="0" smtClean="0">
                <a:solidFill>
                  <a:srgbClr val="000099"/>
                </a:solidFill>
                <a:latin typeface="Palatino Linotype" panose="02040502050505030304" pitchFamily="18" charset="0"/>
              </a:rPr>
              <a:t>	output </a:t>
            </a:r>
            <a:r>
              <a:rPr lang="en-US" sz="2400" b="1" dirty="0" smtClean="0">
                <a:latin typeface="Palatino Linotype" panose="02040502050505030304" pitchFamily="18" charset="0"/>
              </a:rPr>
              <a:t>y;</a:t>
            </a:r>
            <a:r>
              <a:rPr lang="en-US" sz="2400" dirty="0" smtClean="0">
                <a:latin typeface="Palatino Linotype" panose="02040502050505030304" pitchFamily="18" charset="0"/>
              </a:rPr>
              <a:t> </a:t>
            </a:r>
            <a:r>
              <a:rPr lang="en-US" sz="2400" dirty="0">
                <a:latin typeface="Palatino Linotype" panose="02040502050505030304" pitchFamily="18" charset="0"/>
              </a:rPr>
              <a:t>	</a:t>
            </a:r>
            <a:r>
              <a:rPr lang="en-US" sz="2400" dirty="0" smtClean="0">
                <a:latin typeface="Palatino Linotype" panose="02040502050505030304" pitchFamily="18" charset="0"/>
              </a:rPr>
              <a:t>	</a:t>
            </a:r>
            <a:r>
              <a:rPr lang="en-US" sz="2400" dirty="0" smtClean="0">
                <a:solidFill>
                  <a:schemeClr val="bg1">
                    <a:lumMod val="50000"/>
                  </a:schemeClr>
                </a:solidFill>
                <a:latin typeface="Palatino Linotype" panose="02040502050505030304" pitchFamily="18" charset="0"/>
              </a:rPr>
              <a:t>// single-bit wire output</a:t>
            </a:r>
          </a:p>
          <a:p>
            <a:pPr marL="0" lvl="2" indent="0" eaLnBrk="1" hangingPunct="1">
              <a:buFont typeface="Wingdings" pitchFamily="2" charset="2"/>
              <a:buNone/>
              <a:defRPr/>
            </a:pPr>
            <a:r>
              <a:rPr lang="en-US" sz="2400" b="1" dirty="0" smtClean="0">
                <a:solidFill>
                  <a:srgbClr val="000099"/>
                </a:solidFill>
                <a:latin typeface="Palatino Linotype" panose="02040502050505030304" pitchFamily="18" charset="0"/>
              </a:rPr>
              <a:t>	and</a:t>
            </a:r>
            <a:r>
              <a:rPr lang="en-US" sz="2400" b="1" dirty="0" smtClean="0">
                <a:latin typeface="Palatino Linotype" panose="02040502050505030304" pitchFamily="18" charset="0"/>
              </a:rPr>
              <a:t>  gate_1(y, a, b)</a:t>
            </a:r>
            <a:r>
              <a:rPr lang="en-US" sz="2400" dirty="0" smtClean="0">
                <a:latin typeface="Palatino Linotype" panose="02040502050505030304" pitchFamily="18" charset="0"/>
              </a:rPr>
              <a:t>;</a:t>
            </a:r>
          </a:p>
          <a:p>
            <a:pPr marL="0" lvl="2" indent="0" eaLnBrk="1" hangingPunct="1">
              <a:buFont typeface="Wingdings" pitchFamily="2" charset="2"/>
              <a:buNone/>
              <a:defRPr/>
            </a:pPr>
            <a:r>
              <a:rPr lang="en-US" sz="2400" b="1" dirty="0" err="1" smtClean="0">
                <a:solidFill>
                  <a:srgbClr val="000099"/>
                </a:solidFill>
                <a:latin typeface="Palatino Linotype" panose="02040502050505030304" pitchFamily="18" charset="0"/>
              </a:rPr>
              <a:t>endmodule</a:t>
            </a:r>
            <a:endParaRPr lang="en-US" sz="2400" b="1" dirty="0" smtClean="0">
              <a:solidFill>
                <a:srgbClr val="000099"/>
              </a:solidFill>
              <a:latin typeface="Palatino Linotype" panose="02040502050505030304" pitchFamily="18" charset="0"/>
            </a:endParaRPr>
          </a:p>
        </p:txBody>
      </p:sp>
      <p:sp>
        <p:nvSpPr>
          <p:cNvPr id="4" name="Rectangle 2"/>
          <p:cNvSpPr txBox="1">
            <a:spLocks noChangeArrowheads="1"/>
          </p:cNvSpPr>
          <p:nvPr/>
        </p:nvSpPr>
        <p:spPr bwMode="auto">
          <a:xfrm>
            <a:off x="732972" y="1535113"/>
            <a:ext cx="82296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eaLnBrk="1" hangingPunct="1"/>
            <a:r>
              <a:rPr lang="en-US" altLang="en-US" sz="4000" b="1" dirty="0" smtClean="0">
                <a:solidFill>
                  <a:srgbClr val="04617B"/>
                </a:solidFill>
                <a:latin typeface="Comic Sans MS" panose="030F0702030302020204" pitchFamily="66" charset="0"/>
              </a:rPr>
              <a:t>1) Gate-Level Modeling</a:t>
            </a:r>
          </a:p>
        </p:txBody>
      </p:sp>
    </p:spTree>
    <p:extLst>
      <p:ext uri="{BB962C8B-B14F-4D97-AF65-F5344CB8AC3E}">
        <p14:creationId xmlns:p14="http://schemas.microsoft.com/office/powerpoint/2010/main" val="2974837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32972" y="1535113"/>
            <a:ext cx="82296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eaLnBrk="1" hangingPunct="1"/>
            <a:r>
              <a:rPr lang="en-US" altLang="en-US" sz="4000" b="1" dirty="0" smtClean="0">
                <a:solidFill>
                  <a:srgbClr val="04617B"/>
                </a:solidFill>
                <a:latin typeface="Comic Sans MS" panose="030F0702030302020204" pitchFamily="66" charset="0"/>
              </a:rPr>
              <a:t>2) Data </a:t>
            </a:r>
            <a:r>
              <a:rPr lang="en-US" altLang="en-US" sz="4000" b="1" dirty="0">
                <a:solidFill>
                  <a:srgbClr val="04617B"/>
                </a:solidFill>
                <a:latin typeface="Comic Sans MS" panose="030F0702030302020204" pitchFamily="66" charset="0"/>
              </a:rPr>
              <a:t>Flow Modeling</a:t>
            </a:r>
            <a:endParaRPr lang="en-US" altLang="en-US" sz="4000" b="1" dirty="0" smtClean="0">
              <a:solidFill>
                <a:srgbClr val="04617B"/>
              </a:solidFill>
              <a:latin typeface="Comic Sans MS" panose="030F0702030302020204" pitchFamily="66" charset="0"/>
            </a:endParaRPr>
          </a:p>
        </p:txBody>
      </p:sp>
      <p:sp>
        <p:nvSpPr>
          <p:cNvPr id="7" name="Rectangle 2"/>
          <p:cNvSpPr>
            <a:spLocks noGrp="1" noChangeArrowheads="1"/>
          </p:cNvSpPr>
          <p:nvPr>
            <p:ph type="title"/>
          </p:nvPr>
        </p:nvSpPr>
        <p:spPr>
          <a:xfrm>
            <a:off x="703943" y="754063"/>
            <a:ext cx="8229600" cy="781050"/>
          </a:xfrm>
        </p:spPr>
        <p:txBody>
          <a:bodyPr/>
          <a:lstStyle/>
          <a:p>
            <a:pPr eaLnBrk="1" hangingPunct="1"/>
            <a:r>
              <a:rPr lang="en-US" altLang="en-US" sz="4000" b="1" dirty="0" smtClean="0">
                <a:solidFill>
                  <a:srgbClr val="00B0F0"/>
                </a:solidFill>
                <a:latin typeface="Comic Sans MS" panose="030F0702030302020204" pitchFamily="66" charset="0"/>
              </a:rPr>
              <a:t>Design Block</a:t>
            </a:r>
          </a:p>
        </p:txBody>
      </p:sp>
      <p:sp>
        <p:nvSpPr>
          <p:cNvPr id="8" name="Rectangle 3"/>
          <p:cNvSpPr txBox="1">
            <a:spLocks noChangeArrowheads="1"/>
          </p:cNvSpPr>
          <p:nvPr/>
        </p:nvSpPr>
        <p:spPr bwMode="auto">
          <a:xfrm>
            <a:off x="685800" y="1905000"/>
            <a:ext cx="8229600"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857250" lvl="2" indent="0" eaLnBrk="1" hangingPunct="1">
              <a:lnSpc>
                <a:spcPct val="200000"/>
              </a:lnSpc>
              <a:spcBef>
                <a:spcPct val="0"/>
              </a:spcBef>
              <a:buClr>
                <a:srgbClr val="009DD9"/>
              </a:buClr>
              <a:buSzPct val="85000"/>
              <a:buFont typeface="Wingdings 2" panose="05020102010507070707" pitchFamily="18" charset="2"/>
              <a:buNone/>
              <a:defRPr/>
            </a:pPr>
            <a:endParaRPr lang="en-US" dirty="0" smtClean="0">
              <a:solidFill>
                <a:prstClr val="black"/>
              </a:solidFill>
            </a:endParaRPr>
          </a:p>
          <a:p>
            <a:pPr marL="0" lvl="2" indent="0" eaLnBrk="1" hangingPunct="1">
              <a:buClr>
                <a:srgbClr val="009DD9"/>
              </a:buClr>
              <a:buFont typeface="Wingdings" pitchFamily="2" charset="2"/>
              <a:buNone/>
              <a:defRPr/>
            </a:pPr>
            <a:r>
              <a:rPr lang="en-US" sz="2400" b="1" dirty="0" smtClean="0">
                <a:solidFill>
                  <a:srgbClr val="000099"/>
                </a:solidFill>
                <a:latin typeface="Palatino Linotype" panose="02040502050505030304" pitchFamily="18" charset="0"/>
              </a:rPr>
              <a:t>module</a:t>
            </a:r>
            <a:r>
              <a:rPr lang="en-US" sz="2400" b="1" dirty="0" smtClean="0">
                <a:solidFill>
                  <a:prstClr val="black"/>
                </a:solidFill>
                <a:latin typeface="Palatino Linotype" panose="02040502050505030304" pitchFamily="18" charset="0"/>
              </a:rPr>
              <a:t> practice (y, a, b);   	</a:t>
            </a:r>
            <a:r>
              <a:rPr lang="en-US" sz="2400" dirty="0" smtClean="0">
                <a:solidFill>
                  <a:prstClr val="white">
                    <a:lumMod val="50000"/>
                  </a:prstClr>
                </a:solidFill>
                <a:latin typeface="Palatino Linotype" panose="02040502050505030304" pitchFamily="18" charset="0"/>
              </a:rPr>
              <a:t>// module definition</a:t>
            </a:r>
          </a:p>
          <a:p>
            <a:pPr marL="0" lvl="2" indent="0" eaLnBrk="1" hangingPunct="1">
              <a:buClr>
                <a:srgbClr val="009DD9"/>
              </a:buClr>
              <a:buFont typeface="Wingdings" pitchFamily="2" charset="2"/>
              <a:buNone/>
              <a:defRPr/>
            </a:pPr>
            <a:r>
              <a:rPr lang="en-US" sz="2400" b="1" dirty="0" smtClean="0">
                <a:solidFill>
                  <a:srgbClr val="000099"/>
                </a:solidFill>
                <a:latin typeface="Palatino Linotype" panose="02040502050505030304" pitchFamily="18" charset="0"/>
              </a:rPr>
              <a:t>	input</a:t>
            </a:r>
            <a:r>
              <a:rPr lang="en-US" sz="2400" b="1" dirty="0" smtClean="0">
                <a:solidFill>
                  <a:prstClr val="black"/>
                </a:solidFill>
                <a:latin typeface="Palatino Linotype" panose="02040502050505030304" pitchFamily="18" charset="0"/>
              </a:rPr>
              <a:t> a, b</a:t>
            </a:r>
            <a:r>
              <a:rPr lang="en-US" sz="2400" dirty="0" smtClean="0">
                <a:solidFill>
                  <a:prstClr val="black"/>
                </a:solidFill>
                <a:latin typeface="Palatino Linotype" panose="02040502050505030304" pitchFamily="18" charset="0"/>
              </a:rPr>
              <a:t>;  		</a:t>
            </a:r>
            <a:r>
              <a:rPr lang="en-US" sz="2400" dirty="0" smtClean="0">
                <a:solidFill>
                  <a:prstClr val="white">
                    <a:lumMod val="50000"/>
                  </a:prstClr>
                </a:solidFill>
                <a:latin typeface="Palatino Linotype" panose="02040502050505030304" pitchFamily="18" charset="0"/>
              </a:rPr>
              <a:t>// by default it takes 1 bit input</a:t>
            </a:r>
          </a:p>
          <a:p>
            <a:pPr marL="0" lvl="2" indent="0" eaLnBrk="1" hangingPunct="1">
              <a:buClr>
                <a:srgbClr val="009DD9"/>
              </a:buClr>
              <a:buFont typeface="Wingdings" pitchFamily="2" charset="2"/>
              <a:buNone/>
              <a:defRPr/>
            </a:pPr>
            <a:r>
              <a:rPr lang="en-US" sz="2400" b="1" dirty="0" smtClean="0">
                <a:solidFill>
                  <a:srgbClr val="000099"/>
                </a:solidFill>
                <a:latin typeface="Palatino Linotype" panose="02040502050505030304" pitchFamily="18" charset="0"/>
              </a:rPr>
              <a:t>	output </a:t>
            </a:r>
            <a:r>
              <a:rPr lang="en-US" sz="2400" b="1" dirty="0" smtClean="0">
                <a:solidFill>
                  <a:prstClr val="black"/>
                </a:solidFill>
                <a:latin typeface="Palatino Linotype" panose="02040502050505030304" pitchFamily="18" charset="0"/>
              </a:rPr>
              <a:t>y;</a:t>
            </a:r>
            <a:r>
              <a:rPr lang="en-US" sz="2400" dirty="0" smtClean="0">
                <a:solidFill>
                  <a:prstClr val="black"/>
                </a:solidFill>
                <a:latin typeface="Palatino Linotype" panose="02040502050505030304" pitchFamily="18" charset="0"/>
              </a:rPr>
              <a:t> 		</a:t>
            </a:r>
            <a:r>
              <a:rPr lang="en-US" sz="2400" dirty="0" smtClean="0">
                <a:solidFill>
                  <a:prstClr val="white">
                    <a:lumMod val="50000"/>
                  </a:prstClr>
                </a:solidFill>
                <a:latin typeface="Palatino Linotype" panose="02040502050505030304" pitchFamily="18" charset="0"/>
              </a:rPr>
              <a:t>// </a:t>
            </a:r>
            <a:r>
              <a:rPr lang="en-US" sz="2400" dirty="0">
                <a:solidFill>
                  <a:prstClr val="white">
                    <a:lumMod val="50000"/>
                  </a:prstClr>
                </a:solidFill>
                <a:latin typeface="Palatino Linotype" panose="02040502050505030304" pitchFamily="18" charset="0"/>
              </a:rPr>
              <a:t>single-bit wire output</a:t>
            </a:r>
            <a:endParaRPr lang="en-US" sz="2400" dirty="0" smtClean="0">
              <a:solidFill>
                <a:prstClr val="white">
                  <a:lumMod val="50000"/>
                </a:prstClr>
              </a:solidFill>
              <a:latin typeface="Palatino Linotype" panose="02040502050505030304" pitchFamily="18" charset="0"/>
            </a:endParaRPr>
          </a:p>
          <a:p>
            <a:pPr eaLnBrk="1" hangingPunct="1">
              <a:buFont typeface="Wingdings" panose="05000000000000000000" pitchFamily="2" charset="2"/>
              <a:buNone/>
            </a:pPr>
            <a:r>
              <a:rPr lang="en-US" sz="2400" b="1" dirty="0" smtClean="0">
                <a:solidFill>
                  <a:srgbClr val="000099"/>
                </a:solidFill>
                <a:latin typeface="Palatino Linotype" panose="02040502050505030304" pitchFamily="18" charset="0"/>
              </a:rPr>
              <a:t>		</a:t>
            </a:r>
            <a:r>
              <a:rPr lang="en-US" altLang="en-US" sz="2400" b="1" dirty="0" smtClean="0">
                <a:solidFill>
                  <a:srgbClr val="000099"/>
                </a:solidFill>
                <a:latin typeface="Palatino Linotype" panose="02040502050505030304" pitchFamily="18" charset="0"/>
              </a:rPr>
              <a:t>assign </a:t>
            </a:r>
            <a:r>
              <a:rPr lang="en-US" altLang="en-US" sz="2400" b="1" dirty="0">
                <a:solidFill>
                  <a:prstClr val="black"/>
                </a:solidFill>
                <a:latin typeface="Palatino Linotype" panose="02040502050505030304" pitchFamily="18" charset="0"/>
              </a:rPr>
              <a:t>y = a &amp; b</a:t>
            </a:r>
            <a:r>
              <a:rPr lang="en-US" altLang="en-US" sz="2400" b="1" dirty="0" smtClean="0">
                <a:solidFill>
                  <a:prstClr val="black"/>
                </a:solidFill>
                <a:latin typeface="Palatino Linotype" panose="02040502050505030304" pitchFamily="18" charset="0"/>
              </a:rPr>
              <a:t>;	</a:t>
            </a:r>
            <a:r>
              <a:rPr lang="en-US" altLang="en-US" sz="2400" dirty="0">
                <a:solidFill>
                  <a:prstClr val="white">
                    <a:lumMod val="50000"/>
                  </a:prstClr>
                </a:solidFill>
                <a:latin typeface="Palatino Linotype" panose="02040502050505030304" pitchFamily="18" charset="0"/>
              </a:rPr>
              <a:t>// </a:t>
            </a:r>
            <a:r>
              <a:rPr lang="en-US" altLang="en-US" sz="2400" b="1" dirty="0">
                <a:solidFill>
                  <a:prstClr val="white">
                    <a:lumMod val="50000"/>
                  </a:prstClr>
                </a:solidFill>
                <a:latin typeface="Palatino Linotype" panose="02040502050505030304" pitchFamily="18" charset="0"/>
              </a:rPr>
              <a:t>continuous assignment</a:t>
            </a:r>
          </a:p>
          <a:p>
            <a:pPr marL="0" lvl="2" indent="0" eaLnBrk="1" hangingPunct="1">
              <a:buClr>
                <a:srgbClr val="009DD9"/>
              </a:buClr>
              <a:buFont typeface="Wingdings" pitchFamily="2" charset="2"/>
              <a:buNone/>
              <a:defRPr/>
            </a:pPr>
            <a:r>
              <a:rPr lang="en-US" sz="2400" b="1" dirty="0" err="1" smtClean="0">
                <a:solidFill>
                  <a:srgbClr val="000099"/>
                </a:solidFill>
                <a:latin typeface="Palatino Linotype" panose="02040502050505030304" pitchFamily="18" charset="0"/>
              </a:rPr>
              <a:t>endmodule</a:t>
            </a:r>
            <a:endParaRPr lang="en-US" sz="2400" b="1" dirty="0" smtClean="0">
              <a:solidFill>
                <a:srgbClr val="000099"/>
              </a:solidFill>
              <a:latin typeface="Palatino Linotype" panose="02040502050505030304" pitchFamily="18" charset="0"/>
            </a:endParaRPr>
          </a:p>
        </p:txBody>
      </p:sp>
    </p:spTree>
    <p:extLst>
      <p:ext uri="{BB962C8B-B14F-4D97-AF65-F5344CB8AC3E}">
        <p14:creationId xmlns:p14="http://schemas.microsoft.com/office/powerpoint/2010/main" val="33190836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762000"/>
            <a:ext cx="8229600" cy="781050"/>
          </a:xfrm>
        </p:spPr>
        <p:txBody>
          <a:bodyPr/>
          <a:lstStyle/>
          <a:p>
            <a:pPr algn="ctr" eaLnBrk="1" hangingPunct="1"/>
            <a:r>
              <a:rPr lang="en-US" altLang="en-US" sz="4000" b="1" dirty="0" smtClean="0">
                <a:solidFill>
                  <a:srgbClr val="00B0F0"/>
                </a:solidFill>
                <a:latin typeface="Comic Sans MS" panose="030F0702030302020204" pitchFamily="66" charset="0"/>
              </a:rPr>
              <a:t>Stimulus Block </a:t>
            </a:r>
            <a:r>
              <a:rPr lang="en-US" altLang="en-US" sz="4000" b="1" dirty="0" smtClean="0">
                <a:solidFill>
                  <a:schemeClr val="accent6"/>
                </a:solidFill>
                <a:latin typeface="Comic Sans MS" panose="030F0702030302020204" pitchFamily="66" charset="0"/>
              </a:rPr>
              <a:t>(Optional)</a:t>
            </a:r>
          </a:p>
        </p:txBody>
      </p:sp>
      <p:sp>
        <p:nvSpPr>
          <p:cNvPr id="28675" name="Rectangle 3"/>
          <p:cNvSpPr>
            <a:spLocks noGrp="1" noChangeArrowheads="1"/>
          </p:cNvSpPr>
          <p:nvPr>
            <p:ph sz="half" idx="1"/>
          </p:nvPr>
        </p:nvSpPr>
        <p:spPr>
          <a:xfrm>
            <a:off x="381000" y="1676400"/>
            <a:ext cx="4038600" cy="4937125"/>
          </a:xfrm>
        </p:spPr>
        <p:txBody>
          <a:bodyPr/>
          <a:lstStyle/>
          <a:p>
            <a:pPr eaLnBrk="1" hangingPunct="1">
              <a:buFont typeface="Wingdings 2" panose="05020102010507070707" pitchFamily="18" charset="2"/>
              <a:buNone/>
            </a:pPr>
            <a:r>
              <a:rPr lang="en-US" altLang="en-US" sz="2000" b="1" dirty="0" smtClean="0">
                <a:solidFill>
                  <a:schemeClr val="accent1"/>
                </a:solidFill>
                <a:latin typeface="Palatino Linotype" panose="02040502050505030304" pitchFamily="18" charset="0"/>
              </a:rPr>
              <a:t>module</a:t>
            </a:r>
            <a:r>
              <a:rPr lang="en-US" altLang="en-US" sz="2000" b="1" dirty="0" smtClean="0">
                <a:latin typeface="Palatino Linotype" panose="02040502050505030304" pitchFamily="18" charset="0"/>
              </a:rPr>
              <a:t> </a:t>
            </a:r>
            <a:r>
              <a:rPr lang="en-US" altLang="en-US" sz="2000" dirty="0" smtClean="0">
                <a:latin typeface="Palatino Linotype" panose="02040502050505030304" pitchFamily="18" charset="0"/>
              </a:rPr>
              <a:t>stimulus;</a:t>
            </a:r>
          </a:p>
          <a:p>
            <a:pPr eaLnBrk="1" hangingPunct="1">
              <a:buFont typeface="Wingdings 2" panose="05020102010507070707" pitchFamily="18" charset="2"/>
              <a:buNone/>
            </a:pPr>
            <a:r>
              <a:rPr lang="en-US" altLang="en-US" sz="2000" b="1" dirty="0" err="1" smtClean="0">
                <a:solidFill>
                  <a:schemeClr val="accent1"/>
                </a:solidFill>
                <a:latin typeface="Palatino Linotype" panose="02040502050505030304" pitchFamily="18" charset="0"/>
              </a:rPr>
              <a:t>reg</a:t>
            </a:r>
            <a:r>
              <a:rPr lang="en-US" altLang="en-US" sz="2000" b="1" dirty="0" smtClean="0">
                <a:latin typeface="Palatino Linotype" panose="02040502050505030304" pitchFamily="18" charset="0"/>
              </a:rPr>
              <a:t> </a:t>
            </a:r>
            <a:r>
              <a:rPr lang="en-US" altLang="en-US" sz="2000" dirty="0" smtClean="0">
                <a:latin typeface="Palatino Linotype" panose="02040502050505030304" pitchFamily="18" charset="0"/>
              </a:rPr>
              <a:t>a, b;</a:t>
            </a:r>
          </a:p>
          <a:p>
            <a:pPr eaLnBrk="1" hangingPunct="1">
              <a:buFont typeface="Wingdings 2" panose="05020102010507070707" pitchFamily="18" charset="2"/>
              <a:buNone/>
            </a:pPr>
            <a:r>
              <a:rPr lang="en-US" altLang="en-US" sz="2000" b="1" dirty="0" smtClean="0">
                <a:solidFill>
                  <a:schemeClr val="accent1"/>
                </a:solidFill>
                <a:latin typeface="Palatino Linotype" panose="02040502050505030304" pitchFamily="18" charset="0"/>
              </a:rPr>
              <a:t>wire</a:t>
            </a:r>
            <a:r>
              <a:rPr lang="en-US" altLang="en-US" sz="2000" b="1" dirty="0" smtClean="0">
                <a:latin typeface="Palatino Linotype" panose="02040502050505030304" pitchFamily="18" charset="0"/>
              </a:rPr>
              <a:t> </a:t>
            </a:r>
            <a:r>
              <a:rPr lang="en-US" altLang="en-US" sz="2000" dirty="0" smtClean="0">
                <a:latin typeface="Palatino Linotype" panose="02040502050505030304" pitchFamily="18" charset="0"/>
              </a:rPr>
              <a:t>y;</a:t>
            </a:r>
          </a:p>
          <a:p>
            <a:pPr eaLnBrk="1" hangingPunct="1">
              <a:buFont typeface="Wingdings 2" panose="05020102010507070707" pitchFamily="18" charset="2"/>
              <a:buNone/>
            </a:pPr>
            <a:r>
              <a:rPr lang="en-US" altLang="en-US" sz="2000" b="1" i="1" dirty="0" smtClean="0">
                <a:latin typeface="Palatino Linotype" panose="02040502050505030304" pitchFamily="18" charset="0"/>
              </a:rPr>
              <a:t>//</a:t>
            </a:r>
            <a:r>
              <a:rPr lang="en-US" altLang="en-US" sz="1800" i="1" dirty="0" smtClean="0">
                <a:latin typeface="Palatino Linotype" panose="02040502050505030304" pitchFamily="18" charset="0"/>
              </a:rPr>
              <a:t>Instantiate the practice module</a:t>
            </a:r>
          </a:p>
          <a:p>
            <a:pPr eaLnBrk="1" hangingPunct="1">
              <a:buFont typeface="Wingdings 2" panose="05020102010507070707" pitchFamily="18" charset="2"/>
              <a:buNone/>
            </a:pPr>
            <a:r>
              <a:rPr lang="en-US" altLang="en-US" sz="2000" b="1" dirty="0" smtClean="0">
                <a:solidFill>
                  <a:srgbClr val="00B050"/>
                </a:solidFill>
                <a:latin typeface="Palatino Linotype" panose="02040502050505030304" pitchFamily="18" charset="0"/>
              </a:rPr>
              <a:t>practice</a:t>
            </a:r>
            <a:r>
              <a:rPr lang="en-US" altLang="en-US" sz="2000" dirty="0" smtClean="0">
                <a:latin typeface="Palatino Linotype" panose="02040502050505030304" pitchFamily="18" charset="0"/>
              </a:rPr>
              <a:t> p0(y, a, b);</a:t>
            </a:r>
          </a:p>
          <a:p>
            <a:pPr eaLnBrk="1" hangingPunct="1">
              <a:buFont typeface="Wingdings 2" panose="05020102010507070707" pitchFamily="18" charset="2"/>
              <a:buNone/>
            </a:pPr>
            <a:endParaRPr lang="en-US" altLang="en-US" sz="800" b="1" dirty="0" smtClean="0">
              <a:latin typeface="Palatino Linotype" panose="02040502050505030304" pitchFamily="18" charset="0"/>
            </a:endParaRPr>
          </a:p>
          <a:p>
            <a:pPr eaLnBrk="1" hangingPunct="1">
              <a:buFont typeface="Wingdings 2" panose="05020102010507070707" pitchFamily="18" charset="2"/>
              <a:buNone/>
            </a:pPr>
            <a:r>
              <a:rPr lang="en-US" altLang="en-US" sz="2000" b="1" dirty="0" smtClean="0">
                <a:solidFill>
                  <a:schemeClr val="accent1"/>
                </a:solidFill>
                <a:latin typeface="Palatino Linotype" panose="02040502050505030304" pitchFamily="18" charset="0"/>
              </a:rPr>
              <a:t>initial</a:t>
            </a:r>
          </a:p>
          <a:p>
            <a:pPr eaLnBrk="1" hangingPunct="1">
              <a:buFont typeface="Wingdings 2" panose="05020102010507070707" pitchFamily="18" charset="2"/>
              <a:buNone/>
            </a:pPr>
            <a:r>
              <a:rPr lang="en-US" altLang="en-US" sz="2000" b="1" dirty="0" smtClean="0">
                <a:solidFill>
                  <a:schemeClr val="accent1"/>
                </a:solidFill>
                <a:latin typeface="Palatino Linotype" panose="02040502050505030304" pitchFamily="18" charset="0"/>
              </a:rPr>
              <a:t>begin</a:t>
            </a:r>
          </a:p>
          <a:p>
            <a:pPr eaLnBrk="1" hangingPunct="1">
              <a:buFont typeface="Wingdings 2" panose="05020102010507070707" pitchFamily="18" charset="2"/>
              <a:buNone/>
            </a:pPr>
            <a:r>
              <a:rPr lang="en-US" altLang="en-US" sz="2000" b="1" dirty="0" smtClean="0">
                <a:latin typeface="Palatino Linotype" panose="02040502050505030304" pitchFamily="18" charset="0"/>
              </a:rPr>
              <a:t>   </a:t>
            </a:r>
            <a:r>
              <a:rPr lang="en-US" altLang="en-US" sz="2000" dirty="0" smtClean="0">
                <a:latin typeface="Palatino Linotype" panose="02040502050505030304" pitchFamily="18" charset="0"/>
              </a:rPr>
              <a:t>a=0; b=0;</a:t>
            </a:r>
          </a:p>
          <a:p>
            <a:pPr eaLnBrk="1" hangingPunct="1">
              <a:buFont typeface="Wingdings 2" panose="05020102010507070707" pitchFamily="18" charset="2"/>
              <a:buNone/>
            </a:pPr>
            <a:r>
              <a:rPr lang="en-US" altLang="en-US" sz="2000" dirty="0" smtClean="0">
                <a:latin typeface="Palatino Linotype" panose="02040502050505030304" pitchFamily="18" charset="0"/>
              </a:rPr>
              <a:t>#5 a=1; b=1;</a:t>
            </a:r>
          </a:p>
          <a:p>
            <a:pPr eaLnBrk="1" hangingPunct="1">
              <a:buFont typeface="Wingdings 2" panose="05020102010507070707" pitchFamily="18" charset="2"/>
              <a:buNone/>
            </a:pPr>
            <a:r>
              <a:rPr lang="en-US" altLang="en-US" sz="2000" dirty="0" smtClean="0">
                <a:latin typeface="Palatino Linotype" panose="02040502050505030304" pitchFamily="18" charset="0"/>
              </a:rPr>
              <a:t>#5 a=0; b=1;</a:t>
            </a:r>
          </a:p>
          <a:p>
            <a:pPr eaLnBrk="1" hangingPunct="1">
              <a:buFont typeface="Wingdings 2" panose="05020102010507070707" pitchFamily="18" charset="2"/>
              <a:buNone/>
            </a:pPr>
            <a:r>
              <a:rPr lang="en-US" altLang="en-US" sz="2000" dirty="0" smtClean="0">
                <a:latin typeface="Palatino Linotype" panose="02040502050505030304" pitchFamily="18" charset="0"/>
              </a:rPr>
              <a:t>#5 a=1; b=0;</a:t>
            </a:r>
          </a:p>
          <a:p>
            <a:pPr eaLnBrk="1" hangingPunct="1">
              <a:buFont typeface="Wingdings 2" panose="05020102010507070707" pitchFamily="18" charset="2"/>
              <a:buNone/>
            </a:pPr>
            <a:r>
              <a:rPr lang="en-US" altLang="en-US" sz="2000" dirty="0" smtClean="0">
                <a:latin typeface="Palatino Linotype" panose="02040502050505030304" pitchFamily="18" charset="0"/>
              </a:rPr>
              <a:t>#5 a=1; b=1;</a:t>
            </a:r>
          </a:p>
          <a:p>
            <a:pPr eaLnBrk="1" hangingPunct="1">
              <a:lnSpc>
                <a:spcPct val="80000"/>
              </a:lnSpc>
              <a:buFont typeface="Wingdings" panose="05000000000000000000" pitchFamily="2" charset="2"/>
              <a:buNone/>
            </a:pPr>
            <a:endParaRPr lang="en-US" altLang="en-US" sz="2000" dirty="0" smtClean="0"/>
          </a:p>
          <a:p>
            <a:pPr eaLnBrk="1" hangingPunct="1">
              <a:lnSpc>
                <a:spcPct val="80000"/>
              </a:lnSpc>
              <a:buFont typeface="Wingdings" panose="05000000000000000000" pitchFamily="2" charset="2"/>
              <a:buNone/>
            </a:pPr>
            <a:endParaRPr lang="en-US" altLang="en-US" sz="2000" dirty="0" smtClean="0"/>
          </a:p>
          <a:p>
            <a:pPr eaLnBrk="1" hangingPunct="1">
              <a:lnSpc>
                <a:spcPct val="80000"/>
              </a:lnSpc>
              <a:buFont typeface="Wingdings" panose="05000000000000000000" pitchFamily="2" charset="2"/>
              <a:buNone/>
            </a:pPr>
            <a:endParaRPr lang="en-US" altLang="en-US" sz="2000" dirty="0" smtClean="0"/>
          </a:p>
          <a:p>
            <a:pPr eaLnBrk="1" hangingPunct="1">
              <a:lnSpc>
                <a:spcPct val="80000"/>
              </a:lnSpc>
              <a:buFont typeface="Wingdings" panose="05000000000000000000" pitchFamily="2" charset="2"/>
              <a:buNone/>
            </a:pPr>
            <a:endParaRPr lang="en-US" altLang="en-US" sz="2000" dirty="0" smtClean="0"/>
          </a:p>
        </p:txBody>
      </p:sp>
      <p:sp>
        <p:nvSpPr>
          <p:cNvPr id="28676" name="Content Placeholder 3"/>
          <p:cNvSpPr>
            <a:spLocks noGrp="1"/>
          </p:cNvSpPr>
          <p:nvPr>
            <p:ph sz="half" idx="2"/>
          </p:nvPr>
        </p:nvSpPr>
        <p:spPr>
          <a:xfrm>
            <a:off x="4343400" y="1752600"/>
            <a:ext cx="4800600" cy="4876800"/>
          </a:xfrm>
        </p:spPr>
        <p:txBody>
          <a:bodyPr/>
          <a:lstStyle/>
          <a:p>
            <a:pPr eaLnBrk="1" hangingPunct="1">
              <a:buFont typeface="Wingdings 2" panose="05020102010507070707" pitchFamily="18" charset="2"/>
              <a:buNone/>
            </a:pPr>
            <a:r>
              <a:rPr lang="en-US" altLang="en-US" sz="2000" b="1" dirty="0" smtClean="0">
                <a:latin typeface="Palatino Linotype" panose="02040502050505030304" pitchFamily="18" charset="0"/>
              </a:rPr>
              <a:t>#5 </a:t>
            </a:r>
            <a:r>
              <a:rPr lang="en-US" altLang="en-US" sz="2000" b="1" dirty="0" smtClean="0">
                <a:solidFill>
                  <a:srgbClr val="FF0000"/>
                </a:solidFill>
                <a:latin typeface="Palatino Linotype" panose="02040502050505030304" pitchFamily="18" charset="0"/>
              </a:rPr>
              <a:t>$stop</a:t>
            </a:r>
            <a:r>
              <a:rPr lang="en-US" altLang="en-US" sz="2000" b="1" dirty="0" smtClean="0">
                <a:latin typeface="Palatino Linotype" panose="02040502050505030304" pitchFamily="18" charset="0"/>
              </a:rPr>
              <a:t>;	// </a:t>
            </a:r>
            <a:r>
              <a:rPr lang="en-US" altLang="en-US" sz="1800" dirty="0" smtClean="0">
                <a:latin typeface="Palatino Linotype" panose="02040502050505030304" pitchFamily="18" charset="0"/>
              </a:rPr>
              <a:t>stop the simulation</a:t>
            </a:r>
          </a:p>
          <a:p>
            <a:pPr eaLnBrk="1" hangingPunct="1">
              <a:buFont typeface="Wingdings 2" panose="05020102010507070707" pitchFamily="18" charset="2"/>
              <a:buNone/>
            </a:pPr>
            <a:r>
              <a:rPr lang="en-US" altLang="en-US" sz="2000" b="1" dirty="0" smtClean="0">
                <a:latin typeface="Palatino Linotype" panose="02040502050505030304" pitchFamily="18" charset="0"/>
              </a:rPr>
              <a:t>#5 </a:t>
            </a:r>
            <a:r>
              <a:rPr lang="en-US" altLang="en-US" sz="2000" b="1" dirty="0" smtClean="0">
                <a:solidFill>
                  <a:srgbClr val="FF0000"/>
                </a:solidFill>
                <a:latin typeface="Palatino Linotype" panose="02040502050505030304" pitchFamily="18" charset="0"/>
              </a:rPr>
              <a:t>$finish</a:t>
            </a:r>
            <a:r>
              <a:rPr lang="en-US" altLang="en-US" sz="2000" b="1" dirty="0" smtClean="0">
                <a:latin typeface="Palatino Linotype" panose="02040502050505030304" pitchFamily="18" charset="0"/>
              </a:rPr>
              <a:t>;	// </a:t>
            </a:r>
            <a:r>
              <a:rPr lang="en-US" altLang="en-US" sz="1800" dirty="0" smtClean="0">
                <a:latin typeface="Palatino Linotype" panose="02040502050505030304" pitchFamily="18" charset="0"/>
              </a:rPr>
              <a:t>terminate the simulation</a:t>
            </a:r>
          </a:p>
          <a:p>
            <a:pPr eaLnBrk="1" hangingPunct="1">
              <a:buFont typeface="Wingdings 2" panose="05020102010507070707" pitchFamily="18" charset="2"/>
              <a:buNone/>
            </a:pPr>
            <a:r>
              <a:rPr lang="en-US" altLang="en-US" sz="2000" b="1" dirty="0" smtClean="0">
                <a:solidFill>
                  <a:schemeClr val="accent1"/>
                </a:solidFill>
                <a:latin typeface="Palatino Linotype" panose="02040502050505030304" pitchFamily="18" charset="0"/>
              </a:rPr>
              <a:t>end</a:t>
            </a:r>
          </a:p>
          <a:p>
            <a:pPr eaLnBrk="1" hangingPunct="1">
              <a:buFont typeface="Wingdings 2" panose="05020102010507070707" pitchFamily="18" charset="2"/>
              <a:buNone/>
            </a:pPr>
            <a:r>
              <a:rPr lang="en-US" altLang="en-US" sz="2000" b="1" dirty="0" smtClean="0">
                <a:solidFill>
                  <a:schemeClr val="accent1"/>
                </a:solidFill>
                <a:latin typeface="Palatino Linotype" panose="02040502050505030304" pitchFamily="18" charset="0"/>
              </a:rPr>
              <a:t>initial</a:t>
            </a:r>
          </a:p>
          <a:p>
            <a:pPr eaLnBrk="1" hangingPunct="1">
              <a:buFont typeface="Wingdings 2" panose="05020102010507070707" pitchFamily="18" charset="2"/>
              <a:buNone/>
            </a:pPr>
            <a:r>
              <a:rPr lang="en-US" altLang="en-US" sz="2000" b="1" dirty="0" smtClean="0">
                <a:solidFill>
                  <a:schemeClr val="accent1"/>
                </a:solidFill>
                <a:latin typeface="Palatino Linotype" panose="02040502050505030304" pitchFamily="18" charset="0"/>
              </a:rPr>
              <a:t>begin</a:t>
            </a:r>
          </a:p>
          <a:p>
            <a:pPr eaLnBrk="1" hangingPunct="1">
              <a:buFont typeface="Wingdings 2" panose="05020102010507070707" pitchFamily="18" charset="2"/>
              <a:buNone/>
            </a:pPr>
            <a:r>
              <a:rPr lang="en-US" altLang="en-US" sz="2000" b="1" dirty="0" smtClean="0">
                <a:solidFill>
                  <a:srgbClr val="FF0000"/>
                </a:solidFill>
                <a:latin typeface="Palatino Linotype" panose="02040502050505030304" pitchFamily="18" charset="0"/>
              </a:rPr>
              <a:t>$display</a:t>
            </a:r>
            <a:r>
              <a:rPr lang="en-US" altLang="en-US" sz="2000" b="1" dirty="0" smtClean="0">
                <a:latin typeface="Palatino Linotype" panose="02040502050505030304" pitchFamily="18" charset="0"/>
              </a:rPr>
              <a:t>("|%b| and |%b| = ", a, b);</a:t>
            </a:r>
          </a:p>
          <a:p>
            <a:pPr eaLnBrk="1" hangingPunct="1">
              <a:buFont typeface="Wingdings 2" panose="05020102010507070707" pitchFamily="18" charset="2"/>
              <a:buNone/>
            </a:pPr>
            <a:r>
              <a:rPr lang="en-US" altLang="en-US" sz="2000" b="1" dirty="0" smtClean="0">
                <a:solidFill>
                  <a:srgbClr val="FF0000"/>
                </a:solidFill>
                <a:latin typeface="Palatino Linotype" panose="02040502050505030304" pitchFamily="18" charset="0"/>
              </a:rPr>
              <a:t>$monitor   </a:t>
            </a:r>
            <a:r>
              <a:rPr lang="en-US" altLang="en-US" sz="2000" b="1" dirty="0" smtClean="0">
                <a:latin typeface="Palatino Linotype" panose="02040502050505030304" pitchFamily="18" charset="0"/>
              </a:rPr>
              <a:t>($time, "|%b |" , y);</a:t>
            </a:r>
          </a:p>
          <a:p>
            <a:pPr eaLnBrk="1" hangingPunct="1">
              <a:buFont typeface="Wingdings 2" panose="05020102010507070707" pitchFamily="18" charset="2"/>
              <a:buNone/>
            </a:pPr>
            <a:r>
              <a:rPr lang="en-US" altLang="en-US" sz="2000" b="1" dirty="0" smtClean="0">
                <a:solidFill>
                  <a:schemeClr val="accent1"/>
                </a:solidFill>
                <a:latin typeface="Palatino Linotype" panose="02040502050505030304" pitchFamily="18" charset="0"/>
              </a:rPr>
              <a:t>end</a:t>
            </a:r>
          </a:p>
          <a:p>
            <a:pPr eaLnBrk="1" hangingPunct="1">
              <a:buFont typeface="Wingdings 2" panose="05020102010507070707" pitchFamily="18" charset="2"/>
              <a:buNone/>
            </a:pPr>
            <a:r>
              <a:rPr lang="en-US" altLang="en-US" sz="2000" b="1" dirty="0" smtClean="0">
                <a:latin typeface="Palatino Linotype" panose="02040502050505030304" pitchFamily="18" charset="0"/>
              </a:rPr>
              <a:t>//initial</a:t>
            </a:r>
          </a:p>
          <a:p>
            <a:pPr eaLnBrk="1" hangingPunct="1">
              <a:buFont typeface="Wingdings 2" panose="05020102010507070707" pitchFamily="18" charset="2"/>
              <a:buNone/>
            </a:pPr>
            <a:r>
              <a:rPr lang="en-US" altLang="en-US" sz="2000" b="1" dirty="0" smtClean="0">
                <a:latin typeface="Palatino Linotype" panose="02040502050505030304" pitchFamily="18" charset="0"/>
              </a:rPr>
              <a:t>//</a:t>
            </a:r>
            <a:r>
              <a:rPr lang="en-US" altLang="en-US" sz="2000" b="1" dirty="0" smtClean="0">
                <a:solidFill>
                  <a:srgbClr val="FF0000"/>
                </a:solidFill>
                <a:latin typeface="Palatino Linotype" panose="02040502050505030304" pitchFamily="18" charset="0"/>
              </a:rPr>
              <a:t>$</a:t>
            </a:r>
            <a:r>
              <a:rPr lang="en-US" altLang="en-US" sz="2000" b="1" dirty="0" err="1" smtClean="0">
                <a:solidFill>
                  <a:srgbClr val="FF0000"/>
                </a:solidFill>
                <a:latin typeface="Palatino Linotype" panose="02040502050505030304" pitchFamily="18" charset="0"/>
              </a:rPr>
              <a:t>vw_dumpvars</a:t>
            </a:r>
            <a:r>
              <a:rPr lang="en-US" altLang="en-US" sz="2000" b="1" dirty="0" smtClean="0">
                <a:latin typeface="Palatino Linotype" panose="02040502050505030304" pitchFamily="18" charset="0"/>
              </a:rPr>
              <a:t>;   // </a:t>
            </a:r>
            <a:r>
              <a:rPr lang="en-US" altLang="en-US" sz="1800" dirty="0" smtClean="0">
                <a:latin typeface="Palatino Linotype" panose="02040502050505030304" pitchFamily="18" charset="0"/>
              </a:rPr>
              <a:t>display the simulation in the form of timing diagram</a:t>
            </a:r>
          </a:p>
          <a:p>
            <a:pPr eaLnBrk="1" hangingPunct="1">
              <a:buFont typeface="Wingdings 2" panose="05020102010507070707" pitchFamily="18" charset="2"/>
              <a:buNone/>
            </a:pPr>
            <a:r>
              <a:rPr lang="en-US" altLang="en-US" sz="2000" b="1" dirty="0" err="1" smtClean="0">
                <a:solidFill>
                  <a:schemeClr val="accent1"/>
                </a:solidFill>
                <a:latin typeface="Palatino Linotype" panose="02040502050505030304" pitchFamily="18" charset="0"/>
              </a:rPr>
              <a:t>endmodule</a:t>
            </a:r>
            <a:endParaRPr lang="en-US" altLang="en-US" sz="2000" dirty="0" smtClean="0">
              <a:solidFill>
                <a:schemeClr val="accent1"/>
              </a:solidFill>
              <a:latin typeface="Palatino Linotype" panose="02040502050505030304" pitchFamily="18" charset="0"/>
            </a:endParaRPr>
          </a:p>
          <a:p>
            <a:pPr eaLnBrk="1" hangingPunct="1"/>
            <a:endParaRPr lang="en-US" altLang="en-US" dirty="0" smtClean="0"/>
          </a:p>
        </p:txBody>
      </p:sp>
    </p:spTree>
    <p:extLst>
      <p:ext uri="{BB962C8B-B14F-4D97-AF65-F5344CB8AC3E}">
        <p14:creationId xmlns:p14="http://schemas.microsoft.com/office/powerpoint/2010/main" val="35250509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762000"/>
            <a:ext cx="8229600" cy="781050"/>
          </a:xfrm>
        </p:spPr>
        <p:txBody>
          <a:bodyPr/>
          <a:lstStyle/>
          <a:p>
            <a:pPr algn="ctr" eaLnBrk="1" hangingPunct="1"/>
            <a:r>
              <a:rPr lang="en-US" altLang="en-US" sz="4000" b="1" dirty="0" smtClean="0">
                <a:latin typeface="Comic Sans MS" panose="030F0702030302020204" pitchFamily="66" charset="0"/>
              </a:rPr>
              <a:t>Levels of Abstraction</a:t>
            </a:r>
            <a:endParaRPr lang="en-US" altLang="en-US" sz="4000" dirty="0" smtClean="0"/>
          </a:p>
        </p:txBody>
      </p:sp>
      <p:grpSp>
        <p:nvGrpSpPr>
          <p:cNvPr id="5" name="Group 14"/>
          <p:cNvGrpSpPr>
            <a:grpSpLocks/>
          </p:cNvGrpSpPr>
          <p:nvPr/>
        </p:nvGrpSpPr>
        <p:grpSpPr bwMode="auto">
          <a:xfrm>
            <a:off x="533401" y="1600028"/>
            <a:ext cx="8293287" cy="1922636"/>
            <a:chOff x="480" y="889"/>
            <a:chExt cx="4980" cy="1069"/>
          </a:xfrm>
        </p:grpSpPr>
        <p:sp>
          <p:nvSpPr>
            <p:cNvPr id="6" name="Rectangle 3"/>
            <p:cNvSpPr>
              <a:spLocks noChangeArrowheads="1"/>
            </p:cNvSpPr>
            <p:nvPr/>
          </p:nvSpPr>
          <p:spPr bwMode="auto">
            <a:xfrm>
              <a:off x="480" y="998"/>
              <a:ext cx="1920" cy="576"/>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2806" tIns="152806" rIns="152806" bIns="152806" anchor="ct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spcBef>
                  <a:spcPct val="0"/>
                </a:spcBef>
                <a:spcAft>
                  <a:spcPct val="0"/>
                </a:spcAft>
              </a:pPr>
              <a:r>
                <a:rPr lang="en-US" altLang="en-US" sz="3600">
                  <a:solidFill>
                    <a:prstClr val="black"/>
                  </a:solidFill>
                  <a:latin typeface="Comic Sans MS" panose="030F0702030302020204" pitchFamily="66" charset="0"/>
                </a:rPr>
                <a:t>Behavioral</a:t>
              </a:r>
            </a:p>
          </p:txBody>
        </p:sp>
        <p:sp>
          <p:nvSpPr>
            <p:cNvPr id="7" name="Text Box 8"/>
            <p:cNvSpPr txBox="1">
              <a:spLocks noChangeArrowheads="1"/>
            </p:cNvSpPr>
            <p:nvPr/>
          </p:nvSpPr>
          <p:spPr bwMode="auto">
            <a:xfrm>
              <a:off x="2676" y="889"/>
              <a:ext cx="2784" cy="879"/>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70" tIns="50935" rIns="101870" bIns="50935">
              <a:spAutoFit/>
            </a:bodyP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Aft>
                  <a:spcPct val="0"/>
                </a:spcAft>
              </a:pPr>
              <a:r>
                <a:rPr lang="en-US" altLang="en-US" b="1" dirty="0" smtClean="0">
                  <a:solidFill>
                    <a:prstClr val="black"/>
                  </a:solidFill>
                  <a:latin typeface="Constantia"/>
                </a:rPr>
                <a:t>(Procedural Modeling)</a:t>
              </a:r>
            </a:p>
            <a:p>
              <a:pPr fontAlgn="base">
                <a:spcAft>
                  <a:spcPct val="0"/>
                </a:spcAft>
              </a:pPr>
              <a:r>
                <a:rPr lang="en-US" altLang="en-US" dirty="0" smtClean="0">
                  <a:solidFill>
                    <a:prstClr val="black"/>
                  </a:solidFill>
                  <a:latin typeface="Constantia"/>
                </a:rPr>
                <a:t>Module’s </a:t>
              </a:r>
              <a:r>
                <a:rPr lang="en-US" altLang="en-US" dirty="0">
                  <a:solidFill>
                    <a:prstClr val="black"/>
                  </a:solidFill>
                  <a:latin typeface="Constantia"/>
                </a:rPr>
                <a:t>high-level algorithm is implemented with little concern for the actual hardware</a:t>
              </a:r>
            </a:p>
          </p:txBody>
        </p:sp>
        <p:sp>
          <p:nvSpPr>
            <p:cNvPr id="8" name="Line 6"/>
            <p:cNvSpPr>
              <a:spLocks noChangeShapeType="1"/>
            </p:cNvSpPr>
            <p:nvPr/>
          </p:nvSpPr>
          <p:spPr bwMode="auto">
            <a:xfrm>
              <a:off x="1440" y="1574"/>
              <a:ext cx="0" cy="384"/>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fontAlgn="base">
                <a:spcBef>
                  <a:spcPct val="0"/>
                </a:spcBef>
                <a:spcAft>
                  <a:spcPct val="0"/>
                </a:spcAft>
              </a:pPr>
              <a:endParaRPr lang="en-US">
                <a:solidFill>
                  <a:prstClr val="black"/>
                </a:solidFill>
                <a:latin typeface="Arial" panose="020B0604020202020204" pitchFamily="34" charset="0"/>
              </a:endParaRPr>
            </a:p>
          </p:txBody>
        </p:sp>
      </p:grpSp>
      <p:sp>
        <p:nvSpPr>
          <p:cNvPr id="9" name="Rectangle 5"/>
          <p:cNvSpPr>
            <a:spLocks noChangeArrowheads="1"/>
          </p:cNvSpPr>
          <p:nvPr/>
        </p:nvSpPr>
        <p:spPr bwMode="auto">
          <a:xfrm>
            <a:off x="533400" y="5249863"/>
            <a:ext cx="3197174" cy="103663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2806" tIns="152806" rIns="152806" bIns="152806" anchor="ct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spcBef>
                <a:spcPct val="0"/>
              </a:spcBef>
              <a:spcAft>
                <a:spcPct val="0"/>
              </a:spcAft>
            </a:pPr>
            <a:r>
              <a:rPr lang="en-US" altLang="en-US" sz="3600" dirty="0">
                <a:solidFill>
                  <a:prstClr val="black"/>
                </a:solidFill>
                <a:latin typeface="Comic Sans MS" panose="030F0702030302020204" pitchFamily="66" charset="0"/>
              </a:rPr>
              <a:t>Gate-Level</a:t>
            </a:r>
          </a:p>
        </p:txBody>
      </p:sp>
      <p:grpSp>
        <p:nvGrpSpPr>
          <p:cNvPr id="10" name="Group 13"/>
          <p:cNvGrpSpPr>
            <a:grpSpLocks/>
          </p:cNvGrpSpPr>
          <p:nvPr/>
        </p:nvGrpSpPr>
        <p:grpSpPr bwMode="auto">
          <a:xfrm>
            <a:off x="533401" y="3332623"/>
            <a:ext cx="8292061" cy="1917240"/>
            <a:chOff x="480" y="1852"/>
            <a:chExt cx="4980" cy="1066"/>
          </a:xfrm>
        </p:grpSpPr>
        <p:sp>
          <p:nvSpPr>
            <p:cNvPr id="11" name="Rectangle 4"/>
            <p:cNvSpPr>
              <a:spLocks noChangeArrowheads="1"/>
            </p:cNvSpPr>
            <p:nvPr/>
          </p:nvSpPr>
          <p:spPr bwMode="auto">
            <a:xfrm>
              <a:off x="480" y="1958"/>
              <a:ext cx="1920" cy="576"/>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2806" tIns="152806" rIns="152806" bIns="152806" anchor="ct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spcBef>
                  <a:spcPct val="0"/>
                </a:spcBef>
                <a:spcAft>
                  <a:spcPct val="0"/>
                </a:spcAft>
              </a:pPr>
              <a:r>
                <a:rPr lang="en-US" altLang="en-US" sz="3600" dirty="0" smtClean="0">
                  <a:solidFill>
                    <a:prstClr val="black"/>
                  </a:solidFill>
                  <a:latin typeface="Comic Sans MS" panose="030F0702030302020204" pitchFamily="66" charset="0"/>
                </a:rPr>
                <a:t>Data Flow</a:t>
              </a:r>
              <a:endParaRPr lang="en-US" altLang="en-US" sz="3600" dirty="0">
                <a:solidFill>
                  <a:prstClr val="black"/>
                </a:solidFill>
                <a:latin typeface="Comic Sans MS" panose="030F0702030302020204" pitchFamily="66" charset="0"/>
              </a:endParaRPr>
            </a:p>
          </p:txBody>
        </p:sp>
        <p:sp>
          <p:nvSpPr>
            <p:cNvPr id="12" name="Text Box 9"/>
            <p:cNvSpPr txBox="1">
              <a:spLocks noChangeArrowheads="1"/>
            </p:cNvSpPr>
            <p:nvPr/>
          </p:nvSpPr>
          <p:spPr bwMode="auto">
            <a:xfrm>
              <a:off x="2676" y="1852"/>
              <a:ext cx="2784" cy="879"/>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70" tIns="50935" rIns="101870" bIns="50935">
              <a:spAutoFit/>
            </a:bodyP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Aft>
                  <a:spcPct val="0"/>
                </a:spcAft>
              </a:pPr>
              <a:r>
                <a:rPr lang="en-US" altLang="en-US" b="1" dirty="0" smtClean="0">
                  <a:solidFill>
                    <a:prstClr val="black"/>
                  </a:solidFill>
                  <a:latin typeface="Constantia"/>
                </a:rPr>
                <a:t>(Continuous Assignment)</a:t>
              </a:r>
            </a:p>
            <a:p>
              <a:pPr fontAlgn="base">
                <a:spcAft>
                  <a:spcPct val="0"/>
                </a:spcAft>
              </a:pPr>
              <a:r>
                <a:rPr lang="en-US" altLang="en-US" dirty="0" smtClean="0">
                  <a:solidFill>
                    <a:prstClr val="black"/>
                  </a:solidFill>
                  <a:latin typeface="Constantia"/>
                </a:rPr>
                <a:t>Module </a:t>
              </a:r>
              <a:r>
                <a:rPr lang="en-US" altLang="en-US" dirty="0">
                  <a:solidFill>
                    <a:prstClr val="black"/>
                  </a:solidFill>
                  <a:latin typeface="Constantia"/>
                </a:rPr>
                <a:t>is implemented by specifying how data flows between </a:t>
              </a:r>
              <a:r>
                <a:rPr lang="en-US" altLang="en-US" dirty="0" smtClean="0">
                  <a:solidFill>
                    <a:prstClr val="black"/>
                  </a:solidFill>
                  <a:latin typeface="Constantia"/>
                </a:rPr>
                <a:t>registers.</a:t>
              </a:r>
              <a:endParaRPr lang="en-US" altLang="en-US" dirty="0">
                <a:solidFill>
                  <a:prstClr val="black"/>
                </a:solidFill>
                <a:latin typeface="Constantia"/>
              </a:endParaRPr>
            </a:p>
          </p:txBody>
        </p:sp>
        <p:sp>
          <p:nvSpPr>
            <p:cNvPr id="13" name="Line 7"/>
            <p:cNvSpPr>
              <a:spLocks noChangeShapeType="1"/>
            </p:cNvSpPr>
            <p:nvPr/>
          </p:nvSpPr>
          <p:spPr bwMode="auto">
            <a:xfrm>
              <a:off x="1440" y="2534"/>
              <a:ext cx="0" cy="384"/>
            </a:xfrm>
            <a:prstGeom prst="line">
              <a:avLst/>
            </a:prstGeom>
            <a:noFill/>
            <a:ln w="1270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fontAlgn="base">
                <a:spcBef>
                  <a:spcPct val="0"/>
                </a:spcBef>
                <a:spcAft>
                  <a:spcPct val="0"/>
                </a:spcAft>
              </a:pPr>
              <a:endParaRPr lang="en-US">
                <a:solidFill>
                  <a:prstClr val="black"/>
                </a:solidFill>
                <a:latin typeface="Arial" panose="020B0604020202020204" pitchFamily="34" charset="0"/>
              </a:endParaRPr>
            </a:p>
          </p:txBody>
        </p:sp>
      </p:grpSp>
      <p:sp>
        <p:nvSpPr>
          <p:cNvPr id="14" name="Text Box 10"/>
          <p:cNvSpPr txBox="1">
            <a:spLocks noChangeArrowheads="1"/>
          </p:cNvSpPr>
          <p:nvPr/>
        </p:nvSpPr>
        <p:spPr bwMode="auto">
          <a:xfrm>
            <a:off x="4203903" y="5189940"/>
            <a:ext cx="4635297" cy="1580192"/>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1870" tIns="50935" rIns="101870" bIns="50935">
            <a:spAutoFit/>
          </a:bodyP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algn="just" fontAlgn="base">
              <a:spcAft>
                <a:spcPct val="0"/>
              </a:spcAft>
            </a:pPr>
            <a:r>
              <a:rPr lang="en-US" altLang="en-US" dirty="0" smtClean="0">
                <a:solidFill>
                  <a:prstClr val="black"/>
                </a:solidFill>
                <a:latin typeface="Constantia"/>
              </a:rPr>
              <a:t>(</a:t>
            </a:r>
            <a:r>
              <a:rPr lang="en-US" altLang="en-US" b="1" dirty="0" smtClean="0">
                <a:solidFill>
                  <a:prstClr val="black"/>
                </a:solidFill>
                <a:latin typeface="Constantia"/>
              </a:rPr>
              <a:t>Structural Modeling</a:t>
            </a:r>
            <a:r>
              <a:rPr lang="en-US" altLang="en-US" dirty="0" smtClean="0">
                <a:solidFill>
                  <a:prstClr val="black"/>
                </a:solidFill>
                <a:latin typeface="Constantia"/>
              </a:rPr>
              <a:t>)</a:t>
            </a:r>
          </a:p>
          <a:p>
            <a:pPr algn="just" fontAlgn="base">
              <a:spcAft>
                <a:spcPct val="0"/>
              </a:spcAft>
            </a:pPr>
            <a:r>
              <a:rPr lang="en-US" altLang="en-US" dirty="0" smtClean="0">
                <a:solidFill>
                  <a:prstClr val="black"/>
                </a:solidFill>
                <a:latin typeface="Constantia"/>
              </a:rPr>
              <a:t>Module </a:t>
            </a:r>
            <a:r>
              <a:rPr lang="en-US" altLang="en-US" dirty="0">
                <a:solidFill>
                  <a:prstClr val="black"/>
                </a:solidFill>
                <a:latin typeface="Constantia"/>
              </a:rPr>
              <a:t>is implemented in terms of concrete logic gates </a:t>
            </a:r>
            <a:r>
              <a:rPr lang="en-US" altLang="en-US" dirty="0" smtClean="0">
                <a:solidFill>
                  <a:prstClr val="black"/>
                </a:solidFill>
                <a:latin typeface="Constantia"/>
              </a:rPr>
              <a:t>and </a:t>
            </a:r>
            <a:r>
              <a:rPr lang="en-US" altLang="en-US" dirty="0">
                <a:solidFill>
                  <a:prstClr val="black"/>
                </a:solidFill>
                <a:latin typeface="Constantia"/>
              </a:rPr>
              <a:t>their </a:t>
            </a:r>
            <a:r>
              <a:rPr lang="en-US" altLang="en-US" dirty="0" smtClean="0">
                <a:solidFill>
                  <a:prstClr val="black"/>
                </a:solidFill>
                <a:latin typeface="Constantia"/>
              </a:rPr>
              <a:t>interconnections.</a:t>
            </a:r>
            <a:endParaRPr lang="en-US" altLang="en-US" dirty="0">
              <a:solidFill>
                <a:prstClr val="black"/>
              </a:solidFill>
              <a:latin typeface="Constantia"/>
            </a:endParaRPr>
          </a:p>
        </p:txBody>
      </p:sp>
    </p:spTree>
    <p:extLst>
      <p:ext uri="{BB962C8B-B14F-4D97-AF65-F5344CB8AC3E}">
        <p14:creationId xmlns:p14="http://schemas.microsoft.com/office/powerpoint/2010/main" val="36203101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685800" y="533400"/>
            <a:ext cx="8229600" cy="857250"/>
          </a:xfrm>
        </p:spPr>
        <p:txBody>
          <a:bodyPr/>
          <a:lstStyle/>
          <a:p>
            <a:pPr algn="ctr"/>
            <a:r>
              <a:rPr lang="en-US" altLang="en-US" sz="4000" b="1" dirty="0" smtClean="0">
                <a:latin typeface="Comic Sans MS" panose="030F0702030302020204" pitchFamily="66" charset="0"/>
              </a:rPr>
              <a:t>Data Flow Modeling</a:t>
            </a:r>
            <a:endParaRPr lang="en-US" altLang="en-US" sz="4000" dirty="0" smtClean="0">
              <a:latin typeface="Comic Sans MS" panose="030F0702030302020204" pitchFamily="66" charset="0"/>
            </a:endParaRPr>
          </a:p>
        </p:txBody>
      </p:sp>
      <p:sp>
        <p:nvSpPr>
          <p:cNvPr id="21507" name="Rectangle 3"/>
          <p:cNvSpPr>
            <a:spLocks noGrp="1"/>
          </p:cNvSpPr>
          <p:nvPr>
            <p:ph type="body" sz="half" idx="1"/>
          </p:nvPr>
        </p:nvSpPr>
        <p:spPr>
          <a:xfrm>
            <a:off x="609600" y="1371600"/>
            <a:ext cx="8305800" cy="838200"/>
          </a:xfrm>
        </p:spPr>
        <p:txBody>
          <a:bodyPr/>
          <a:lstStyle/>
          <a:p>
            <a:pPr algn="ctr" eaLnBrk="1" hangingPunct="1">
              <a:buFont typeface="Wingdings 2" panose="05020102010507070707" pitchFamily="18" charset="2"/>
              <a:buNone/>
            </a:pPr>
            <a:r>
              <a:rPr lang="en-US" altLang="en-US" sz="2200" b="1" dirty="0" smtClean="0"/>
              <a:t>Most common operators:</a:t>
            </a:r>
          </a:p>
        </p:txBody>
      </p:sp>
      <p:graphicFrame>
        <p:nvGraphicFramePr>
          <p:cNvPr id="21508" name="Object 4"/>
          <p:cNvGraphicFramePr>
            <a:graphicFrameLocks noGrp="1" noChangeAspect="1"/>
          </p:cNvGraphicFramePr>
          <p:nvPr>
            <p:ph sz="half" idx="2"/>
            <p:extLst>
              <p:ext uri="{D42A27DB-BD31-4B8C-83A1-F6EECF244321}">
                <p14:modId xmlns:p14="http://schemas.microsoft.com/office/powerpoint/2010/main" val="225488803"/>
              </p:ext>
            </p:extLst>
          </p:nvPr>
        </p:nvGraphicFramePr>
        <p:xfrm>
          <a:off x="717550" y="1804988"/>
          <a:ext cx="7807325" cy="5126037"/>
        </p:xfrm>
        <a:graphic>
          <a:graphicData uri="http://schemas.openxmlformats.org/presentationml/2006/ole">
            <mc:AlternateContent xmlns:mc="http://schemas.openxmlformats.org/markup-compatibility/2006">
              <mc:Choice xmlns:v="urn:schemas-microsoft-com:vml" Requires="v">
                <p:oleObj spid="_x0000_s1038" name="Document" r:id="rId3" imgW="8716656" imgH="5723194" progId="Word.Document.8">
                  <p:embed/>
                </p:oleObj>
              </mc:Choice>
              <mc:Fallback>
                <p:oleObj name="Document" r:id="rId3" imgW="8716656" imgH="5723194" progId="Word.Document.8">
                  <p:embed/>
                  <p:pic>
                    <p:nvPicPr>
                      <p:cNvPr id="0" name=""/>
                      <p:cNvPicPr>
                        <a:picLocks noChangeAspect="1" noChangeArrowheads="1"/>
                      </p:cNvPicPr>
                      <p:nvPr/>
                    </p:nvPicPr>
                    <p:blipFill>
                      <a:blip r:embed="rId4"/>
                      <a:srcRect/>
                      <a:stretch>
                        <a:fillRect/>
                      </a:stretch>
                    </p:blipFill>
                    <p:spPr bwMode="auto">
                      <a:xfrm>
                        <a:off x="717550" y="1804988"/>
                        <a:ext cx="7807325" cy="5126037"/>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36313088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p:cNvSpPr>
          <p:nvPr>
            <p:ph type="body" idx="1"/>
          </p:nvPr>
        </p:nvSpPr>
        <p:spPr>
          <a:xfrm>
            <a:off x="228600" y="1371600"/>
            <a:ext cx="8686800" cy="5486400"/>
          </a:xfrm>
        </p:spPr>
        <p:txBody>
          <a:bodyPr/>
          <a:lstStyle/>
          <a:p>
            <a:pPr marL="398463" indent="-398463" eaLnBrk="1" hangingPunct="1">
              <a:lnSpc>
                <a:spcPct val="150000"/>
              </a:lnSpc>
              <a:buFont typeface="Wingdings" pitchFamily="2" charset="2"/>
              <a:buAutoNum type="arabicPeriod"/>
              <a:defRPr/>
            </a:pPr>
            <a:r>
              <a:rPr lang="en-US" sz="2400" dirty="0" smtClean="0">
                <a:solidFill>
                  <a:srgbClr val="000099"/>
                </a:solidFill>
                <a:latin typeface="Palatino Linotype" panose="02040502050505030304" pitchFamily="18" charset="0"/>
              </a:rPr>
              <a:t>assign</a:t>
            </a:r>
            <a:r>
              <a:rPr lang="en-US" sz="2400" dirty="0" smtClean="0">
                <a:latin typeface="Palatino Linotype" panose="02040502050505030304" pitchFamily="18" charset="0"/>
              </a:rPr>
              <a:t> x = 3’b010 + 3’b100;</a:t>
            </a:r>
            <a:r>
              <a:rPr lang="en-US" sz="2400" dirty="0">
                <a:latin typeface="Palatino Linotype" panose="02040502050505030304" pitchFamily="18" charset="0"/>
              </a:rPr>
              <a:t>	</a:t>
            </a:r>
            <a:r>
              <a:rPr lang="en-US" sz="2400" dirty="0" smtClean="0">
                <a:solidFill>
                  <a:schemeClr val="bg1">
                    <a:lumMod val="50000"/>
                  </a:schemeClr>
                </a:solidFill>
                <a:latin typeface="Palatino Linotype" panose="02040502050505030304" pitchFamily="18" charset="0"/>
              </a:rPr>
              <a:t>// x=3’b110</a:t>
            </a:r>
            <a:endParaRPr lang="en-US" sz="2400" dirty="0" smtClean="0">
              <a:latin typeface="Palatino Linotype" panose="02040502050505030304" pitchFamily="18" charset="0"/>
            </a:endParaRPr>
          </a:p>
          <a:p>
            <a:pPr marL="398463" indent="-398463" eaLnBrk="1" hangingPunct="1">
              <a:lnSpc>
                <a:spcPct val="150000"/>
              </a:lnSpc>
              <a:buFont typeface="Wingdings" pitchFamily="2" charset="2"/>
              <a:buAutoNum type="arabicPeriod"/>
              <a:defRPr/>
            </a:pPr>
            <a:r>
              <a:rPr lang="en-US" sz="2400" dirty="0" smtClean="0">
                <a:solidFill>
                  <a:srgbClr val="000099"/>
                </a:solidFill>
                <a:latin typeface="Palatino Linotype" panose="02040502050505030304" pitchFamily="18" charset="0"/>
              </a:rPr>
              <a:t>assign</a:t>
            </a:r>
            <a:r>
              <a:rPr lang="en-US" sz="2400" dirty="0" smtClean="0">
                <a:latin typeface="Palatino Linotype" panose="02040502050505030304" pitchFamily="18" charset="0"/>
              </a:rPr>
              <a:t> x = 3’b010 &amp;&amp; 3’b100;    	</a:t>
            </a:r>
            <a:r>
              <a:rPr lang="en-US" sz="2400" dirty="0" smtClean="0">
                <a:solidFill>
                  <a:schemeClr val="bg1">
                    <a:lumMod val="50000"/>
                  </a:schemeClr>
                </a:solidFill>
                <a:latin typeface="Palatino Linotype" panose="02040502050505030304" pitchFamily="18" charset="0"/>
              </a:rPr>
              <a:t>// x=(0+1+0)&amp;(1+0+0)=1’b1</a:t>
            </a:r>
          </a:p>
          <a:p>
            <a:pPr marL="398463" indent="-398463" eaLnBrk="1" hangingPunct="1">
              <a:lnSpc>
                <a:spcPct val="150000"/>
              </a:lnSpc>
              <a:buFont typeface="Wingdings" pitchFamily="2" charset="2"/>
              <a:buAutoNum type="arabicPeriod"/>
              <a:defRPr/>
            </a:pPr>
            <a:r>
              <a:rPr lang="en-US" sz="2400" dirty="0" smtClean="0">
                <a:solidFill>
                  <a:srgbClr val="000099"/>
                </a:solidFill>
                <a:latin typeface="Palatino Linotype" panose="02040502050505030304" pitchFamily="18" charset="0"/>
              </a:rPr>
              <a:t>assign</a:t>
            </a:r>
            <a:r>
              <a:rPr lang="en-US" sz="2400" dirty="0" smtClean="0">
                <a:latin typeface="Palatino Linotype" panose="02040502050505030304" pitchFamily="18" charset="0"/>
              </a:rPr>
              <a:t> x </a:t>
            </a:r>
            <a:r>
              <a:rPr lang="en-US" sz="2400" dirty="0">
                <a:latin typeface="Palatino Linotype" panose="02040502050505030304" pitchFamily="18" charset="0"/>
              </a:rPr>
              <a:t>= </a:t>
            </a:r>
            <a:r>
              <a:rPr lang="en-US" sz="2400" dirty="0" smtClean="0">
                <a:latin typeface="Palatino Linotype" panose="02040502050505030304" pitchFamily="18" charset="0"/>
              </a:rPr>
              <a:t>3’b010 &amp; 3’b100; 	</a:t>
            </a:r>
            <a:r>
              <a:rPr lang="en-US" sz="2400" dirty="0" smtClean="0">
                <a:solidFill>
                  <a:schemeClr val="bg1">
                    <a:lumMod val="50000"/>
                  </a:schemeClr>
                </a:solidFill>
                <a:latin typeface="Palatino Linotype" panose="02040502050505030304" pitchFamily="18" charset="0"/>
              </a:rPr>
              <a:t>// x=3’b000</a:t>
            </a:r>
          </a:p>
          <a:p>
            <a:pPr marL="398463" indent="-398463" eaLnBrk="1" hangingPunct="1">
              <a:lnSpc>
                <a:spcPct val="150000"/>
              </a:lnSpc>
              <a:buFont typeface="Wingdings" pitchFamily="2" charset="2"/>
              <a:buAutoNum type="arabicPeriod"/>
              <a:defRPr/>
            </a:pPr>
            <a:r>
              <a:rPr lang="en-US" sz="2400" dirty="0" smtClean="0">
                <a:solidFill>
                  <a:srgbClr val="003399"/>
                </a:solidFill>
                <a:latin typeface="Palatino Linotype" panose="02040502050505030304" pitchFamily="18" charset="0"/>
              </a:rPr>
              <a:t>assign </a:t>
            </a:r>
            <a:r>
              <a:rPr lang="en-US" sz="2400" dirty="0" smtClean="0">
                <a:latin typeface="Palatino Linotype" panose="02040502050505030304" pitchFamily="18" charset="0"/>
              </a:rPr>
              <a:t>x </a:t>
            </a:r>
            <a:r>
              <a:rPr lang="en-US" sz="2400" dirty="0">
                <a:latin typeface="Palatino Linotype" panose="02040502050505030304" pitchFamily="18" charset="0"/>
              </a:rPr>
              <a:t>= !(3'b101</a:t>
            </a:r>
            <a:r>
              <a:rPr lang="en-US" sz="2400" dirty="0" smtClean="0">
                <a:latin typeface="Palatino Linotype" panose="02040502050505030304" pitchFamily="18" charset="0"/>
              </a:rPr>
              <a:t>)</a:t>
            </a:r>
            <a:r>
              <a:rPr lang="en-US" sz="2400" dirty="0" smtClean="0">
                <a:solidFill>
                  <a:schemeClr val="bg1">
                    <a:lumMod val="50000"/>
                  </a:schemeClr>
                </a:solidFill>
                <a:latin typeface="Palatino Linotype" panose="02040502050505030304" pitchFamily="18" charset="0"/>
              </a:rPr>
              <a:t>		//</a:t>
            </a:r>
            <a:r>
              <a:rPr lang="en-US" sz="2400" dirty="0">
                <a:solidFill>
                  <a:schemeClr val="bg1">
                    <a:lumMod val="50000"/>
                  </a:schemeClr>
                </a:solidFill>
                <a:latin typeface="Palatino Linotype" panose="02040502050505030304" pitchFamily="18" charset="0"/>
              </a:rPr>
              <a:t> </a:t>
            </a:r>
            <a:r>
              <a:rPr lang="en-US" sz="2400" dirty="0" smtClean="0">
                <a:solidFill>
                  <a:schemeClr val="bg1">
                    <a:lumMod val="50000"/>
                  </a:schemeClr>
                </a:solidFill>
                <a:latin typeface="Palatino Linotype" panose="02040502050505030304" pitchFamily="18" charset="0"/>
              </a:rPr>
              <a:t>x=~(1+0+1)=1’b0</a:t>
            </a:r>
          </a:p>
          <a:p>
            <a:pPr marL="398463" indent="-398463" eaLnBrk="1" hangingPunct="1">
              <a:lnSpc>
                <a:spcPct val="150000"/>
              </a:lnSpc>
              <a:buFont typeface="Wingdings" pitchFamily="2" charset="2"/>
              <a:buAutoNum type="arabicPeriod"/>
              <a:defRPr/>
            </a:pPr>
            <a:r>
              <a:rPr lang="en-US" sz="2400" dirty="0" smtClean="0">
                <a:solidFill>
                  <a:srgbClr val="003399"/>
                </a:solidFill>
                <a:latin typeface="Palatino Linotype" panose="02040502050505030304" pitchFamily="18" charset="0"/>
              </a:rPr>
              <a:t>assign </a:t>
            </a:r>
            <a:r>
              <a:rPr lang="en-US" sz="2400" dirty="0" smtClean="0">
                <a:latin typeface="Palatino Linotype" panose="02040502050505030304" pitchFamily="18" charset="0"/>
              </a:rPr>
              <a:t>x=</a:t>
            </a:r>
            <a:r>
              <a:rPr lang="en-US" sz="2400" dirty="0">
                <a:latin typeface="Palatino Linotype" panose="02040502050505030304" pitchFamily="18" charset="0"/>
              </a:rPr>
              <a:t> </a:t>
            </a:r>
            <a:r>
              <a:rPr lang="en-US" sz="2400" dirty="0" smtClean="0">
                <a:latin typeface="Palatino Linotype" panose="02040502050505030304" pitchFamily="18" charset="0"/>
              </a:rPr>
              <a:t>~(</a:t>
            </a:r>
            <a:r>
              <a:rPr lang="en-US" sz="2400" dirty="0">
                <a:latin typeface="Palatino Linotype" panose="02040502050505030304" pitchFamily="18" charset="0"/>
              </a:rPr>
              <a:t>3'b101</a:t>
            </a:r>
            <a:r>
              <a:rPr lang="en-US" sz="2400" dirty="0" smtClean="0">
                <a:latin typeface="Palatino Linotype" panose="02040502050505030304" pitchFamily="18" charset="0"/>
              </a:rPr>
              <a:t>)</a:t>
            </a:r>
            <a:r>
              <a:rPr lang="en-US" sz="2400" dirty="0" smtClean="0">
                <a:solidFill>
                  <a:schemeClr val="bg1">
                    <a:lumMod val="50000"/>
                  </a:schemeClr>
                </a:solidFill>
                <a:latin typeface="Palatino Linotype" panose="02040502050505030304" pitchFamily="18" charset="0"/>
              </a:rPr>
              <a:t>		// x=3’b010</a:t>
            </a:r>
          </a:p>
          <a:p>
            <a:pPr marL="398463" indent="-398463" eaLnBrk="1" hangingPunct="1">
              <a:lnSpc>
                <a:spcPct val="150000"/>
              </a:lnSpc>
              <a:buFont typeface="Wingdings" pitchFamily="2" charset="2"/>
              <a:buAutoNum type="arabicPeriod"/>
              <a:defRPr/>
            </a:pPr>
            <a:r>
              <a:rPr lang="en-US" sz="2400" dirty="0" smtClean="0">
                <a:solidFill>
                  <a:srgbClr val="000099"/>
                </a:solidFill>
                <a:latin typeface="Palatino Linotype" panose="02040502050505030304" pitchFamily="18" charset="0"/>
              </a:rPr>
              <a:t>assign</a:t>
            </a:r>
            <a:r>
              <a:rPr lang="en-US" sz="2400" dirty="0" smtClean="0">
                <a:latin typeface="Palatino Linotype" panose="02040502050505030304" pitchFamily="18" charset="0"/>
              </a:rPr>
              <a:t> x = 3’b111&gt;&gt; 2;</a:t>
            </a:r>
            <a:r>
              <a:rPr lang="en-US" sz="2400" dirty="0" smtClean="0">
                <a:solidFill>
                  <a:schemeClr val="bg1">
                    <a:lumMod val="50000"/>
                  </a:schemeClr>
                </a:solidFill>
                <a:latin typeface="Palatino Linotype" panose="02040502050505030304" pitchFamily="18" charset="0"/>
              </a:rPr>
              <a:t>		// x=3’b001</a:t>
            </a:r>
          </a:p>
          <a:p>
            <a:pPr marL="398463" indent="-398463" eaLnBrk="1" hangingPunct="1">
              <a:lnSpc>
                <a:spcPct val="150000"/>
              </a:lnSpc>
              <a:buFont typeface="Wingdings" pitchFamily="2" charset="2"/>
              <a:buAutoNum type="arabicPeriod"/>
              <a:defRPr/>
            </a:pPr>
            <a:r>
              <a:rPr lang="en-US" sz="2400" dirty="0" smtClean="0">
                <a:solidFill>
                  <a:srgbClr val="000099"/>
                </a:solidFill>
                <a:latin typeface="Palatino Linotype" panose="02040502050505030304" pitchFamily="18" charset="0"/>
              </a:rPr>
              <a:t>assign</a:t>
            </a:r>
            <a:r>
              <a:rPr lang="en-US" sz="2400" dirty="0" smtClean="0">
                <a:latin typeface="Palatino Linotype" panose="02040502050505030304" pitchFamily="18" charset="0"/>
              </a:rPr>
              <a:t> </a:t>
            </a:r>
            <a:r>
              <a:rPr lang="en-US" sz="2400" dirty="0">
                <a:latin typeface="Palatino Linotype" panose="02040502050505030304" pitchFamily="18" charset="0"/>
              </a:rPr>
              <a:t>x = </a:t>
            </a:r>
            <a:r>
              <a:rPr lang="en-US" sz="2400" dirty="0" smtClean="0">
                <a:latin typeface="Palatino Linotype" panose="02040502050505030304" pitchFamily="18" charset="0"/>
              </a:rPr>
              <a:t>3’b111&lt;&lt; 2;</a:t>
            </a:r>
            <a:r>
              <a:rPr lang="en-US" sz="2400" dirty="0" smtClean="0">
                <a:solidFill>
                  <a:schemeClr val="bg1">
                    <a:lumMod val="50000"/>
                  </a:schemeClr>
                </a:solidFill>
                <a:latin typeface="Palatino Linotype" panose="02040502050505030304" pitchFamily="18" charset="0"/>
              </a:rPr>
              <a:t>		// x=3’b100</a:t>
            </a:r>
          </a:p>
          <a:p>
            <a:pPr marL="398463" indent="-398463" eaLnBrk="1" hangingPunct="1">
              <a:lnSpc>
                <a:spcPct val="150000"/>
              </a:lnSpc>
              <a:buFont typeface="Wingdings" pitchFamily="2" charset="2"/>
              <a:buAutoNum type="arabicPeriod"/>
              <a:defRPr/>
            </a:pPr>
            <a:r>
              <a:rPr lang="en-US" sz="2400" dirty="0" smtClean="0">
                <a:solidFill>
                  <a:srgbClr val="000099"/>
                </a:solidFill>
                <a:latin typeface="Palatino Linotype" panose="02040502050505030304" pitchFamily="18" charset="0"/>
              </a:rPr>
              <a:t>assign</a:t>
            </a:r>
            <a:r>
              <a:rPr lang="en-US" sz="2400" dirty="0" smtClean="0">
                <a:latin typeface="Palatino Linotype" panose="02040502050505030304" pitchFamily="18" charset="0"/>
              </a:rPr>
              <a:t> y = x &gt;&gt; 2;			</a:t>
            </a:r>
            <a:r>
              <a:rPr lang="en-US" sz="2400" dirty="0" smtClean="0">
                <a:solidFill>
                  <a:schemeClr val="bg1">
                    <a:lumMod val="50000"/>
                  </a:schemeClr>
                </a:solidFill>
                <a:latin typeface="Palatino Linotype" panose="02040502050505030304" pitchFamily="18" charset="0"/>
              </a:rPr>
              <a:t>// shift x to right by 2 bits</a:t>
            </a:r>
          </a:p>
        </p:txBody>
      </p:sp>
      <p:sp>
        <p:nvSpPr>
          <p:cNvPr id="225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prstClr val="black"/>
              </a:solidFill>
            </a:endParaRPr>
          </a:p>
        </p:txBody>
      </p:sp>
      <p:sp>
        <p:nvSpPr>
          <p:cNvPr id="22534" name="Rectangle 7"/>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prstClr val="black"/>
              </a:solidFill>
            </a:endParaRPr>
          </a:p>
        </p:txBody>
      </p:sp>
      <p:sp>
        <p:nvSpPr>
          <p:cNvPr id="22536" name="Rectangle 9"/>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prstClr val="black"/>
              </a:solidFill>
            </a:endParaRPr>
          </a:p>
        </p:txBody>
      </p:sp>
      <p:sp>
        <p:nvSpPr>
          <p:cNvPr id="22538"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prstClr val="black"/>
              </a:solidFill>
            </a:endParaRPr>
          </a:p>
        </p:txBody>
      </p:sp>
      <p:sp>
        <p:nvSpPr>
          <p:cNvPr id="22540" name="Rectangle 13"/>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prstClr val="black"/>
              </a:solidFill>
            </a:endParaRPr>
          </a:p>
        </p:txBody>
      </p:sp>
      <p:sp>
        <p:nvSpPr>
          <p:cNvPr id="10" name="Rectangle 2"/>
          <p:cNvSpPr>
            <a:spLocks noGrp="1"/>
          </p:cNvSpPr>
          <p:nvPr>
            <p:ph type="title"/>
          </p:nvPr>
        </p:nvSpPr>
        <p:spPr>
          <a:xfrm>
            <a:off x="685800" y="533400"/>
            <a:ext cx="8229600" cy="857250"/>
          </a:xfrm>
        </p:spPr>
        <p:txBody>
          <a:bodyPr/>
          <a:lstStyle/>
          <a:p>
            <a:pPr algn="ctr"/>
            <a:r>
              <a:rPr lang="en-US" altLang="en-US" sz="4000" b="1" dirty="0" smtClean="0">
                <a:latin typeface="Comic Sans MS" panose="030F0702030302020204" pitchFamily="66" charset="0"/>
              </a:rPr>
              <a:t>Data Flow Modeling</a:t>
            </a:r>
            <a:endParaRPr lang="en-US" altLang="en-US" sz="4000" dirty="0" smtClean="0">
              <a:latin typeface="Comic Sans MS" panose="030F0702030302020204" pitchFamily="66" charset="0"/>
            </a:endParaRPr>
          </a:p>
        </p:txBody>
      </p:sp>
    </p:spTree>
    <p:extLst>
      <p:ext uri="{BB962C8B-B14F-4D97-AF65-F5344CB8AC3E}">
        <p14:creationId xmlns:p14="http://schemas.microsoft.com/office/powerpoint/2010/main" val="41814210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p:cNvSpPr>
          <p:nvPr>
            <p:ph type="body" idx="1"/>
          </p:nvPr>
        </p:nvSpPr>
        <p:spPr>
          <a:xfrm>
            <a:off x="228600" y="1143000"/>
            <a:ext cx="8686800" cy="5715000"/>
          </a:xfrm>
        </p:spPr>
        <p:txBody>
          <a:bodyPr/>
          <a:lstStyle/>
          <a:p>
            <a:pPr marL="0" indent="0" eaLnBrk="1" hangingPunct="1">
              <a:buNone/>
              <a:defRPr/>
            </a:pPr>
            <a:endParaRPr lang="en-US" sz="2400" dirty="0" smtClean="0">
              <a:solidFill>
                <a:schemeClr val="bg2">
                  <a:lumMod val="50000"/>
                </a:schemeClr>
              </a:solidFill>
              <a:latin typeface="Palatino Linotype" panose="02040502050505030304" pitchFamily="18" charset="0"/>
            </a:endParaRPr>
          </a:p>
          <a:p>
            <a:pPr marL="0" indent="0" eaLnBrk="1" hangingPunct="1">
              <a:buNone/>
              <a:defRPr/>
            </a:pPr>
            <a:r>
              <a:rPr lang="en-US" sz="2400" dirty="0" smtClean="0">
                <a:solidFill>
                  <a:schemeClr val="bg2">
                    <a:lumMod val="50000"/>
                  </a:schemeClr>
                </a:solidFill>
                <a:latin typeface="Palatino Linotype" panose="02040502050505030304" pitchFamily="18" charset="0"/>
              </a:rPr>
              <a:t>9.    </a:t>
            </a:r>
            <a:r>
              <a:rPr lang="en-US" sz="2400" dirty="0" smtClean="0">
                <a:solidFill>
                  <a:srgbClr val="000099"/>
                </a:solidFill>
                <a:latin typeface="Palatino Linotype" panose="02040502050505030304" pitchFamily="18" charset="0"/>
              </a:rPr>
              <a:t>assign</a:t>
            </a:r>
            <a:r>
              <a:rPr lang="en-US" sz="2400" dirty="0" smtClean="0">
                <a:latin typeface="Palatino Linotype" panose="02040502050505030304" pitchFamily="18" charset="0"/>
              </a:rPr>
              <a:t> </a:t>
            </a:r>
            <a:r>
              <a:rPr lang="en-US" sz="2400" dirty="0">
                <a:latin typeface="Palatino Linotype" panose="02040502050505030304" pitchFamily="18" charset="0"/>
              </a:rPr>
              <a:t>a= |(3’b101);		</a:t>
            </a:r>
            <a:r>
              <a:rPr lang="en-US" sz="2400" dirty="0">
                <a:solidFill>
                  <a:schemeClr val="bg1">
                    <a:lumMod val="50000"/>
                  </a:schemeClr>
                </a:solidFill>
                <a:latin typeface="Palatino Linotype" panose="02040502050505030304" pitchFamily="18" charset="0"/>
              </a:rPr>
              <a:t> // a=1|0|1=1: Reduction OR</a:t>
            </a:r>
          </a:p>
          <a:p>
            <a:pPr marL="495300" indent="-495300" eaLnBrk="1" hangingPunct="1">
              <a:buFont typeface="Wingdings" pitchFamily="2" charset="2"/>
              <a:buNone/>
              <a:defRPr/>
            </a:pPr>
            <a:endParaRPr lang="en-US" sz="2400" dirty="0">
              <a:latin typeface="Palatino Linotype" panose="02040502050505030304" pitchFamily="18" charset="0"/>
            </a:endParaRPr>
          </a:p>
          <a:p>
            <a:pPr marL="457200" indent="-457200" eaLnBrk="1" hangingPunct="1">
              <a:buFont typeface="Wingdings 2" panose="05020102010507070707" pitchFamily="18" charset="2"/>
              <a:buAutoNum type="arabicPeriod" startAt="10"/>
              <a:defRPr/>
            </a:pPr>
            <a:r>
              <a:rPr lang="en-US" sz="2400" dirty="0" smtClean="0">
                <a:solidFill>
                  <a:srgbClr val="000099"/>
                </a:solidFill>
                <a:latin typeface="Palatino Linotype" panose="02040502050505030304" pitchFamily="18" charset="0"/>
              </a:rPr>
              <a:t> </a:t>
            </a:r>
            <a:r>
              <a:rPr lang="en-US" sz="2400" dirty="0">
                <a:solidFill>
                  <a:srgbClr val="000099"/>
                </a:solidFill>
                <a:latin typeface="Palatino Linotype" panose="02040502050505030304" pitchFamily="18" charset="0"/>
              </a:rPr>
              <a:t>assign</a:t>
            </a:r>
            <a:r>
              <a:rPr lang="en-US" sz="2400" dirty="0">
                <a:latin typeface="Palatino Linotype" panose="02040502050505030304" pitchFamily="18" charset="0"/>
              </a:rPr>
              <a:t> a={2{3’b110}}; </a:t>
            </a:r>
            <a:r>
              <a:rPr lang="en-US" sz="2400" dirty="0">
                <a:solidFill>
                  <a:schemeClr val="bg1">
                    <a:lumMod val="50000"/>
                  </a:schemeClr>
                </a:solidFill>
                <a:latin typeface="Palatino Linotype" panose="02040502050505030304" pitchFamily="18" charset="0"/>
              </a:rPr>
              <a:t>		// replication: a=6’b110110;</a:t>
            </a:r>
          </a:p>
          <a:p>
            <a:pPr marL="457200" indent="-457200" eaLnBrk="1" hangingPunct="1">
              <a:buAutoNum type="arabicPeriod" startAt="10"/>
              <a:defRPr/>
            </a:pPr>
            <a:endParaRPr lang="en-US" sz="2400" dirty="0" smtClean="0">
              <a:solidFill>
                <a:schemeClr val="bg2">
                  <a:lumMod val="50000"/>
                </a:schemeClr>
              </a:solidFill>
              <a:latin typeface="Palatino Linotype" panose="02040502050505030304" pitchFamily="18" charset="0"/>
            </a:endParaRPr>
          </a:p>
          <a:p>
            <a:pPr marL="0" indent="0" eaLnBrk="1" hangingPunct="1">
              <a:buNone/>
              <a:defRPr/>
            </a:pPr>
            <a:r>
              <a:rPr lang="en-US" sz="2400" dirty="0">
                <a:solidFill>
                  <a:schemeClr val="bg2">
                    <a:lumMod val="50000"/>
                  </a:schemeClr>
                </a:solidFill>
                <a:latin typeface="Palatino Linotype" panose="02040502050505030304" pitchFamily="18" charset="0"/>
              </a:rPr>
              <a:t>11. </a:t>
            </a:r>
            <a:r>
              <a:rPr lang="en-US" sz="2400" dirty="0" smtClean="0">
                <a:solidFill>
                  <a:schemeClr val="bg2">
                    <a:lumMod val="50000"/>
                  </a:schemeClr>
                </a:solidFill>
                <a:latin typeface="Palatino Linotype" panose="02040502050505030304" pitchFamily="18" charset="0"/>
              </a:rPr>
              <a:t> </a:t>
            </a:r>
            <a:r>
              <a:rPr lang="en-US" sz="2400" dirty="0" smtClean="0">
                <a:solidFill>
                  <a:srgbClr val="000099"/>
                </a:solidFill>
                <a:latin typeface="Palatino Linotype" panose="02040502050505030304" pitchFamily="18" charset="0"/>
              </a:rPr>
              <a:t>assign</a:t>
            </a:r>
            <a:r>
              <a:rPr lang="en-US" sz="2400" dirty="0" smtClean="0">
                <a:latin typeface="Palatino Linotype" panose="02040502050505030304" pitchFamily="18" charset="0"/>
              </a:rPr>
              <a:t> </a:t>
            </a:r>
            <a:r>
              <a:rPr lang="en-US" sz="2400" dirty="0">
                <a:latin typeface="Palatino Linotype" panose="02040502050505030304" pitchFamily="18" charset="0"/>
              </a:rPr>
              <a:t>{</a:t>
            </a:r>
            <a:r>
              <a:rPr lang="en-US" sz="2400" dirty="0" err="1">
                <a:latin typeface="Palatino Linotype" panose="02040502050505030304" pitchFamily="18" charset="0"/>
              </a:rPr>
              <a:t>cout</a:t>
            </a:r>
            <a:r>
              <a:rPr lang="en-US" sz="2400" dirty="0">
                <a:latin typeface="Palatino Linotype" panose="02040502050505030304" pitchFamily="18" charset="0"/>
              </a:rPr>
              <a:t> , sum} = a + b + </a:t>
            </a:r>
            <a:r>
              <a:rPr lang="en-US" sz="2400" dirty="0" err="1">
                <a:latin typeface="Palatino Linotype" panose="02040502050505030304" pitchFamily="18" charset="0"/>
              </a:rPr>
              <a:t>cin</a:t>
            </a:r>
            <a:r>
              <a:rPr lang="en-US" sz="2400" dirty="0">
                <a:latin typeface="Palatino Linotype" panose="02040502050505030304" pitchFamily="18" charset="0"/>
              </a:rPr>
              <a:t>; </a:t>
            </a:r>
            <a:r>
              <a:rPr lang="en-US" sz="2400" dirty="0" smtClean="0">
                <a:latin typeface="Palatino Linotype" panose="02040502050505030304" pitchFamily="18" charset="0"/>
              </a:rPr>
              <a:t>	</a:t>
            </a:r>
            <a:r>
              <a:rPr lang="en-US" sz="2400" dirty="0" smtClean="0">
                <a:solidFill>
                  <a:schemeClr val="bg1">
                    <a:lumMod val="50000"/>
                  </a:schemeClr>
                </a:solidFill>
                <a:latin typeface="Palatino Linotype" panose="02040502050505030304" pitchFamily="18" charset="0"/>
              </a:rPr>
              <a:t>// concatenation</a:t>
            </a:r>
          </a:p>
          <a:p>
            <a:pPr marL="0" lvl="1" indent="0" eaLnBrk="1" hangingPunct="1">
              <a:buClr>
                <a:srgbClr val="0BD0D9"/>
              </a:buClr>
              <a:buSzPct val="95000"/>
              <a:buNone/>
              <a:defRPr/>
            </a:pPr>
            <a:r>
              <a:rPr lang="en-US" dirty="0" smtClean="0">
                <a:solidFill>
                  <a:srgbClr val="000099"/>
                </a:solidFill>
                <a:latin typeface="Palatino Linotype" panose="02040502050505030304" pitchFamily="18" charset="0"/>
              </a:rPr>
              <a:t>       assign</a:t>
            </a:r>
            <a:r>
              <a:rPr lang="en-US" dirty="0" smtClean="0">
                <a:solidFill>
                  <a:schemeClr val="bg2">
                    <a:lumMod val="50000"/>
                  </a:schemeClr>
                </a:solidFill>
                <a:latin typeface="Palatino Linotype" panose="02040502050505030304" pitchFamily="18" charset="0"/>
              </a:rPr>
              <a:t> </a:t>
            </a:r>
            <a:r>
              <a:rPr lang="en-US" dirty="0" smtClean="0">
                <a:latin typeface="Palatino Linotype" panose="02040502050505030304" pitchFamily="18" charset="0"/>
              </a:rPr>
              <a:t>b = 3’b101, c =3’b 111</a:t>
            </a:r>
            <a:r>
              <a:rPr lang="en-US" sz="2000" dirty="0" smtClean="0">
                <a:latin typeface="Palatino Linotype" panose="02040502050505030304" pitchFamily="18" charset="0"/>
              </a:rPr>
              <a:t>;</a:t>
            </a:r>
          </a:p>
          <a:p>
            <a:pPr marL="0" lvl="1" indent="0" eaLnBrk="1" hangingPunct="1">
              <a:buClr>
                <a:srgbClr val="0BD0D9"/>
              </a:buClr>
              <a:buSzPct val="95000"/>
              <a:buNone/>
              <a:defRPr/>
            </a:pPr>
            <a:r>
              <a:rPr lang="en-US" sz="2000" dirty="0" smtClean="0">
                <a:solidFill>
                  <a:srgbClr val="000099"/>
                </a:solidFill>
                <a:latin typeface="Palatino Linotype" panose="02040502050505030304" pitchFamily="18" charset="0"/>
              </a:rPr>
              <a:t>    </a:t>
            </a:r>
            <a:r>
              <a:rPr lang="en-US" sz="1000" dirty="0" smtClean="0">
                <a:solidFill>
                  <a:srgbClr val="000099"/>
                </a:solidFill>
                <a:latin typeface="Palatino Linotype" panose="02040502050505030304" pitchFamily="18" charset="0"/>
              </a:rPr>
              <a:t> </a:t>
            </a:r>
            <a:r>
              <a:rPr lang="en-US" sz="2000" dirty="0" smtClean="0">
                <a:solidFill>
                  <a:srgbClr val="000099"/>
                </a:solidFill>
                <a:latin typeface="Palatino Linotype" panose="02040502050505030304" pitchFamily="18" charset="0"/>
              </a:rPr>
              <a:t>    </a:t>
            </a:r>
            <a:r>
              <a:rPr lang="en-US" dirty="0" smtClean="0">
                <a:solidFill>
                  <a:srgbClr val="000099"/>
                </a:solidFill>
                <a:latin typeface="Palatino Linotype" panose="02040502050505030304" pitchFamily="18" charset="0"/>
              </a:rPr>
              <a:t>assign </a:t>
            </a:r>
            <a:r>
              <a:rPr lang="en-US" dirty="0" smtClean="0">
                <a:latin typeface="Palatino Linotype" panose="02040502050505030304" pitchFamily="18" charset="0"/>
              </a:rPr>
              <a:t>a = {b, c} 					</a:t>
            </a:r>
            <a:r>
              <a:rPr lang="en-US" dirty="0" smtClean="0">
                <a:solidFill>
                  <a:schemeClr val="bg1">
                    <a:lumMod val="50000"/>
                  </a:schemeClr>
                </a:solidFill>
                <a:latin typeface="Palatino Linotype" panose="02040502050505030304" pitchFamily="18" charset="0"/>
              </a:rPr>
              <a:t>// a = 101111</a:t>
            </a:r>
          </a:p>
          <a:p>
            <a:pPr marL="495300" indent="-495300" eaLnBrk="1" hangingPunct="1">
              <a:buFont typeface="Wingdings" pitchFamily="2" charset="2"/>
              <a:buAutoNum type="arabicPeriod" startAt="10"/>
              <a:defRPr/>
            </a:pPr>
            <a:endParaRPr lang="en-US" sz="2400" dirty="0" smtClean="0">
              <a:solidFill>
                <a:schemeClr val="bg1">
                  <a:lumMod val="50000"/>
                </a:schemeClr>
              </a:solidFill>
              <a:latin typeface="Palatino Linotype" panose="02040502050505030304" pitchFamily="18" charset="0"/>
            </a:endParaRPr>
          </a:p>
          <a:p>
            <a:pPr marL="495300" indent="-495300" eaLnBrk="1" hangingPunct="1">
              <a:buFont typeface="Wingdings" pitchFamily="2" charset="2"/>
              <a:buNone/>
              <a:defRPr/>
            </a:pPr>
            <a:r>
              <a:rPr lang="en-US" sz="2400" dirty="0" smtClean="0">
                <a:solidFill>
                  <a:schemeClr val="bg2">
                    <a:lumMod val="50000"/>
                  </a:schemeClr>
                </a:solidFill>
                <a:latin typeface="Palatino Linotype" panose="02040502050505030304" pitchFamily="18" charset="0"/>
              </a:rPr>
              <a:t>12.  </a:t>
            </a:r>
            <a:r>
              <a:rPr lang="en-US" sz="2400" dirty="0" smtClean="0">
                <a:solidFill>
                  <a:srgbClr val="000099"/>
                </a:solidFill>
                <a:latin typeface="Palatino Linotype" panose="02040502050505030304" pitchFamily="18" charset="0"/>
              </a:rPr>
              <a:t>assign</a:t>
            </a:r>
            <a:r>
              <a:rPr lang="en-US" sz="2400" dirty="0" smtClean="0">
                <a:latin typeface="Palatino Linotype" panose="02040502050505030304" pitchFamily="18" charset="0"/>
              </a:rPr>
              <a:t> </a:t>
            </a:r>
            <a:r>
              <a:rPr lang="en-US" sz="2400" dirty="0">
                <a:latin typeface="Palatino Linotype" panose="02040502050505030304" pitchFamily="18" charset="0"/>
              </a:rPr>
              <a:t>y = s ? b : a    		</a:t>
            </a:r>
            <a:r>
              <a:rPr lang="en-US" sz="2400" dirty="0" smtClean="0">
                <a:latin typeface="Palatino Linotype" panose="02040502050505030304" pitchFamily="18" charset="0"/>
              </a:rPr>
              <a:t>		</a:t>
            </a:r>
            <a:r>
              <a:rPr lang="en-US" sz="2400" dirty="0" smtClean="0">
                <a:solidFill>
                  <a:schemeClr val="bg1">
                    <a:lumMod val="50000"/>
                  </a:schemeClr>
                </a:solidFill>
                <a:latin typeface="Palatino Linotype" panose="02040502050505030304" pitchFamily="18" charset="0"/>
              </a:rPr>
              <a:t>// </a:t>
            </a:r>
            <a:r>
              <a:rPr lang="en-US" sz="2400" dirty="0">
                <a:solidFill>
                  <a:schemeClr val="bg1">
                    <a:lumMod val="50000"/>
                  </a:schemeClr>
                </a:solidFill>
                <a:latin typeface="Palatino Linotype" panose="02040502050505030304" pitchFamily="18" charset="0"/>
              </a:rPr>
              <a:t>2×1 </a:t>
            </a:r>
            <a:r>
              <a:rPr lang="en-US" sz="2400" dirty="0" smtClean="0">
                <a:solidFill>
                  <a:schemeClr val="bg1">
                    <a:lumMod val="50000"/>
                  </a:schemeClr>
                </a:solidFill>
                <a:latin typeface="Palatino Linotype" panose="02040502050505030304" pitchFamily="18" charset="0"/>
              </a:rPr>
              <a:t>MUX</a:t>
            </a:r>
            <a:endParaRPr lang="en-US" sz="2400" dirty="0">
              <a:solidFill>
                <a:schemeClr val="bg1">
                  <a:lumMod val="50000"/>
                </a:schemeClr>
              </a:solidFill>
              <a:latin typeface="Palatino Linotype" panose="02040502050505030304" pitchFamily="18" charset="0"/>
            </a:endParaRPr>
          </a:p>
          <a:p>
            <a:pPr marL="339725" indent="-339725" eaLnBrk="1" hangingPunct="1">
              <a:buFont typeface="Wingdings" pitchFamily="2" charset="2"/>
              <a:buNone/>
              <a:defRPr/>
            </a:pPr>
            <a:r>
              <a:rPr lang="en-US" sz="2400" dirty="0" smtClean="0">
                <a:latin typeface="Palatino Linotype" panose="02040502050505030304" pitchFamily="18" charset="0"/>
              </a:rPr>
              <a:t>	   if </a:t>
            </a:r>
            <a:r>
              <a:rPr lang="en-US" sz="2400" dirty="0" smtClean="0">
                <a:solidFill>
                  <a:schemeClr val="accent6">
                    <a:lumMod val="50000"/>
                  </a:schemeClr>
                </a:solidFill>
                <a:latin typeface="Palatino Linotype" panose="02040502050505030304" pitchFamily="18" charset="0"/>
              </a:rPr>
              <a:t>s = 1   </a:t>
            </a:r>
            <a:r>
              <a:rPr lang="en-US" sz="2400" dirty="0" smtClean="0">
                <a:latin typeface="Palatino Linotype" panose="02040502050505030304" pitchFamily="18" charset="0"/>
              </a:rPr>
              <a:t>then </a:t>
            </a:r>
            <a:r>
              <a:rPr lang="en-US" sz="2400" dirty="0" smtClean="0">
                <a:solidFill>
                  <a:schemeClr val="accent6">
                    <a:lumMod val="50000"/>
                  </a:schemeClr>
                </a:solidFill>
                <a:latin typeface="Palatino Linotype" panose="02040502050505030304" pitchFamily="18" charset="0"/>
              </a:rPr>
              <a:t>y=b</a:t>
            </a:r>
            <a:r>
              <a:rPr lang="en-US" sz="2400" dirty="0" smtClean="0">
                <a:latin typeface="Palatino Linotype" panose="02040502050505030304" pitchFamily="18" charset="0"/>
              </a:rPr>
              <a:t>    otherwise </a:t>
            </a:r>
            <a:r>
              <a:rPr lang="en-US" sz="2400" dirty="0">
                <a:solidFill>
                  <a:schemeClr val="accent6">
                    <a:lumMod val="50000"/>
                  </a:schemeClr>
                </a:solidFill>
                <a:latin typeface="Palatino Linotype" panose="02040502050505030304" pitchFamily="18" charset="0"/>
              </a:rPr>
              <a:t>y = </a:t>
            </a:r>
            <a:r>
              <a:rPr lang="en-US" sz="2400" dirty="0" smtClean="0">
                <a:solidFill>
                  <a:schemeClr val="accent6">
                    <a:lumMod val="50000"/>
                  </a:schemeClr>
                </a:solidFill>
                <a:latin typeface="Palatino Linotype" panose="02040502050505030304" pitchFamily="18" charset="0"/>
              </a:rPr>
              <a:t>a</a:t>
            </a:r>
            <a:endParaRPr lang="en-US" sz="2400" dirty="0">
              <a:solidFill>
                <a:schemeClr val="accent6">
                  <a:lumMod val="50000"/>
                </a:schemeClr>
              </a:solidFill>
              <a:latin typeface="Palatino Linotype" panose="02040502050505030304" pitchFamily="18" charset="0"/>
            </a:endParaRPr>
          </a:p>
        </p:txBody>
      </p:sp>
      <p:sp>
        <p:nvSpPr>
          <p:cNvPr id="225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prstClr val="black"/>
              </a:solidFill>
            </a:endParaRPr>
          </a:p>
        </p:txBody>
      </p:sp>
      <p:sp>
        <p:nvSpPr>
          <p:cNvPr id="22534" name="Rectangle 7"/>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prstClr val="black"/>
              </a:solidFill>
            </a:endParaRPr>
          </a:p>
        </p:txBody>
      </p:sp>
      <p:sp>
        <p:nvSpPr>
          <p:cNvPr id="22536" name="Rectangle 9"/>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prstClr val="black"/>
              </a:solidFill>
            </a:endParaRPr>
          </a:p>
        </p:txBody>
      </p:sp>
      <p:sp>
        <p:nvSpPr>
          <p:cNvPr id="22538"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prstClr val="black"/>
              </a:solidFill>
            </a:endParaRPr>
          </a:p>
        </p:txBody>
      </p:sp>
      <p:sp>
        <p:nvSpPr>
          <p:cNvPr id="22540" name="Rectangle 13"/>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prstClr val="black"/>
              </a:solidFill>
            </a:endParaRPr>
          </a:p>
        </p:txBody>
      </p:sp>
      <p:sp>
        <p:nvSpPr>
          <p:cNvPr id="10" name="Rectangle 2"/>
          <p:cNvSpPr txBox="1">
            <a:spLocks/>
          </p:cNvSpPr>
          <p:nvPr/>
        </p:nvSpPr>
        <p:spPr bwMode="auto">
          <a:xfrm>
            <a:off x="685800" y="533400"/>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algn="ctr"/>
            <a:r>
              <a:rPr lang="en-US" altLang="en-US" sz="4000" b="1" dirty="0" smtClean="0">
                <a:solidFill>
                  <a:srgbClr val="04617B"/>
                </a:solidFill>
                <a:latin typeface="Comic Sans MS" panose="030F0702030302020204" pitchFamily="66" charset="0"/>
              </a:rPr>
              <a:t>Data Flow Modeling</a:t>
            </a:r>
            <a:endParaRPr lang="en-US" altLang="en-US" sz="4000" dirty="0" smtClean="0">
              <a:solidFill>
                <a:srgbClr val="04617B"/>
              </a:solidFill>
              <a:latin typeface="Comic Sans MS" panose="030F0702030302020204" pitchFamily="66" charset="0"/>
            </a:endParaRPr>
          </a:p>
        </p:txBody>
      </p:sp>
    </p:spTree>
    <p:extLst>
      <p:ext uri="{BB962C8B-B14F-4D97-AF65-F5344CB8AC3E}">
        <p14:creationId xmlns:p14="http://schemas.microsoft.com/office/powerpoint/2010/main" val="39103609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circle(in)">
                                      <p:cBhvr>
                                        <p:cTn id="7" dur="2000"/>
                                        <p:tgtEl>
                                          <p:spTgt spid="460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6083">
                                            <p:txEl>
                                              <p:pRg st="3" end="3"/>
                                            </p:txEl>
                                          </p:spTgt>
                                        </p:tgtEl>
                                        <p:attrNameLst>
                                          <p:attrName>style.visibility</p:attrName>
                                        </p:attrNameLst>
                                      </p:cBhvr>
                                      <p:to>
                                        <p:strVal val="visible"/>
                                      </p:to>
                                    </p:set>
                                    <p:animEffect transition="in" filter="circle(in)">
                                      <p:cBhvr>
                                        <p:cTn id="12" dur="2000"/>
                                        <p:tgtEl>
                                          <p:spTgt spid="4608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animEffect transition="in" filter="circle(in)">
                                      <p:cBhvr>
                                        <p:cTn id="17" dur="2000"/>
                                        <p:tgtEl>
                                          <p:spTgt spid="46083">
                                            <p:txEl>
                                              <p:pRg st="5" end="5"/>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46083">
                                            <p:txEl>
                                              <p:pRg st="6" end="6"/>
                                            </p:txEl>
                                          </p:spTgt>
                                        </p:tgtEl>
                                        <p:attrNameLst>
                                          <p:attrName>style.visibility</p:attrName>
                                        </p:attrNameLst>
                                      </p:cBhvr>
                                      <p:to>
                                        <p:strVal val="visible"/>
                                      </p:to>
                                    </p:set>
                                    <p:animEffect transition="in" filter="circle(in)">
                                      <p:cBhvr>
                                        <p:cTn id="20" dur="2000"/>
                                        <p:tgtEl>
                                          <p:spTgt spid="46083">
                                            <p:txEl>
                                              <p:pRg st="6" end="6"/>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46083">
                                            <p:txEl>
                                              <p:pRg st="7" end="7"/>
                                            </p:txEl>
                                          </p:spTgt>
                                        </p:tgtEl>
                                        <p:attrNameLst>
                                          <p:attrName>style.visibility</p:attrName>
                                        </p:attrNameLst>
                                      </p:cBhvr>
                                      <p:to>
                                        <p:strVal val="visible"/>
                                      </p:to>
                                    </p:set>
                                    <p:animEffect transition="in" filter="circle(in)">
                                      <p:cBhvr>
                                        <p:cTn id="23" dur="2000"/>
                                        <p:tgtEl>
                                          <p:spTgt spid="4608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46083">
                                            <p:txEl>
                                              <p:pRg st="9" end="9"/>
                                            </p:txEl>
                                          </p:spTgt>
                                        </p:tgtEl>
                                        <p:attrNameLst>
                                          <p:attrName>style.visibility</p:attrName>
                                        </p:attrNameLst>
                                      </p:cBhvr>
                                      <p:to>
                                        <p:strVal val="visible"/>
                                      </p:to>
                                    </p:set>
                                    <p:animEffect transition="in" filter="circle(in)">
                                      <p:cBhvr>
                                        <p:cTn id="28" dur="2000"/>
                                        <p:tgtEl>
                                          <p:spTgt spid="46083">
                                            <p:txEl>
                                              <p:pRg st="9" end="9"/>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46083">
                                            <p:txEl>
                                              <p:pRg st="10" end="10"/>
                                            </p:txEl>
                                          </p:spTgt>
                                        </p:tgtEl>
                                        <p:attrNameLst>
                                          <p:attrName>style.visibility</p:attrName>
                                        </p:attrNameLst>
                                      </p:cBhvr>
                                      <p:to>
                                        <p:strVal val="visible"/>
                                      </p:to>
                                    </p:set>
                                    <p:animEffect transition="in" filter="circle(in)">
                                      <p:cBhvr>
                                        <p:cTn id="31" dur="2000"/>
                                        <p:tgtEl>
                                          <p:spTgt spid="46083">
                                            <p:txEl>
                                              <p:pRg st="10" end="10"/>
                                            </p:txEl>
                                          </p:spTgt>
                                        </p:tgtEl>
                                      </p:cBhvr>
                                    </p:animEffect>
                                  </p:childTnLst>
                                </p:cTn>
                              </p:par>
                              <p:par>
                                <p:cTn id="32" presetID="6" presetClass="entr" presetSubtype="16" fill="hold" grpId="0" nodeType="withEffect" nodePh="1">
                                  <p:stCondLst>
                                    <p:cond delay="0"/>
                                  </p:stCondLst>
                                  <p:endCondLst>
                                    <p:cond evt="begin" delay="0">
                                      <p:tn val="32"/>
                                    </p:cond>
                                  </p:endCondLst>
                                  <p:childTnLst>
                                    <p:set>
                                      <p:cBhvr>
                                        <p:cTn id="33" dur="1" fill="hold">
                                          <p:stCondLst>
                                            <p:cond delay="0"/>
                                          </p:stCondLst>
                                        </p:cTn>
                                        <p:tgtEl>
                                          <p:spTgt spid="22532"/>
                                        </p:tgtEl>
                                        <p:attrNameLst>
                                          <p:attrName>style.visibility</p:attrName>
                                        </p:attrNameLst>
                                      </p:cBhvr>
                                      <p:to>
                                        <p:strVal val="visible"/>
                                      </p:to>
                                    </p:set>
                                    <p:animEffect transition="in" filter="circle(in)">
                                      <p:cBhvr>
                                        <p:cTn id="34" dur="2000"/>
                                        <p:tgtEl>
                                          <p:spTgt spid="22532"/>
                                        </p:tgtEl>
                                      </p:cBhvr>
                                    </p:animEffect>
                                  </p:childTnLst>
                                </p:cTn>
                              </p:par>
                              <p:par>
                                <p:cTn id="35" presetID="6" presetClass="entr" presetSubtype="16" fill="hold" grpId="0" nodeType="withEffect" nodePh="1">
                                  <p:stCondLst>
                                    <p:cond delay="0"/>
                                  </p:stCondLst>
                                  <p:endCondLst>
                                    <p:cond evt="begin" delay="0">
                                      <p:tn val="35"/>
                                    </p:cond>
                                  </p:endCondLst>
                                  <p:childTnLst>
                                    <p:set>
                                      <p:cBhvr>
                                        <p:cTn id="36" dur="1" fill="hold">
                                          <p:stCondLst>
                                            <p:cond delay="0"/>
                                          </p:stCondLst>
                                        </p:cTn>
                                        <p:tgtEl>
                                          <p:spTgt spid="22534"/>
                                        </p:tgtEl>
                                        <p:attrNameLst>
                                          <p:attrName>style.visibility</p:attrName>
                                        </p:attrNameLst>
                                      </p:cBhvr>
                                      <p:to>
                                        <p:strVal val="visible"/>
                                      </p:to>
                                    </p:set>
                                    <p:animEffect transition="in" filter="circle(in)">
                                      <p:cBhvr>
                                        <p:cTn id="37" dur="2000"/>
                                        <p:tgtEl>
                                          <p:spTgt spid="22534"/>
                                        </p:tgtEl>
                                      </p:cBhvr>
                                    </p:animEffect>
                                  </p:childTnLst>
                                </p:cTn>
                              </p:par>
                              <p:par>
                                <p:cTn id="38" presetID="6" presetClass="entr" presetSubtype="16" fill="hold" grpId="0" nodeType="withEffect" nodePh="1">
                                  <p:stCondLst>
                                    <p:cond delay="0"/>
                                  </p:stCondLst>
                                  <p:endCondLst>
                                    <p:cond evt="begin" delay="0">
                                      <p:tn val="38"/>
                                    </p:cond>
                                  </p:endCondLst>
                                  <p:childTnLst>
                                    <p:set>
                                      <p:cBhvr>
                                        <p:cTn id="39" dur="1" fill="hold">
                                          <p:stCondLst>
                                            <p:cond delay="0"/>
                                          </p:stCondLst>
                                        </p:cTn>
                                        <p:tgtEl>
                                          <p:spTgt spid="22536"/>
                                        </p:tgtEl>
                                        <p:attrNameLst>
                                          <p:attrName>style.visibility</p:attrName>
                                        </p:attrNameLst>
                                      </p:cBhvr>
                                      <p:to>
                                        <p:strVal val="visible"/>
                                      </p:to>
                                    </p:set>
                                    <p:animEffect transition="in" filter="circle(in)">
                                      <p:cBhvr>
                                        <p:cTn id="40" dur="2000"/>
                                        <p:tgtEl>
                                          <p:spTgt spid="22536"/>
                                        </p:tgtEl>
                                      </p:cBhvr>
                                    </p:animEffect>
                                  </p:childTnLst>
                                </p:cTn>
                              </p:par>
                              <p:par>
                                <p:cTn id="41" presetID="6" presetClass="entr" presetSubtype="16" fill="hold" grpId="0" nodeType="withEffect" nodePh="1">
                                  <p:stCondLst>
                                    <p:cond delay="0"/>
                                  </p:stCondLst>
                                  <p:endCondLst>
                                    <p:cond evt="begin" delay="0">
                                      <p:tn val="41"/>
                                    </p:cond>
                                  </p:end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2000"/>
                                        <p:tgtEl>
                                          <p:spTgt spid="22538"/>
                                        </p:tgtEl>
                                      </p:cBhvr>
                                    </p:animEffect>
                                  </p:childTnLst>
                                </p:cTn>
                              </p:par>
                              <p:par>
                                <p:cTn id="44" presetID="6" presetClass="entr" presetSubtype="16" fill="hold" grpId="0" nodeType="withEffect" nodePh="1">
                                  <p:stCondLst>
                                    <p:cond delay="0"/>
                                  </p:stCondLst>
                                  <p:endCondLst>
                                    <p:cond evt="begin" delay="0">
                                      <p:tn val="44"/>
                                    </p:cond>
                                  </p:endCondLst>
                                  <p:childTnLst>
                                    <p:set>
                                      <p:cBhvr>
                                        <p:cTn id="45" dur="1" fill="hold">
                                          <p:stCondLst>
                                            <p:cond delay="0"/>
                                          </p:stCondLst>
                                        </p:cTn>
                                        <p:tgtEl>
                                          <p:spTgt spid="22540"/>
                                        </p:tgtEl>
                                        <p:attrNameLst>
                                          <p:attrName>style.visibility</p:attrName>
                                        </p:attrNameLst>
                                      </p:cBhvr>
                                      <p:to>
                                        <p:strVal val="visible"/>
                                      </p:to>
                                    </p:set>
                                    <p:animEffect transition="in" filter="circle(in)">
                                      <p:cBhvr>
                                        <p:cTn id="46" dur="2000"/>
                                        <p:tgtEl>
                                          <p:spTgt spid="22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22532" grpId="0"/>
      <p:bldP spid="22534" grpId="0"/>
      <p:bldP spid="22536" grpId="0"/>
      <p:bldP spid="22538" grpId="0"/>
      <p:bldP spid="225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p:cNvSpPr>
          <p:nvPr>
            <p:ph type="body" idx="1"/>
          </p:nvPr>
        </p:nvSpPr>
        <p:spPr>
          <a:xfrm>
            <a:off x="228600" y="1143000"/>
            <a:ext cx="8686800" cy="5715000"/>
          </a:xfrm>
        </p:spPr>
        <p:txBody>
          <a:bodyPr/>
          <a:lstStyle/>
          <a:p>
            <a:pPr marL="0" indent="0" eaLnBrk="1" hangingPunct="1">
              <a:buNone/>
              <a:defRPr/>
            </a:pPr>
            <a:endParaRPr lang="en-US" sz="2400" dirty="0" smtClean="0">
              <a:solidFill>
                <a:schemeClr val="bg2">
                  <a:lumMod val="50000"/>
                </a:schemeClr>
              </a:solidFill>
              <a:latin typeface="Palatino Linotype" panose="02040502050505030304" pitchFamily="18" charset="0"/>
            </a:endParaRPr>
          </a:p>
          <a:p>
            <a:pPr marL="495300" indent="-495300" eaLnBrk="1" hangingPunct="1">
              <a:buFont typeface="Wingdings" pitchFamily="2" charset="2"/>
              <a:buNone/>
              <a:defRPr/>
            </a:pPr>
            <a:r>
              <a:rPr lang="en-US" sz="2400" dirty="0" smtClean="0">
                <a:solidFill>
                  <a:schemeClr val="bg2">
                    <a:lumMod val="50000"/>
                  </a:schemeClr>
                </a:solidFill>
                <a:latin typeface="Palatino Linotype" panose="02040502050505030304" pitchFamily="18" charset="0"/>
              </a:rPr>
              <a:t>13. </a:t>
            </a:r>
            <a:r>
              <a:rPr lang="en-US" sz="2400" dirty="0" smtClean="0">
                <a:solidFill>
                  <a:srgbClr val="000099"/>
                </a:solidFill>
                <a:latin typeface="Palatino Linotype" panose="02040502050505030304" pitchFamily="18" charset="0"/>
              </a:rPr>
              <a:t>assign</a:t>
            </a:r>
            <a:r>
              <a:rPr lang="en-US" sz="2400" dirty="0" smtClean="0">
                <a:latin typeface="Palatino Linotype" panose="02040502050505030304" pitchFamily="18" charset="0"/>
              </a:rPr>
              <a:t> y =  s1 ? ( s0 ? d : c ) : ( s0 ? b : a ); </a:t>
            </a:r>
            <a:r>
              <a:rPr lang="en-US" sz="2400" dirty="0">
                <a:latin typeface="Palatino Linotype" panose="02040502050505030304" pitchFamily="18" charset="0"/>
              </a:rPr>
              <a:t>	</a:t>
            </a:r>
            <a:r>
              <a:rPr lang="en-US" sz="2400" dirty="0">
                <a:solidFill>
                  <a:schemeClr val="bg1">
                    <a:lumMod val="50000"/>
                  </a:schemeClr>
                </a:solidFill>
                <a:latin typeface="Palatino Linotype" panose="02040502050505030304" pitchFamily="18" charset="0"/>
              </a:rPr>
              <a:t>// 4×1 MUX</a:t>
            </a:r>
          </a:p>
        </p:txBody>
      </p:sp>
      <p:sp>
        <p:nvSpPr>
          <p:cNvPr id="225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prstClr val="black"/>
              </a:solidFill>
            </a:endParaRPr>
          </a:p>
        </p:txBody>
      </p:sp>
      <p:sp>
        <p:nvSpPr>
          <p:cNvPr id="22534" name="Rectangle 7"/>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prstClr val="black"/>
              </a:solidFill>
            </a:endParaRPr>
          </a:p>
        </p:txBody>
      </p:sp>
      <p:sp>
        <p:nvSpPr>
          <p:cNvPr id="22536" name="Rectangle 9"/>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prstClr val="black"/>
              </a:solidFill>
            </a:endParaRPr>
          </a:p>
        </p:txBody>
      </p:sp>
      <p:sp>
        <p:nvSpPr>
          <p:cNvPr id="22538"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prstClr val="black"/>
              </a:solidFill>
            </a:endParaRPr>
          </a:p>
        </p:txBody>
      </p:sp>
      <p:sp>
        <p:nvSpPr>
          <p:cNvPr id="22540" name="Rectangle 13"/>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altLang="en-US">
              <a:solidFill>
                <a:prstClr val="black"/>
              </a:solidFill>
            </a:endParaRPr>
          </a:p>
        </p:txBody>
      </p:sp>
      <p:sp>
        <p:nvSpPr>
          <p:cNvPr id="10" name="Rectangle 2"/>
          <p:cNvSpPr txBox="1">
            <a:spLocks/>
          </p:cNvSpPr>
          <p:nvPr/>
        </p:nvSpPr>
        <p:spPr bwMode="auto">
          <a:xfrm>
            <a:off x="685800" y="533400"/>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algn="ctr"/>
            <a:r>
              <a:rPr lang="en-US" altLang="en-US" sz="4000" b="1" dirty="0" smtClean="0">
                <a:solidFill>
                  <a:srgbClr val="04617B"/>
                </a:solidFill>
                <a:latin typeface="Comic Sans MS" panose="030F0702030302020204" pitchFamily="66" charset="0"/>
              </a:rPr>
              <a:t>Data Flow Modeling</a:t>
            </a:r>
            <a:endParaRPr lang="en-US" altLang="en-US" sz="4000" dirty="0" smtClean="0">
              <a:solidFill>
                <a:srgbClr val="04617B"/>
              </a:solidFill>
              <a:latin typeface="Comic Sans MS" panose="030F0702030302020204" pitchFamily="66" charset="0"/>
            </a:endParaRPr>
          </a:p>
        </p:txBody>
      </p:sp>
      <p:pic>
        <p:nvPicPr>
          <p:cNvPr id="2" name="Picture 1"/>
          <p:cNvPicPr>
            <a:picLocks noChangeAspect="1"/>
          </p:cNvPicPr>
          <p:nvPr/>
        </p:nvPicPr>
        <p:blipFill>
          <a:blip r:embed="rId2"/>
          <a:stretch>
            <a:fillRect/>
          </a:stretch>
        </p:blipFill>
        <p:spPr>
          <a:xfrm>
            <a:off x="4800600" y="2557462"/>
            <a:ext cx="2590800" cy="28860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000250"/>
            <a:ext cx="3255091" cy="4584914"/>
          </a:xfrm>
          <a:prstGeom prst="rect">
            <a:avLst/>
          </a:prstGeom>
        </p:spPr>
      </p:pic>
    </p:spTree>
    <p:extLst>
      <p:ext uri="{BB962C8B-B14F-4D97-AF65-F5344CB8AC3E}">
        <p14:creationId xmlns:p14="http://schemas.microsoft.com/office/powerpoint/2010/main" val="363103142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circle(in)">
                                      <p:cBhvr>
                                        <p:cTn id="7" dur="2000"/>
                                        <p:tgtEl>
                                          <p:spTgt spid="46083">
                                            <p:txEl>
                                              <p:pRg st="1" end="1"/>
                                            </p:txEl>
                                          </p:spTgt>
                                        </p:tgtEl>
                                      </p:cBhvr>
                                    </p:animEffect>
                                  </p:childTnLst>
                                </p:cTn>
                              </p:par>
                              <p:par>
                                <p:cTn id="8" presetID="6" presetClass="entr" presetSubtype="16" fill="hold" grpId="0" nodeType="withEffect" nodePh="1">
                                  <p:stCondLst>
                                    <p:cond delay="0"/>
                                  </p:stCondLst>
                                  <p:endCondLst>
                                    <p:cond evt="begin" delay="0">
                                      <p:tn val="8"/>
                                    </p:cond>
                                  </p:endCondLst>
                                  <p:childTnLst>
                                    <p:set>
                                      <p:cBhvr>
                                        <p:cTn id="9" dur="1" fill="hold">
                                          <p:stCondLst>
                                            <p:cond delay="0"/>
                                          </p:stCondLst>
                                        </p:cTn>
                                        <p:tgtEl>
                                          <p:spTgt spid="22532"/>
                                        </p:tgtEl>
                                        <p:attrNameLst>
                                          <p:attrName>style.visibility</p:attrName>
                                        </p:attrNameLst>
                                      </p:cBhvr>
                                      <p:to>
                                        <p:strVal val="visible"/>
                                      </p:to>
                                    </p:set>
                                    <p:animEffect transition="in" filter="circle(in)">
                                      <p:cBhvr>
                                        <p:cTn id="10" dur="2000"/>
                                        <p:tgtEl>
                                          <p:spTgt spid="22532"/>
                                        </p:tgtEl>
                                      </p:cBhvr>
                                    </p:animEffect>
                                  </p:childTnLst>
                                </p:cTn>
                              </p:par>
                              <p:par>
                                <p:cTn id="11" presetID="6" presetClass="entr" presetSubtype="16" fill="hold" grpId="0" nodeType="withEffect" nodePh="1">
                                  <p:stCondLst>
                                    <p:cond delay="0"/>
                                  </p:stCondLst>
                                  <p:endCondLst>
                                    <p:cond evt="begin" delay="0">
                                      <p:tn val="11"/>
                                    </p:cond>
                                  </p:endCondLst>
                                  <p:childTnLst>
                                    <p:set>
                                      <p:cBhvr>
                                        <p:cTn id="12" dur="1" fill="hold">
                                          <p:stCondLst>
                                            <p:cond delay="0"/>
                                          </p:stCondLst>
                                        </p:cTn>
                                        <p:tgtEl>
                                          <p:spTgt spid="22534"/>
                                        </p:tgtEl>
                                        <p:attrNameLst>
                                          <p:attrName>style.visibility</p:attrName>
                                        </p:attrNameLst>
                                      </p:cBhvr>
                                      <p:to>
                                        <p:strVal val="visible"/>
                                      </p:to>
                                    </p:set>
                                    <p:animEffect transition="in" filter="circle(in)">
                                      <p:cBhvr>
                                        <p:cTn id="13" dur="2000"/>
                                        <p:tgtEl>
                                          <p:spTgt spid="22534"/>
                                        </p:tgtEl>
                                      </p:cBhvr>
                                    </p:animEffect>
                                  </p:childTnLst>
                                </p:cTn>
                              </p:par>
                              <p:par>
                                <p:cTn id="14" presetID="6" presetClass="entr" presetSubtype="16" fill="hold" grpId="0" nodeType="withEffect" nodePh="1">
                                  <p:stCondLst>
                                    <p:cond delay="0"/>
                                  </p:stCondLst>
                                  <p:endCondLst>
                                    <p:cond evt="begin" delay="0">
                                      <p:tn val="14"/>
                                    </p:cond>
                                  </p:endCondLst>
                                  <p:childTnLst>
                                    <p:set>
                                      <p:cBhvr>
                                        <p:cTn id="15" dur="1" fill="hold">
                                          <p:stCondLst>
                                            <p:cond delay="0"/>
                                          </p:stCondLst>
                                        </p:cTn>
                                        <p:tgtEl>
                                          <p:spTgt spid="22536"/>
                                        </p:tgtEl>
                                        <p:attrNameLst>
                                          <p:attrName>style.visibility</p:attrName>
                                        </p:attrNameLst>
                                      </p:cBhvr>
                                      <p:to>
                                        <p:strVal val="visible"/>
                                      </p:to>
                                    </p:set>
                                    <p:animEffect transition="in" filter="circle(in)">
                                      <p:cBhvr>
                                        <p:cTn id="16" dur="2000"/>
                                        <p:tgtEl>
                                          <p:spTgt spid="22536"/>
                                        </p:tgtEl>
                                      </p:cBhvr>
                                    </p:animEffect>
                                  </p:childTnLst>
                                </p:cTn>
                              </p:par>
                              <p:par>
                                <p:cTn id="17" presetID="6" presetClass="entr" presetSubtype="16" fill="hold" grpId="0" nodeType="withEffect" nodePh="1">
                                  <p:stCondLst>
                                    <p:cond delay="0"/>
                                  </p:stCondLst>
                                  <p:endCondLst>
                                    <p:cond evt="begin" delay="0">
                                      <p:tn val="17"/>
                                    </p:cond>
                                  </p:endCondLst>
                                  <p:childTnLst>
                                    <p:set>
                                      <p:cBhvr>
                                        <p:cTn id="18" dur="1" fill="hold">
                                          <p:stCondLst>
                                            <p:cond delay="0"/>
                                          </p:stCondLst>
                                        </p:cTn>
                                        <p:tgtEl>
                                          <p:spTgt spid="22538"/>
                                        </p:tgtEl>
                                        <p:attrNameLst>
                                          <p:attrName>style.visibility</p:attrName>
                                        </p:attrNameLst>
                                      </p:cBhvr>
                                      <p:to>
                                        <p:strVal val="visible"/>
                                      </p:to>
                                    </p:set>
                                    <p:animEffect transition="in" filter="circle(in)">
                                      <p:cBhvr>
                                        <p:cTn id="19" dur="2000"/>
                                        <p:tgtEl>
                                          <p:spTgt spid="22538"/>
                                        </p:tgtEl>
                                      </p:cBhvr>
                                    </p:animEffect>
                                  </p:childTnLst>
                                </p:cTn>
                              </p:par>
                              <p:par>
                                <p:cTn id="20" presetID="6" presetClass="entr" presetSubtype="16" fill="hold" grpId="0" nodeType="withEffect" nodePh="1">
                                  <p:stCondLst>
                                    <p:cond delay="0"/>
                                  </p:stCondLst>
                                  <p:endCondLst>
                                    <p:cond evt="begin" delay="0">
                                      <p:tn val="20"/>
                                    </p:cond>
                                  </p:endCondLst>
                                  <p:childTnLst>
                                    <p:set>
                                      <p:cBhvr>
                                        <p:cTn id="21" dur="1" fill="hold">
                                          <p:stCondLst>
                                            <p:cond delay="0"/>
                                          </p:stCondLst>
                                        </p:cTn>
                                        <p:tgtEl>
                                          <p:spTgt spid="22540"/>
                                        </p:tgtEl>
                                        <p:attrNameLst>
                                          <p:attrName>style.visibility</p:attrName>
                                        </p:attrNameLst>
                                      </p:cBhvr>
                                      <p:to>
                                        <p:strVal val="visible"/>
                                      </p:to>
                                    </p:set>
                                    <p:animEffect transition="in" filter="circle(in)">
                                      <p:cBhvr>
                                        <p:cTn id="22" dur="2000"/>
                                        <p:tgtEl>
                                          <p:spTgt spid="2254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22532" grpId="0"/>
      <p:bldP spid="22534" grpId="0"/>
      <p:bldP spid="22536" grpId="0"/>
      <p:bldP spid="22538" grpId="0"/>
      <p:bldP spid="225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685800" y="533400"/>
            <a:ext cx="8229600" cy="857250"/>
          </a:xfrm>
        </p:spPr>
        <p:txBody>
          <a:bodyPr/>
          <a:lstStyle/>
          <a:p>
            <a:pPr algn="ctr"/>
            <a:r>
              <a:rPr lang="en-US" altLang="en-US" sz="4000" b="1" dirty="0" smtClean="0">
                <a:latin typeface="Comic Sans MS" panose="030F0702030302020204" pitchFamily="66" charset="0"/>
              </a:rPr>
              <a:t>Gate-Level Modeling</a:t>
            </a:r>
          </a:p>
        </p:txBody>
      </p:sp>
      <p:sp>
        <p:nvSpPr>
          <p:cNvPr id="20483" name="Rectangle 3"/>
          <p:cNvSpPr>
            <a:spLocks noGrp="1"/>
          </p:cNvSpPr>
          <p:nvPr>
            <p:ph type="body" idx="1"/>
          </p:nvPr>
        </p:nvSpPr>
        <p:spPr>
          <a:xfrm>
            <a:off x="457200" y="1524000"/>
            <a:ext cx="8229600" cy="5334000"/>
          </a:xfrm>
        </p:spPr>
        <p:txBody>
          <a:bodyPr/>
          <a:lstStyle/>
          <a:p>
            <a:pPr marL="0" indent="15875" algn="just" eaLnBrk="1" hangingPunct="1">
              <a:buFont typeface="Wingdings 2" panose="05020102010507070707" pitchFamily="18" charset="2"/>
              <a:buNone/>
            </a:pPr>
            <a:r>
              <a:rPr lang="en-US" altLang="en-US" sz="2400" dirty="0" smtClean="0"/>
              <a:t>In gate level modeling a circuit can be defined by use of primitive logic gates.</a:t>
            </a:r>
          </a:p>
          <a:p>
            <a:pPr marL="0" indent="15875" algn="just" eaLnBrk="1" hangingPunct="1">
              <a:buFont typeface="Wingdings 2" panose="05020102010507070707" pitchFamily="18" charset="2"/>
              <a:buNone/>
            </a:pPr>
            <a:r>
              <a:rPr lang="en-US" altLang="en-US" sz="2400" dirty="0" smtClean="0"/>
              <a:t>These gates are predefined in </a:t>
            </a:r>
            <a:r>
              <a:rPr lang="en-US" altLang="en-US" sz="2400" dirty="0"/>
              <a:t>V</a:t>
            </a:r>
            <a:r>
              <a:rPr lang="en-US" altLang="en-US" sz="2400" dirty="0" smtClean="0"/>
              <a:t>erilog library.</a:t>
            </a:r>
          </a:p>
          <a:p>
            <a:pPr marL="0" indent="15875" algn="just" eaLnBrk="1" hangingPunct="1">
              <a:lnSpc>
                <a:spcPct val="120000"/>
              </a:lnSpc>
              <a:buFont typeface="Wingdings 2" panose="05020102010507070707" pitchFamily="18" charset="2"/>
              <a:buNone/>
            </a:pPr>
            <a:r>
              <a:rPr lang="en-US" altLang="en-US" sz="2400" dirty="0" smtClean="0"/>
              <a:t>The basic gates and their syntax is as follows:</a:t>
            </a:r>
          </a:p>
          <a:p>
            <a:pPr marL="0" indent="15875" algn="ctr" eaLnBrk="1" hangingPunct="1">
              <a:buFont typeface="Wingdings 2" panose="05020102010507070707" pitchFamily="18" charset="2"/>
              <a:buNone/>
            </a:pPr>
            <a:r>
              <a:rPr lang="en-US" altLang="en-US" sz="2400" dirty="0" smtClean="0">
                <a:solidFill>
                  <a:srgbClr val="003399"/>
                </a:solidFill>
              </a:rPr>
              <a:t>and</a:t>
            </a:r>
            <a:r>
              <a:rPr lang="en-US" altLang="en-US" sz="2400" dirty="0" smtClean="0"/>
              <a:t>(output, input</a:t>
            </a:r>
            <a:r>
              <a:rPr lang="en-US" altLang="en-US" sz="2400" b="1" dirty="0" smtClean="0">
                <a:solidFill>
                  <a:srgbClr val="C00000"/>
                </a:solidFill>
              </a:rPr>
              <a:t>s</a:t>
            </a:r>
            <a:r>
              <a:rPr lang="en-US" altLang="en-US" sz="2400" dirty="0" smtClean="0"/>
              <a:t>);</a:t>
            </a:r>
          </a:p>
          <a:p>
            <a:pPr marL="0" indent="15875" algn="ctr" eaLnBrk="1" hangingPunct="1">
              <a:buFont typeface="Wingdings 2" panose="05020102010507070707" pitchFamily="18" charset="2"/>
              <a:buNone/>
            </a:pPr>
            <a:r>
              <a:rPr lang="en-US" altLang="en-US" sz="2400" dirty="0" smtClean="0">
                <a:solidFill>
                  <a:srgbClr val="003399"/>
                </a:solidFill>
              </a:rPr>
              <a:t>or</a:t>
            </a:r>
            <a:r>
              <a:rPr lang="en-US" altLang="en-US" sz="2400" dirty="0" smtClean="0"/>
              <a:t>(output, input</a:t>
            </a:r>
            <a:r>
              <a:rPr lang="en-US" altLang="en-US" sz="2400" b="1" dirty="0" smtClean="0">
                <a:solidFill>
                  <a:srgbClr val="C00000"/>
                </a:solidFill>
              </a:rPr>
              <a:t>s</a:t>
            </a:r>
            <a:r>
              <a:rPr lang="en-US" altLang="en-US" sz="2400" dirty="0" smtClean="0"/>
              <a:t>);</a:t>
            </a:r>
          </a:p>
          <a:p>
            <a:pPr marL="0" indent="15875" algn="ctr" eaLnBrk="1" hangingPunct="1">
              <a:buFont typeface="Wingdings 2" panose="05020102010507070707" pitchFamily="18" charset="2"/>
              <a:buNone/>
            </a:pPr>
            <a:r>
              <a:rPr lang="en-US" altLang="en-US" sz="2400" dirty="0" smtClean="0">
                <a:solidFill>
                  <a:srgbClr val="003399"/>
                </a:solidFill>
              </a:rPr>
              <a:t>not</a:t>
            </a:r>
            <a:r>
              <a:rPr lang="en-US" altLang="en-US" sz="2400" dirty="0" smtClean="0"/>
              <a:t>(output</a:t>
            </a:r>
            <a:r>
              <a:rPr lang="en-US" altLang="en-US" sz="2400" b="1" dirty="0" smtClean="0">
                <a:solidFill>
                  <a:srgbClr val="C00000"/>
                </a:solidFill>
              </a:rPr>
              <a:t>s</a:t>
            </a:r>
            <a:r>
              <a:rPr lang="en-US" altLang="en-US" sz="2400" dirty="0" smtClean="0"/>
              <a:t>, input);</a:t>
            </a:r>
          </a:p>
          <a:p>
            <a:pPr marL="0" indent="15875" algn="ctr" eaLnBrk="1" hangingPunct="1">
              <a:buNone/>
            </a:pPr>
            <a:r>
              <a:rPr lang="en-US" altLang="en-US" sz="2400" dirty="0" err="1" smtClean="0">
                <a:solidFill>
                  <a:srgbClr val="003399"/>
                </a:solidFill>
              </a:rPr>
              <a:t>buf</a:t>
            </a:r>
            <a:r>
              <a:rPr lang="en-US" altLang="en-US" sz="2400" dirty="0" smtClean="0"/>
              <a:t>(output</a:t>
            </a:r>
            <a:r>
              <a:rPr lang="en-US" altLang="en-US" sz="2400" b="1" dirty="0" smtClean="0">
                <a:solidFill>
                  <a:srgbClr val="C00000"/>
                </a:solidFill>
              </a:rPr>
              <a:t>s</a:t>
            </a:r>
            <a:r>
              <a:rPr lang="en-US" altLang="en-US" sz="2400" dirty="0" smtClean="0"/>
              <a:t>, </a:t>
            </a:r>
            <a:r>
              <a:rPr lang="en-US" altLang="en-US" sz="2400" dirty="0"/>
              <a:t>input);</a:t>
            </a:r>
          </a:p>
          <a:p>
            <a:pPr marL="0" indent="15875" algn="ctr" eaLnBrk="1" hangingPunct="1">
              <a:buFont typeface="Wingdings 2" panose="05020102010507070707" pitchFamily="18" charset="2"/>
              <a:buNone/>
            </a:pPr>
            <a:r>
              <a:rPr lang="en-US" altLang="en-US" sz="2400" dirty="0" err="1" smtClean="0">
                <a:solidFill>
                  <a:srgbClr val="003399"/>
                </a:solidFill>
              </a:rPr>
              <a:t>xor</a:t>
            </a:r>
            <a:r>
              <a:rPr lang="en-US" altLang="en-US" sz="2400" dirty="0" smtClean="0"/>
              <a:t>(output, input</a:t>
            </a:r>
            <a:r>
              <a:rPr lang="en-US" altLang="en-US" sz="2400" b="1" dirty="0" smtClean="0">
                <a:solidFill>
                  <a:srgbClr val="C00000"/>
                </a:solidFill>
              </a:rPr>
              <a:t>s</a:t>
            </a:r>
            <a:r>
              <a:rPr lang="en-US" altLang="en-US" sz="2400" dirty="0" smtClean="0"/>
              <a:t>);</a:t>
            </a:r>
          </a:p>
          <a:p>
            <a:pPr marL="0" indent="15875" algn="ctr" eaLnBrk="1" hangingPunct="1">
              <a:buFont typeface="Wingdings 2" panose="05020102010507070707" pitchFamily="18" charset="2"/>
              <a:buNone/>
            </a:pPr>
            <a:r>
              <a:rPr lang="en-US" altLang="en-US" sz="2400" dirty="0" smtClean="0">
                <a:solidFill>
                  <a:srgbClr val="003399"/>
                </a:solidFill>
              </a:rPr>
              <a:t>nor</a:t>
            </a:r>
            <a:r>
              <a:rPr lang="en-US" altLang="en-US" sz="2400" dirty="0" smtClean="0"/>
              <a:t>(output, input</a:t>
            </a:r>
            <a:r>
              <a:rPr lang="en-US" altLang="en-US" sz="2400" b="1" dirty="0" smtClean="0">
                <a:solidFill>
                  <a:srgbClr val="C00000"/>
                </a:solidFill>
              </a:rPr>
              <a:t>s</a:t>
            </a:r>
            <a:r>
              <a:rPr lang="en-US" altLang="en-US" sz="2400" dirty="0" smtClean="0"/>
              <a:t>);</a:t>
            </a:r>
          </a:p>
          <a:p>
            <a:pPr marL="0" indent="15875" algn="ctr" eaLnBrk="1" hangingPunct="1">
              <a:buFont typeface="Wingdings 2" panose="05020102010507070707" pitchFamily="18" charset="2"/>
              <a:buNone/>
            </a:pPr>
            <a:r>
              <a:rPr lang="en-US" altLang="en-US" sz="2400" dirty="0" err="1" smtClean="0">
                <a:solidFill>
                  <a:srgbClr val="003399"/>
                </a:solidFill>
              </a:rPr>
              <a:t>nand</a:t>
            </a:r>
            <a:r>
              <a:rPr lang="en-US" altLang="en-US" sz="2400" dirty="0" smtClean="0"/>
              <a:t>(output, input</a:t>
            </a:r>
            <a:r>
              <a:rPr lang="en-US" altLang="en-US" sz="2400" b="1" dirty="0" smtClean="0">
                <a:solidFill>
                  <a:srgbClr val="C00000"/>
                </a:solidFill>
              </a:rPr>
              <a:t>s</a:t>
            </a:r>
            <a:r>
              <a:rPr lang="en-US" altLang="en-US" sz="2400" dirty="0" smtClean="0"/>
              <a:t>);</a:t>
            </a:r>
          </a:p>
          <a:p>
            <a:pPr marL="0" indent="15875" algn="ctr" eaLnBrk="1" hangingPunct="1">
              <a:buFont typeface="Wingdings 2" panose="05020102010507070707" pitchFamily="18" charset="2"/>
              <a:buNone/>
            </a:pPr>
            <a:r>
              <a:rPr lang="en-US" altLang="en-US" sz="2400" dirty="0" err="1" smtClean="0">
                <a:solidFill>
                  <a:srgbClr val="003399"/>
                </a:solidFill>
              </a:rPr>
              <a:t>xnor</a:t>
            </a:r>
            <a:r>
              <a:rPr lang="en-US" altLang="en-US" sz="2400" dirty="0" smtClean="0"/>
              <a:t>(output, input</a:t>
            </a:r>
            <a:r>
              <a:rPr lang="en-US" altLang="en-US" sz="2400" b="1" dirty="0" smtClean="0">
                <a:solidFill>
                  <a:srgbClr val="C00000"/>
                </a:solidFill>
              </a:rPr>
              <a:t>s</a:t>
            </a:r>
            <a:r>
              <a:rPr lang="en-US" altLang="en-US" sz="2400" dirty="0" smtClean="0"/>
              <a:t>);</a:t>
            </a:r>
          </a:p>
        </p:txBody>
      </p:sp>
    </p:spTree>
    <p:extLst>
      <p:ext uri="{BB962C8B-B14F-4D97-AF65-F5344CB8AC3E}">
        <p14:creationId xmlns:p14="http://schemas.microsoft.com/office/powerpoint/2010/main" val="20179446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685800" y="533400"/>
            <a:ext cx="8229600" cy="857250"/>
          </a:xfrm>
        </p:spPr>
        <p:txBody>
          <a:bodyPr/>
          <a:lstStyle/>
          <a:p>
            <a:pPr algn="ctr"/>
            <a:r>
              <a:rPr lang="en-US" altLang="en-US" sz="4000" b="1" dirty="0" smtClean="0">
                <a:latin typeface="Comic Sans MS" panose="030F0702030302020204" pitchFamily="66" charset="0"/>
              </a:rPr>
              <a:t>Gate-Level Modeling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600" y="1597303"/>
            <a:ext cx="5412800" cy="3663393"/>
          </a:xfrm>
          <a:prstGeom prst="rect">
            <a:avLst/>
          </a:prstGeom>
        </p:spPr>
      </p:pic>
      <p:sp>
        <p:nvSpPr>
          <p:cNvPr id="6" name="Rectangle 3"/>
          <p:cNvSpPr txBox="1">
            <a:spLocks/>
          </p:cNvSpPr>
          <p:nvPr/>
        </p:nvSpPr>
        <p:spPr bwMode="auto">
          <a:xfrm>
            <a:off x="457200" y="15240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15875" algn="just" eaLnBrk="1" hangingPunct="1">
              <a:buFont typeface="Wingdings 2" panose="05020102010507070707" pitchFamily="18" charset="2"/>
              <a:buNone/>
            </a:pPr>
            <a:endParaRPr lang="en-US" altLang="en-US" sz="2400" dirty="0">
              <a:solidFill>
                <a:prstClr val="black"/>
              </a:solidFill>
            </a:endParaRPr>
          </a:p>
          <a:p>
            <a:pPr marL="0" indent="15875" algn="just" eaLnBrk="1" hangingPunct="1">
              <a:buFont typeface="Wingdings 2" panose="05020102010507070707" pitchFamily="18" charset="2"/>
              <a:buNone/>
            </a:pPr>
            <a:endParaRPr lang="en-US" altLang="en-US" sz="2400" dirty="0" smtClean="0">
              <a:solidFill>
                <a:prstClr val="black"/>
              </a:solidFill>
            </a:endParaRPr>
          </a:p>
          <a:p>
            <a:pPr marL="0" indent="15875" algn="just" eaLnBrk="1" hangingPunct="1">
              <a:buFont typeface="Wingdings 2" panose="05020102010507070707" pitchFamily="18" charset="2"/>
              <a:buNone/>
            </a:pPr>
            <a:endParaRPr lang="en-US" altLang="en-US" sz="2400" dirty="0">
              <a:solidFill>
                <a:prstClr val="black"/>
              </a:solidFill>
            </a:endParaRPr>
          </a:p>
          <a:p>
            <a:pPr marL="0" indent="15875" algn="just" eaLnBrk="1" hangingPunct="1">
              <a:buFont typeface="Wingdings 2" panose="05020102010507070707" pitchFamily="18" charset="2"/>
              <a:buNone/>
            </a:pPr>
            <a:endParaRPr lang="en-US" altLang="en-US" sz="2400" dirty="0" smtClean="0">
              <a:solidFill>
                <a:prstClr val="black"/>
              </a:solidFill>
            </a:endParaRPr>
          </a:p>
          <a:p>
            <a:pPr marL="0" indent="15875" algn="just" eaLnBrk="1" hangingPunct="1">
              <a:buFont typeface="Wingdings 2" panose="05020102010507070707" pitchFamily="18" charset="2"/>
              <a:buNone/>
            </a:pPr>
            <a:endParaRPr lang="en-US" altLang="en-US" sz="2400" dirty="0">
              <a:solidFill>
                <a:prstClr val="black"/>
              </a:solidFill>
            </a:endParaRPr>
          </a:p>
          <a:p>
            <a:pPr marL="0" indent="15875" algn="just" eaLnBrk="1" hangingPunct="1">
              <a:buFont typeface="Wingdings 2" panose="05020102010507070707" pitchFamily="18" charset="2"/>
              <a:buNone/>
            </a:pPr>
            <a:endParaRPr lang="en-US" altLang="en-US" sz="2400" dirty="0" smtClean="0">
              <a:solidFill>
                <a:prstClr val="black"/>
              </a:solidFill>
            </a:endParaRPr>
          </a:p>
          <a:p>
            <a:pPr marL="0" indent="15875" algn="just" eaLnBrk="1" hangingPunct="1">
              <a:buFont typeface="Wingdings 2" panose="05020102010507070707" pitchFamily="18" charset="2"/>
              <a:buNone/>
            </a:pPr>
            <a:endParaRPr lang="en-US" altLang="en-US" sz="2400" dirty="0">
              <a:solidFill>
                <a:prstClr val="black"/>
              </a:solidFill>
            </a:endParaRPr>
          </a:p>
          <a:p>
            <a:pPr marL="0" indent="15875" algn="just" eaLnBrk="1" hangingPunct="1">
              <a:buFont typeface="Wingdings 2" panose="05020102010507070707" pitchFamily="18" charset="2"/>
              <a:buNone/>
            </a:pPr>
            <a:endParaRPr lang="en-US" altLang="en-US" sz="2400" dirty="0" smtClean="0">
              <a:solidFill>
                <a:prstClr val="black"/>
              </a:solidFill>
            </a:endParaRPr>
          </a:p>
          <a:p>
            <a:pPr marL="0" indent="15875" algn="just" eaLnBrk="1" hangingPunct="1">
              <a:buFont typeface="Wingdings 2" panose="05020102010507070707" pitchFamily="18" charset="2"/>
              <a:buNone/>
            </a:pPr>
            <a:endParaRPr lang="en-US" altLang="en-US" sz="2400" dirty="0">
              <a:solidFill>
                <a:prstClr val="black"/>
              </a:solidFill>
            </a:endParaRPr>
          </a:p>
          <a:p>
            <a:pPr marL="0" indent="15875" algn="just" eaLnBrk="1" hangingPunct="1">
              <a:buFont typeface="Wingdings 2" panose="05020102010507070707" pitchFamily="18" charset="2"/>
              <a:buNone/>
            </a:pPr>
            <a:r>
              <a:rPr lang="en-US" altLang="en-US" sz="2400" dirty="0" smtClean="0">
                <a:solidFill>
                  <a:prstClr val="black"/>
                </a:solidFill>
              </a:rPr>
              <a:t>In order to label each gate the following syntax can be used:</a:t>
            </a:r>
          </a:p>
          <a:p>
            <a:pPr marL="0" indent="15875" algn="just" eaLnBrk="1" hangingPunct="1">
              <a:buFont typeface="Wingdings 2" panose="05020102010507070707" pitchFamily="18" charset="2"/>
              <a:buNone/>
            </a:pPr>
            <a:r>
              <a:rPr lang="en-US" altLang="en-US" sz="2400" dirty="0" smtClean="0">
                <a:solidFill>
                  <a:srgbClr val="003399"/>
                </a:solidFill>
              </a:rPr>
              <a:t>not</a:t>
            </a:r>
            <a:r>
              <a:rPr lang="en-US" altLang="en-US" sz="2400" dirty="0" smtClean="0">
                <a:solidFill>
                  <a:prstClr val="black"/>
                </a:solidFill>
              </a:rPr>
              <a:t> </a:t>
            </a:r>
            <a:r>
              <a:rPr lang="en-US" altLang="en-US" sz="2400" dirty="0" err="1" smtClean="0">
                <a:solidFill>
                  <a:prstClr val="black"/>
                </a:solidFill>
              </a:rPr>
              <a:t>my_gate</a:t>
            </a:r>
            <a:r>
              <a:rPr lang="en-US" altLang="en-US" sz="2400" dirty="0" smtClean="0">
                <a:solidFill>
                  <a:prstClr val="black"/>
                </a:solidFill>
              </a:rPr>
              <a:t>(</a:t>
            </a:r>
            <a:r>
              <a:rPr lang="en-US" altLang="en-US" sz="2400" dirty="0" err="1" smtClean="0">
                <a:solidFill>
                  <a:prstClr val="black"/>
                </a:solidFill>
              </a:rPr>
              <a:t>aBar</a:t>
            </a:r>
            <a:r>
              <a:rPr lang="en-US" altLang="en-US" sz="2400" dirty="0" smtClean="0">
                <a:solidFill>
                  <a:prstClr val="black"/>
                </a:solidFill>
              </a:rPr>
              <a:t>, a); </a:t>
            </a:r>
          </a:p>
        </p:txBody>
      </p:sp>
    </p:spTree>
    <p:extLst>
      <p:ext uri="{BB962C8B-B14F-4D97-AF65-F5344CB8AC3E}">
        <p14:creationId xmlns:p14="http://schemas.microsoft.com/office/powerpoint/2010/main" val="20055446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685800" y="533400"/>
            <a:ext cx="8229600" cy="857250"/>
          </a:xfrm>
        </p:spPr>
        <p:txBody>
          <a:bodyPr/>
          <a:lstStyle/>
          <a:p>
            <a:pPr algn="ctr"/>
            <a:r>
              <a:rPr lang="en-US" altLang="en-US" sz="4000" b="1" dirty="0" smtClean="0">
                <a:latin typeface="Comic Sans MS" panose="030F0702030302020204" pitchFamily="66" charset="0"/>
              </a:rPr>
              <a:t>Gate-Level Modeling </a:t>
            </a:r>
            <a:r>
              <a:rPr lang="en-US" altLang="en-US" sz="2400" b="1" dirty="0" smtClean="0">
                <a:latin typeface="Comic Sans MS" panose="030F0702030302020204" pitchFamily="66" charset="0"/>
              </a:rPr>
              <a:t>(Tristate Buffers)</a:t>
            </a:r>
          </a:p>
        </p:txBody>
      </p:sp>
      <p:sp>
        <p:nvSpPr>
          <p:cNvPr id="6" name="Rectangle 3"/>
          <p:cNvSpPr txBox="1">
            <a:spLocks/>
          </p:cNvSpPr>
          <p:nvPr/>
        </p:nvSpPr>
        <p:spPr bwMode="auto">
          <a:xfrm>
            <a:off x="457200" y="17526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15875" algn="just" eaLnBrk="1" hangingPunct="1">
              <a:buFont typeface="Wingdings 2" panose="05020102010507070707" pitchFamily="18" charset="2"/>
              <a:buNone/>
            </a:pPr>
            <a:r>
              <a:rPr lang="en-US" altLang="en-US" sz="2400" dirty="0" smtClean="0">
                <a:solidFill>
                  <a:srgbClr val="003399"/>
                </a:solidFill>
                <a:latin typeface="Palatino Linotype" panose="02040502050505030304" pitchFamily="18" charset="0"/>
              </a:rPr>
              <a:t>bufif1</a:t>
            </a:r>
            <a:r>
              <a:rPr lang="en-US" altLang="en-US" sz="2400" dirty="0" smtClean="0">
                <a:solidFill>
                  <a:prstClr val="black"/>
                </a:solidFill>
                <a:latin typeface="Palatino Linotype" panose="02040502050505030304" pitchFamily="18" charset="0"/>
              </a:rPr>
              <a:t> gate1(out, in, en);</a:t>
            </a:r>
          </a:p>
          <a:p>
            <a:pPr marL="0" indent="15875" algn="just" eaLnBrk="1" hangingPunct="1">
              <a:buNone/>
            </a:pPr>
            <a:r>
              <a:rPr lang="en-US" altLang="en-US" sz="2400" dirty="0">
                <a:solidFill>
                  <a:srgbClr val="003399"/>
                </a:solidFill>
                <a:latin typeface="Palatino Linotype" panose="02040502050505030304" pitchFamily="18" charset="0"/>
              </a:rPr>
              <a:t>bufif1</a:t>
            </a:r>
            <a:r>
              <a:rPr lang="en-US" altLang="en-US" sz="2400" dirty="0">
                <a:solidFill>
                  <a:prstClr val="black"/>
                </a:solidFill>
                <a:latin typeface="Palatino Linotype" panose="02040502050505030304" pitchFamily="18" charset="0"/>
              </a:rPr>
              <a:t> </a:t>
            </a:r>
            <a:r>
              <a:rPr lang="en-US" altLang="en-US" sz="2400" dirty="0" smtClean="0">
                <a:solidFill>
                  <a:prstClr val="black"/>
                </a:solidFill>
                <a:latin typeface="Palatino Linotype" panose="02040502050505030304" pitchFamily="18" charset="0"/>
              </a:rPr>
              <a:t>gate2(out</a:t>
            </a:r>
            <a:r>
              <a:rPr lang="en-US" altLang="en-US" sz="2400" dirty="0">
                <a:solidFill>
                  <a:prstClr val="black"/>
                </a:solidFill>
                <a:latin typeface="Palatino Linotype" panose="02040502050505030304" pitchFamily="18" charset="0"/>
              </a:rPr>
              <a:t>, in, en); </a:t>
            </a:r>
          </a:p>
          <a:p>
            <a:pPr marL="0" indent="15875" algn="just" eaLnBrk="1" hangingPunct="1">
              <a:buFont typeface="Wingdings 2" panose="05020102010507070707" pitchFamily="18" charset="2"/>
              <a:buNone/>
            </a:pPr>
            <a:r>
              <a:rPr lang="en-US" altLang="en-US" sz="2400" dirty="0" smtClean="0">
                <a:solidFill>
                  <a:prstClr val="black"/>
                </a:solidFill>
                <a:latin typeface="Palatino Linotype" panose="02040502050505030304" pitchFamily="18" charset="0"/>
              </a:rPr>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727880"/>
            <a:ext cx="3286125" cy="40386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 y="2794000"/>
            <a:ext cx="3105583" cy="199100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00" y="4785003"/>
            <a:ext cx="3105583" cy="1981477"/>
          </a:xfrm>
          <a:prstGeom prst="rect">
            <a:avLst/>
          </a:prstGeom>
        </p:spPr>
      </p:pic>
    </p:spTree>
    <p:extLst>
      <p:ext uri="{BB962C8B-B14F-4D97-AF65-F5344CB8AC3E}">
        <p14:creationId xmlns:p14="http://schemas.microsoft.com/office/powerpoint/2010/main" val="312691793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121</TotalTime>
  <Words>460</Words>
  <Application>Microsoft Office PowerPoint</Application>
  <PresentationFormat>On-screen Show (4:3)</PresentationFormat>
  <Paragraphs>129</Paragraphs>
  <Slides>16</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7" baseType="lpstr">
      <vt:lpstr>Arial</vt:lpstr>
      <vt:lpstr>Calibri</vt:lpstr>
      <vt:lpstr>Calibri Light</vt:lpstr>
      <vt:lpstr>Comic Sans MS</vt:lpstr>
      <vt:lpstr>Constantia</vt:lpstr>
      <vt:lpstr>Palatino Linotype</vt:lpstr>
      <vt:lpstr>Wingdings</vt:lpstr>
      <vt:lpstr>Wingdings 2</vt:lpstr>
      <vt:lpstr>Office Theme</vt:lpstr>
      <vt:lpstr>Flow</vt:lpstr>
      <vt:lpstr>Document</vt:lpstr>
      <vt:lpstr>Levels of Abstraction</vt:lpstr>
      <vt:lpstr>Levels of Abstraction</vt:lpstr>
      <vt:lpstr>Data Flow Modeling</vt:lpstr>
      <vt:lpstr>Data Flow Modeling</vt:lpstr>
      <vt:lpstr>PowerPoint Presentation</vt:lpstr>
      <vt:lpstr>PowerPoint Presentation</vt:lpstr>
      <vt:lpstr>Gate-Level Modeling</vt:lpstr>
      <vt:lpstr>Gate-Level Modeling</vt:lpstr>
      <vt:lpstr>Gate-Level Modeling (Tristate Buffers)</vt:lpstr>
      <vt:lpstr>Gate-Level Modeling (Tristate Buffers)</vt:lpstr>
      <vt:lpstr>Module Instantiation</vt:lpstr>
      <vt:lpstr>Testing Block (Stimulus)</vt:lpstr>
      <vt:lpstr>Example</vt:lpstr>
      <vt:lpstr>Design Block</vt:lpstr>
      <vt:lpstr>Design Block</vt:lpstr>
      <vt:lpstr>Stimulus Block (Optional)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Levels of Abstraction</dc:title>
  <dc:creator>Akbari</dc:creator>
  <cp:lastModifiedBy>Akbari</cp:lastModifiedBy>
  <cp:revision>13</cp:revision>
  <dcterms:created xsi:type="dcterms:W3CDTF">2014-10-01T18:37:51Z</dcterms:created>
  <dcterms:modified xsi:type="dcterms:W3CDTF">2014-10-17T09:01:14Z</dcterms:modified>
</cp:coreProperties>
</file>