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8756-C376-4599-A803-94CBF8021592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338C-4462-4884-A558-3E477C8A8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4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8756-C376-4599-A803-94CBF8021592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338C-4462-4884-A558-3E477C8A8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2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8756-C376-4599-A803-94CBF8021592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338C-4462-4884-A558-3E477C8A8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BDACD-12BF-4027-9BFC-5E3C9AE2B6B0}" type="datetimeFigureOut">
              <a:rPr 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10/24/2014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26749EC8-571D-41E5-941D-CCC149CD57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5363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ECE7-9D8C-4F44-900D-498253B457AC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10/24/2014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076B6B-C7E3-47E8-9F67-609999BF3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7779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63793-8684-4743-B8B1-25BD7DDEAA49}" type="datetimeFigureOut">
              <a:rPr 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10/24/2014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8279E7CE-D64A-40D9-9142-144B58A507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4408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7D5E4-6FE8-4E30-B4D1-9D25E1D6DF74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10/24/2014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7AA090-9BB2-4F86-93AB-674B5FBA63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9876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56BAB-9D39-41FA-9B17-CD894D3E108A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10/24/2014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02D46-4449-4A66-903D-16D8A667D5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2518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B6411-DC95-413D-B2DD-04D4E3031157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10/24/2014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2B2EE0-E480-4D32-A01F-B9367E8118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41059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9D1F6-0285-4714-961D-A4539FFD8DB8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10/24/2014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E418BD-77C5-48EE-9276-BEC5CDAF25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00462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C10AA-833A-4705-8597-504855BC58CE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10/24/2014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68DD8-570A-432B-8069-52F636795E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460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8756-C376-4599-A803-94CBF8021592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338C-4462-4884-A558-3E477C8A8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124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31696-C5E8-41F8-BE84-FF6177C828F4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10/24/2014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5CD3F214-06A3-4FEA-8FBB-CA325A6E13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97699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EACA7-75BC-4A46-BC2C-E779ADD13485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10/24/2014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24F1C4-598D-462E-AE37-631501F034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6000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445B3-1F4D-4440-8EFD-CA8657E02AF6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10/24/2014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E2EC4D-58F0-4577-809F-43CFE55F02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17900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73050"/>
            <a:ext cx="822642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5613" y="1598613"/>
            <a:ext cx="4037012" cy="449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598613"/>
            <a:ext cx="4037013" cy="449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5613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2050"/>
            <a:ext cx="2895600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fld id="{3893B1B7-20E6-40D9-A587-4972EC1CDB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58338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1_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35163"/>
            <a:ext cx="4038600" cy="43894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35163"/>
            <a:ext cx="4038600" cy="43894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E1693-1A10-44EC-AFE1-186DB8A47C12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10/24/2014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79DE68-5D20-466D-BDF8-9B86E7D678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603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8756-C376-4599-A803-94CBF8021592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338C-4462-4884-A558-3E477C8A8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5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8756-C376-4599-A803-94CBF8021592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338C-4462-4884-A558-3E477C8A8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4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8756-C376-4599-A803-94CBF8021592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338C-4462-4884-A558-3E477C8A8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63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8756-C376-4599-A803-94CBF8021592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338C-4462-4884-A558-3E477C8A8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3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8756-C376-4599-A803-94CBF8021592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338C-4462-4884-A558-3E477C8A8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23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8756-C376-4599-A803-94CBF8021592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338C-4462-4884-A558-3E477C8A8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8756-C376-4599-A803-94CBF8021592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338C-4462-4884-A558-3E477C8A8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4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A8756-C376-4599-A803-94CBF8021592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A338C-4462-4884-A558-3E477C8A8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6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E9EADB4-670D-499F-894B-78A910A56EFD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10/24/2014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  <a:latin typeface="Constantia" panose="02030602050306030303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82553EA-29A2-4B89-B40A-E40CB5873B79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616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514600"/>
            <a:ext cx="7851648" cy="1828800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6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Keywords and Identifiers</a:t>
            </a:r>
            <a:endParaRPr lang="en-US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28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>
                <a:latin typeface="Comic Sans MS" panose="030F0702030302020204" pitchFamily="66" charset="0"/>
              </a:rPr>
              <a:t>Logic Values</a:t>
            </a:r>
            <a:endParaRPr lang="en-US" sz="4000" b="1" dirty="0">
              <a:latin typeface="Comic Sans MS" panose="030F0702030302020204" pitchFamily="66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Nets and registers take four values: </a:t>
            </a:r>
            <a:r>
              <a:rPr lang="en-US" altLang="en-US" sz="2400" b="1" dirty="0">
                <a:latin typeface="Palatino Linotype" panose="02040502050505030304" pitchFamily="18" charset="0"/>
              </a:rPr>
              <a:t>0, 1, x, z</a:t>
            </a:r>
          </a:p>
          <a:p>
            <a:pPr marL="273050" lvl="1" indent="-273050" eaLnBrk="1" hangingPunct="1">
              <a:buClr>
                <a:srgbClr val="0BD0D9"/>
              </a:buClr>
              <a:buSzPct val="95000"/>
            </a:pPr>
            <a:r>
              <a:rPr lang="en-US" altLang="en-US" dirty="0"/>
              <a:t>z: Output of an </a:t>
            </a:r>
            <a:r>
              <a:rPr lang="en-US" altLang="en-US" dirty="0" err="1"/>
              <a:t>undriven</a:t>
            </a:r>
            <a:r>
              <a:rPr lang="en-US" altLang="en-US" dirty="0"/>
              <a:t> tri-state driver</a:t>
            </a:r>
          </a:p>
          <a:p>
            <a:pPr marL="273050" lvl="1" indent="-273050" eaLnBrk="1" hangingPunct="1">
              <a:buClr>
                <a:srgbClr val="0BD0D9"/>
              </a:buClr>
              <a:buSzPct val="95000"/>
            </a:pPr>
            <a:r>
              <a:rPr lang="en-US" altLang="en-US" dirty="0" smtClean="0"/>
              <a:t>x</a:t>
            </a:r>
            <a:r>
              <a:rPr lang="en-US" altLang="en-US" dirty="0"/>
              <a:t>: Models when the simulator can’t decide the </a:t>
            </a:r>
            <a:r>
              <a:rPr lang="en-US" altLang="en-US" dirty="0" smtClean="0"/>
              <a:t>value</a:t>
            </a:r>
            <a:endParaRPr lang="en-US" altLang="en-US" dirty="0"/>
          </a:p>
        </p:txBody>
      </p:sp>
      <p:pic>
        <p:nvPicPr>
          <p:cNvPr id="5" name="Picture 10" descr="logic_value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26"/>
          <a:stretch/>
        </p:blipFill>
        <p:spPr bwMode="auto">
          <a:xfrm>
            <a:off x="675044" y="3276600"/>
            <a:ext cx="3317407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451" y="3506374"/>
            <a:ext cx="3939146" cy="243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1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latin typeface="Comic Sans MS" panose="030F0702030302020204" pitchFamily="66" charset="0"/>
              </a:rPr>
              <a:t>Keywords and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2"/>
            <a:ext cx="5715000" cy="2332037"/>
          </a:xfrm>
        </p:spPr>
        <p:txBody>
          <a:bodyPr/>
          <a:lstStyle/>
          <a:p>
            <a:r>
              <a:rPr lang="en-US" sz="3200" dirty="0" smtClean="0">
                <a:solidFill>
                  <a:srgbClr val="000099"/>
                </a:solidFill>
              </a:rPr>
              <a:t>      input	</a:t>
            </a:r>
            <a:r>
              <a:rPr lang="en-US" sz="3200" dirty="0" err="1" smtClean="0"/>
              <a:t>clk</a:t>
            </a:r>
            <a:r>
              <a:rPr lang="en-US" sz="3200" dirty="0" smtClean="0"/>
              <a:t>;</a:t>
            </a:r>
            <a:endParaRPr lang="en-US" sz="3200" dirty="0"/>
          </a:p>
          <a:p>
            <a:r>
              <a:rPr lang="en-US" sz="3200" dirty="0">
                <a:solidFill>
                  <a:srgbClr val="000099"/>
                </a:solidFill>
              </a:rPr>
              <a:t>      </a:t>
            </a:r>
            <a:r>
              <a:rPr lang="en-US" sz="3200" dirty="0" err="1" smtClean="0">
                <a:solidFill>
                  <a:srgbClr val="000099"/>
                </a:solidFill>
              </a:rPr>
              <a:t>reg</a:t>
            </a:r>
            <a:r>
              <a:rPr lang="en-US" sz="3200" dirty="0" smtClean="0">
                <a:solidFill>
                  <a:srgbClr val="000099"/>
                </a:solidFill>
              </a:rPr>
              <a:t>		</a:t>
            </a:r>
            <a:r>
              <a:rPr lang="en-US" sz="3200" dirty="0" smtClean="0"/>
              <a:t>value;</a:t>
            </a:r>
            <a:endParaRPr lang="en-US" sz="3000" dirty="0"/>
          </a:p>
          <a:p>
            <a:r>
              <a:rPr lang="en-US" sz="3200" dirty="0" smtClean="0"/>
              <a:t>      </a:t>
            </a:r>
            <a:r>
              <a:rPr lang="en-US" sz="3200" dirty="0" smtClean="0">
                <a:solidFill>
                  <a:srgbClr val="000099"/>
                </a:solidFill>
              </a:rPr>
              <a:t>wire</a:t>
            </a:r>
            <a:r>
              <a:rPr lang="en-US" sz="3200" dirty="0" smtClean="0"/>
              <a:t>		</a:t>
            </a:r>
            <a:r>
              <a:rPr lang="en-US" sz="3200" dirty="0" err="1" smtClean="0"/>
              <a:t>Cout</a:t>
            </a:r>
            <a:r>
              <a:rPr lang="en-US" sz="3200" dirty="0" smtClean="0"/>
              <a:t>;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</a:t>
            </a:r>
            <a:r>
              <a:rPr lang="en-US" sz="3100" dirty="0" smtClean="0">
                <a:solidFill>
                  <a:srgbClr val="000099"/>
                </a:solidFill>
              </a:rPr>
              <a:t>parameter</a:t>
            </a:r>
            <a:r>
              <a:rPr lang="en-US" sz="3200" dirty="0" smtClean="0"/>
              <a:t>	</a:t>
            </a:r>
            <a:r>
              <a:rPr lang="en-US" sz="1050" dirty="0" smtClean="0"/>
              <a:t> </a:t>
            </a:r>
            <a:r>
              <a:rPr lang="en-US" sz="3200" dirty="0" smtClean="0"/>
              <a:t>width  = 3;</a:t>
            </a:r>
            <a:endParaRPr lang="en-US" sz="360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1295399" y="1981200"/>
            <a:ext cx="1905001" cy="228599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76600" y="2010769"/>
            <a:ext cx="1143000" cy="2256429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81200" y="4267200"/>
            <a:ext cx="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95400" y="5029201"/>
            <a:ext cx="34290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</a:rPr>
              <a:t>Keyword	 Identifier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810000" y="4267200"/>
            <a:ext cx="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45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800" dirty="0" smtClean="0"/>
              <a:t>Verilog uses about 100 predefined keywords. All the keywords are represented in </a:t>
            </a:r>
            <a:r>
              <a:rPr lang="en-US" altLang="en-US" sz="2800" dirty="0" smtClean="0">
                <a:solidFill>
                  <a:srgbClr val="000099"/>
                </a:solidFill>
              </a:rPr>
              <a:t>colored font</a:t>
            </a:r>
            <a:r>
              <a:rPr lang="en-US" altLang="en-US" sz="2800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en-US" sz="1600" dirty="0" smtClean="0"/>
          </a:p>
          <a:p>
            <a:pPr algn="just" eaLnBrk="1" hangingPunct="1">
              <a:lnSpc>
                <a:spcPct val="80000"/>
              </a:lnSpc>
            </a:pPr>
            <a:r>
              <a:rPr lang="en-US" altLang="en-US" sz="2800" dirty="0" smtClean="0"/>
              <a:t>All the Verilog statements are terminated with a semicolon(;) except for the statements like </a:t>
            </a:r>
            <a:r>
              <a:rPr lang="en-US" altLang="en-US" sz="2800" dirty="0" smtClean="0">
                <a:solidFill>
                  <a:srgbClr val="000099"/>
                </a:solidFill>
              </a:rPr>
              <a:t>begin</a:t>
            </a:r>
            <a:r>
              <a:rPr lang="en-US" altLang="en-US" sz="2800" dirty="0" smtClean="0"/>
              <a:t>, </a:t>
            </a:r>
            <a:r>
              <a:rPr lang="en-US" altLang="en-US" sz="2800" dirty="0" smtClean="0">
                <a:solidFill>
                  <a:srgbClr val="000099"/>
                </a:solidFill>
              </a:rPr>
              <a:t>always</a:t>
            </a:r>
            <a:r>
              <a:rPr lang="en-US" altLang="en-US" sz="2800" dirty="0" smtClean="0"/>
              <a:t>, </a:t>
            </a:r>
            <a:r>
              <a:rPr lang="en-US" altLang="en-US" sz="2800" dirty="0" smtClean="0">
                <a:solidFill>
                  <a:srgbClr val="000099"/>
                </a:solidFill>
              </a:rPr>
              <a:t>if</a:t>
            </a:r>
            <a:r>
              <a:rPr lang="en-US" altLang="en-US" sz="2800" dirty="0" smtClean="0"/>
              <a:t>, </a:t>
            </a:r>
            <a:r>
              <a:rPr lang="en-US" altLang="en-US" sz="2800" dirty="0" smtClean="0">
                <a:solidFill>
                  <a:srgbClr val="000099"/>
                </a:solidFill>
              </a:rPr>
              <a:t>for</a:t>
            </a:r>
            <a:r>
              <a:rPr lang="en-US" altLang="en-US" sz="2800" dirty="0" smtClean="0"/>
              <a:t>, </a:t>
            </a:r>
            <a:r>
              <a:rPr lang="en-US" altLang="en-US" sz="2800" dirty="0" smtClean="0">
                <a:solidFill>
                  <a:srgbClr val="000099"/>
                </a:solidFill>
              </a:rPr>
              <a:t>while</a:t>
            </a:r>
            <a:r>
              <a:rPr lang="en-US" altLang="en-US" sz="2800" dirty="0" smtClean="0"/>
              <a:t>, etc.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Verilog is case sensitive i.e. the keywords are written in lower case.</a:t>
            </a:r>
          </a:p>
          <a:p>
            <a:pPr eaLnBrk="1" hangingPunct="1">
              <a:lnSpc>
                <a:spcPct val="80000"/>
              </a:lnSpc>
            </a:pPr>
            <a:endParaRPr lang="en-US" altLang="en-US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Single-line </a:t>
            </a:r>
            <a:r>
              <a:rPr lang="en-US" altLang="en-US" sz="2800" dirty="0"/>
              <a:t>comment is given by two </a:t>
            </a:r>
            <a:r>
              <a:rPr lang="en-US" altLang="en-US" sz="2800" dirty="0" smtClean="0"/>
              <a:t>slashes</a:t>
            </a:r>
            <a:r>
              <a:rPr lang="en-US" altLang="en-US" sz="2800" dirty="0"/>
              <a:t>:  </a:t>
            </a:r>
            <a:r>
              <a:rPr lang="en-US" altLang="en-US" sz="2800" b="1" dirty="0">
                <a:solidFill>
                  <a:srgbClr val="000099"/>
                </a:solidFill>
              </a:rPr>
              <a:t>//</a:t>
            </a:r>
            <a:endParaRPr lang="en-US" altLang="en-US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</a:t>
            </a:r>
            <a:r>
              <a:rPr lang="en-US" altLang="en-US" sz="2800" dirty="0" smtClean="0"/>
              <a:t>and </a:t>
            </a:r>
            <a:r>
              <a:rPr lang="en-US" altLang="en-US" sz="2800" dirty="0"/>
              <a:t>multi-line comment is given by:   </a:t>
            </a:r>
            <a:r>
              <a:rPr lang="en-US" altLang="en-US" sz="2800" b="1" dirty="0">
                <a:solidFill>
                  <a:srgbClr val="000099"/>
                </a:solidFill>
              </a:rPr>
              <a:t>/*</a:t>
            </a:r>
            <a:r>
              <a:rPr lang="en-US" altLang="en-US" sz="2800" dirty="0">
                <a:solidFill>
                  <a:srgbClr val="000099"/>
                </a:solidFill>
              </a:rPr>
              <a:t>………   </a:t>
            </a:r>
            <a:r>
              <a:rPr lang="en-US" altLang="en-US" sz="2800" b="1" dirty="0">
                <a:solidFill>
                  <a:srgbClr val="000099"/>
                </a:solidFill>
              </a:rPr>
              <a:t>*/</a:t>
            </a:r>
            <a:r>
              <a:rPr lang="en-US" altLang="en-US" sz="2800" dirty="0">
                <a:solidFill>
                  <a:srgbClr val="000099"/>
                </a:solidFill>
              </a:rPr>
              <a:t>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          </a:t>
            </a:r>
            <a:r>
              <a:rPr lang="en-US" altLang="en-US" b="1" dirty="0" smtClean="0"/>
              <a:t>e.g.</a:t>
            </a:r>
            <a:r>
              <a:rPr lang="en-US" altLang="en-US" dirty="0" smtClean="0"/>
              <a:t>         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// This is a sample comment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                     </a:t>
            </a: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</a:rPr>
              <a:t>    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/* This is </a:t>
            </a: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</a:rPr>
              <a:t>a multi-line</a:t>
            </a:r>
            <a:endParaRPr lang="en-US" alt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			</a:t>
            </a: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</a:rPr>
              <a:t>      sample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comment*/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04850"/>
          </a:xfrm>
        </p:spPr>
        <p:txBody>
          <a:bodyPr/>
          <a:lstStyle/>
          <a:p>
            <a:pPr algn="ctr"/>
            <a:r>
              <a:rPr lang="en-US" altLang="en-US" sz="4000" b="1" dirty="0" smtClean="0">
                <a:latin typeface="Comic Sans MS" panose="030F0702030302020204" pitchFamily="66" charset="0"/>
              </a:rPr>
              <a:t>Verilog Keywords</a:t>
            </a:r>
          </a:p>
        </p:txBody>
      </p:sp>
    </p:spTree>
    <p:extLst>
      <p:ext uri="{BB962C8B-B14F-4D97-AF65-F5344CB8AC3E}">
        <p14:creationId xmlns:p14="http://schemas.microsoft.com/office/powerpoint/2010/main" val="286576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Most common keywords are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 smtClean="0">
                <a:solidFill>
                  <a:srgbClr val="000099"/>
                </a:solidFill>
              </a:rPr>
              <a:t>		module, </a:t>
            </a:r>
            <a:r>
              <a:rPr lang="en-US" altLang="en-US" sz="2800" dirty="0" err="1" smtClean="0">
                <a:solidFill>
                  <a:srgbClr val="000099"/>
                </a:solidFill>
              </a:rPr>
              <a:t>endmodule</a:t>
            </a:r>
            <a:endParaRPr lang="en-US" altLang="en-US" sz="2800" dirty="0" smtClean="0">
              <a:solidFill>
                <a:srgbClr val="000099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 smtClean="0">
                <a:solidFill>
                  <a:srgbClr val="000099"/>
                </a:solidFill>
              </a:rPr>
              <a:t>		input, output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 smtClean="0">
                <a:solidFill>
                  <a:srgbClr val="000099"/>
                </a:solidFill>
              </a:rPr>
              <a:t>		wire, </a:t>
            </a:r>
            <a:r>
              <a:rPr lang="en-US" altLang="en-US" sz="2800" dirty="0" err="1" smtClean="0">
                <a:solidFill>
                  <a:srgbClr val="000099"/>
                </a:solidFill>
              </a:rPr>
              <a:t>reg</a:t>
            </a:r>
            <a:r>
              <a:rPr lang="en-US" altLang="en-US" sz="2800" dirty="0" smtClean="0">
                <a:solidFill>
                  <a:srgbClr val="000099"/>
                </a:solidFill>
              </a:rPr>
              <a:t>, parameter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 smtClean="0">
                <a:solidFill>
                  <a:srgbClr val="000099"/>
                </a:solidFill>
              </a:rPr>
              <a:t>		always</a:t>
            </a:r>
            <a:r>
              <a:rPr lang="en-US" altLang="en-US" sz="2800" dirty="0">
                <a:solidFill>
                  <a:srgbClr val="000099"/>
                </a:solidFill>
              </a:rPr>
              <a:t>, </a:t>
            </a:r>
            <a:r>
              <a:rPr lang="en-US" altLang="en-US" sz="2800" dirty="0" smtClean="0">
                <a:solidFill>
                  <a:srgbClr val="000099"/>
                </a:solidFill>
              </a:rPr>
              <a:t>initial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rgbClr val="000099"/>
                </a:solidFill>
              </a:rPr>
              <a:t>	</a:t>
            </a:r>
            <a:r>
              <a:rPr lang="en-US" altLang="en-US" sz="2800" dirty="0" smtClean="0">
                <a:solidFill>
                  <a:srgbClr val="000099"/>
                </a:solidFill>
              </a:rPr>
              <a:t>	for, while, if, case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rgbClr val="000099"/>
                </a:solidFill>
              </a:rPr>
              <a:t>	</a:t>
            </a:r>
            <a:r>
              <a:rPr lang="en-US" altLang="en-US" sz="2800" dirty="0" smtClean="0">
                <a:solidFill>
                  <a:srgbClr val="000099"/>
                </a:solidFill>
              </a:rPr>
              <a:t>	begin, end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 smtClean="0">
                <a:solidFill>
                  <a:srgbClr val="000099"/>
                </a:solidFill>
              </a:rPr>
              <a:t>		and, or, not, </a:t>
            </a:r>
            <a:r>
              <a:rPr lang="en-US" altLang="en-US" sz="2800" dirty="0" err="1" smtClean="0">
                <a:solidFill>
                  <a:srgbClr val="000099"/>
                </a:solidFill>
              </a:rPr>
              <a:t>xor</a:t>
            </a:r>
            <a:r>
              <a:rPr lang="en-US" altLang="en-US" sz="2800" dirty="0" smtClean="0">
                <a:solidFill>
                  <a:srgbClr val="000099"/>
                </a:solidFill>
              </a:rPr>
              <a:t>, </a:t>
            </a:r>
            <a:r>
              <a:rPr lang="en-US" altLang="en-US" sz="2800" dirty="0" err="1" smtClean="0">
                <a:solidFill>
                  <a:srgbClr val="000099"/>
                </a:solidFill>
              </a:rPr>
              <a:t>xnor</a:t>
            </a:r>
            <a:r>
              <a:rPr lang="en-US" altLang="en-US" sz="2800" dirty="0" smtClean="0">
                <a:solidFill>
                  <a:srgbClr val="000099"/>
                </a:solidFill>
              </a:rPr>
              <a:t>, nard, nor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 smtClean="0">
                <a:solidFill>
                  <a:srgbClr val="000099"/>
                </a:solidFill>
              </a:rPr>
              <a:t>		</a:t>
            </a:r>
            <a:r>
              <a:rPr lang="en-US" altLang="en-US" sz="2800" dirty="0" err="1" smtClean="0">
                <a:solidFill>
                  <a:srgbClr val="000099"/>
                </a:solidFill>
              </a:rPr>
              <a:t>posedge</a:t>
            </a:r>
            <a:r>
              <a:rPr lang="en-US" altLang="en-US" sz="2800" dirty="0" smtClean="0">
                <a:solidFill>
                  <a:srgbClr val="000099"/>
                </a:solidFill>
              </a:rPr>
              <a:t> , </a:t>
            </a:r>
            <a:r>
              <a:rPr lang="en-US" altLang="en-US" sz="2800" dirty="0" err="1" smtClean="0">
                <a:solidFill>
                  <a:srgbClr val="000099"/>
                </a:solidFill>
              </a:rPr>
              <a:t>negedge</a:t>
            </a:r>
            <a:endParaRPr lang="en-US" altLang="en-US" sz="2800" dirty="0" smtClean="0">
              <a:solidFill>
                <a:srgbClr val="000099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2800" dirty="0" smtClean="0">
                <a:solidFill>
                  <a:srgbClr val="000099"/>
                </a:solidFill>
              </a:rPr>
              <a:t>	</a:t>
            </a:r>
            <a:r>
              <a:rPr lang="en-US" altLang="en-US" sz="2800" dirty="0">
                <a:solidFill>
                  <a:srgbClr val="000099"/>
                </a:solidFill>
              </a:rPr>
              <a:t>	$display, $print, $monitor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 smtClean="0">
                <a:solidFill>
                  <a:srgbClr val="000099"/>
                </a:solidFill>
              </a:rPr>
              <a:t>		$</a:t>
            </a:r>
            <a:r>
              <a:rPr lang="en-US" altLang="en-US" sz="2800" dirty="0" err="1" smtClean="0">
                <a:solidFill>
                  <a:srgbClr val="000099"/>
                </a:solidFill>
              </a:rPr>
              <a:t>vw_dumpvars</a:t>
            </a:r>
            <a:r>
              <a:rPr lang="en-US" altLang="en-US" sz="2800" dirty="0" smtClean="0">
                <a:solidFill>
                  <a:srgbClr val="000099"/>
                </a:solidFill>
              </a:rPr>
              <a:t>, $stop, $finish</a:t>
            </a:r>
          </a:p>
          <a:p>
            <a:endParaRPr lang="en-US" altLang="en-US" sz="22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04850"/>
          </a:xfrm>
        </p:spPr>
        <p:txBody>
          <a:bodyPr/>
          <a:lstStyle/>
          <a:p>
            <a:pPr algn="ctr"/>
            <a:r>
              <a:rPr lang="en-US" altLang="en-US" sz="4000" b="1" dirty="0" smtClean="0">
                <a:latin typeface="Comic Sans MS" panose="030F0702030302020204" pitchFamily="66" charset="0"/>
              </a:rPr>
              <a:t>Verilog Keywords</a:t>
            </a:r>
          </a:p>
        </p:txBody>
      </p:sp>
    </p:spTree>
    <p:extLst>
      <p:ext uri="{BB962C8B-B14F-4D97-AF65-F5344CB8AC3E}">
        <p14:creationId xmlns:p14="http://schemas.microsoft.com/office/powerpoint/2010/main" val="11256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563"/>
            <a:ext cx="8229600" cy="484663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 smtClean="0"/>
              <a:t>Identifiers are names to given to objects so that they can be referenced in the design.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Legal </a:t>
            </a:r>
            <a:r>
              <a:rPr lang="en-US" altLang="en-US" dirty="0"/>
              <a:t>identifiers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>
                <a:solidFill>
                  <a:srgbClr val="0092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john_smith</a:t>
            </a:r>
            <a:endParaRPr lang="en-US" altLang="en-US" dirty="0">
              <a:solidFill>
                <a:srgbClr val="00921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92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JohnSmith1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92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en-US" dirty="0" smtClean="0">
                <a:solidFill>
                  <a:srgbClr val="0092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john2john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 smtClean="0">
                <a:solidFill>
                  <a:srgbClr val="0092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My$sign</a:t>
            </a:r>
            <a:endParaRPr lang="en-US" altLang="en-US" dirty="0">
              <a:solidFill>
                <a:srgbClr val="00921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Illegal </a:t>
            </a:r>
            <a:r>
              <a:rPr lang="en-US" altLang="en-US" dirty="0"/>
              <a:t>identifiers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2JohnSmith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$sign</a:t>
            </a:r>
            <a:endParaRPr lang="en-US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John*2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house#3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ctr"/>
            <a:r>
              <a:rPr lang="en-US" altLang="en-US" sz="4000" b="1" dirty="0">
                <a:latin typeface="Comic Sans MS" panose="030F0702030302020204" pitchFamily="66" charset="0"/>
              </a:rPr>
              <a:t>Identifiers</a:t>
            </a:r>
            <a:endParaRPr lang="en-US" sz="40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13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>
                <a:latin typeface="Comic Sans MS" panose="030F0702030302020204" pitchFamily="66" charset="0"/>
              </a:rPr>
              <a:t>Data Types</a:t>
            </a:r>
            <a:endParaRPr lang="en-US" sz="4000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Nets</a:t>
            </a:r>
          </a:p>
          <a:p>
            <a:pPr eaLnBrk="1" hangingPunct="1"/>
            <a:r>
              <a:rPr lang="en-US" altLang="en-US" dirty="0"/>
              <a:t>Registers</a:t>
            </a:r>
          </a:p>
          <a:p>
            <a:pPr eaLnBrk="1" hangingPunct="1"/>
            <a:r>
              <a:rPr lang="en-US" altLang="en-US" dirty="0" smtClean="0"/>
              <a:t>Parameters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99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 smtClean="0">
                <a:latin typeface="Comic Sans MS" panose="030F0702030302020204" pitchFamily="66" charset="0"/>
              </a:rPr>
              <a:t>Nets</a:t>
            </a:r>
            <a:endParaRPr lang="en-US" sz="4000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dirty="0"/>
              <a:t>Nets represent connections between hardware </a:t>
            </a:r>
            <a:r>
              <a:rPr lang="en-US" altLang="en-US" dirty="0" smtClean="0"/>
              <a:t>elements i.e. </a:t>
            </a:r>
            <a:r>
              <a:rPr lang="en-US" altLang="en-US" b="1" dirty="0" smtClean="0"/>
              <a:t>wires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 algn="just" eaLnBrk="1" hangingPunct="1"/>
            <a:r>
              <a:rPr lang="en-US" altLang="en-US" dirty="0"/>
              <a:t>Nets have values continuously driven on them by the outputs of devices they are connected to</a:t>
            </a:r>
            <a:r>
              <a:rPr lang="en-US" altLang="en-US" dirty="0" smtClean="0"/>
              <a:t>.</a:t>
            </a:r>
          </a:p>
          <a:p>
            <a:pPr algn="just" eaLnBrk="1" hangingPunct="1"/>
            <a:r>
              <a:rPr lang="en-US" altLang="en-US" dirty="0" smtClean="0"/>
              <a:t>The </a:t>
            </a:r>
            <a:r>
              <a:rPr lang="en-US" altLang="en-US" dirty="0"/>
              <a:t>default value of </a:t>
            </a:r>
            <a:r>
              <a:rPr lang="en-US" altLang="en-US" b="1" dirty="0"/>
              <a:t>wire</a:t>
            </a:r>
            <a:r>
              <a:rPr lang="en-US" altLang="en-US" dirty="0"/>
              <a:t> type is </a:t>
            </a:r>
            <a:r>
              <a:rPr lang="en-US" altLang="en-US" b="1" dirty="0"/>
              <a:t>z</a:t>
            </a:r>
            <a:r>
              <a:rPr lang="en-US" altLang="en-US" dirty="0"/>
              <a:t> (high-impedance).</a:t>
            </a:r>
          </a:p>
          <a:p>
            <a:pPr>
              <a:buClr>
                <a:schemeClr val="bg2"/>
              </a:buClr>
              <a:buSzPct val="75000"/>
              <a:buFont typeface="Monotype Sorts" pitchFamily="2" charset="2"/>
              <a:buChar char="n"/>
            </a:pPr>
            <a:endParaRPr lang="en-US" altLang="en-US" sz="2400" dirty="0" smtClean="0"/>
          </a:p>
          <a:p>
            <a:pPr>
              <a:buClr>
                <a:schemeClr val="bg2"/>
              </a:buClr>
              <a:buSzPct val="75000"/>
              <a:buFont typeface="Monotype Sorts" pitchFamily="2" charset="2"/>
              <a:buChar char="n"/>
            </a:pPr>
            <a:endParaRPr lang="en-US" altLang="en-US" sz="2400" dirty="0"/>
          </a:p>
          <a:p>
            <a:endParaRPr lang="en-US" sz="2400" dirty="0"/>
          </a:p>
        </p:txBody>
      </p:sp>
      <p:pic>
        <p:nvPicPr>
          <p:cNvPr id="4" name="Picture 1035" descr="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267200"/>
            <a:ext cx="4648200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96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>
                <a:latin typeface="Comic Sans MS" panose="030F0702030302020204" pitchFamily="66" charset="0"/>
              </a:rPr>
              <a:t>Registers</a:t>
            </a:r>
            <a:endParaRPr lang="en-US" sz="4000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Registers represent data storage values, and hold </a:t>
            </a:r>
            <a:r>
              <a:rPr lang="en-US" altLang="en-US" dirty="0"/>
              <a:t>their values until a new value is explicitly </a:t>
            </a:r>
            <a:r>
              <a:rPr lang="en-US" altLang="en-US" dirty="0" smtClean="0"/>
              <a:t>assigned.</a:t>
            </a:r>
          </a:p>
          <a:p>
            <a:pPr eaLnBrk="1" hangingPunct="1"/>
            <a:r>
              <a:rPr lang="en-US" altLang="en-US" dirty="0" smtClean="0"/>
              <a:t>Do not confuse with the hardware registers built from flip-flops.</a:t>
            </a:r>
            <a:endParaRPr lang="en-US" altLang="en-US" dirty="0"/>
          </a:p>
          <a:p>
            <a:pPr eaLnBrk="1" hangingPunct="1"/>
            <a:r>
              <a:rPr lang="en-US" altLang="en-US" dirty="0"/>
              <a:t>Used in behavioral models and </a:t>
            </a:r>
            <a:r>
              <a:rPr lang="en-US" altLang="en-US" dirty="0" smtClean="0"/>
              <a:t>simulations</a:t>
            </a:r>
          </a:p>
          <a:p>
            <a:pPr eaLnBrk="1" hangingPunct="1"/>
            <a:r>
              <a:rPr lang="en-US" altLang="en-US" dirty="0" smtClean="0"/>
              <a:t>The default value of </a:t>
            </a:r>
            <a:r>
              <a:rPr lang="en-US" altLang="en-US" b="1" dirty="0" err="1" smtClean="0"/>
              <a:t>reg</a:t>
            </a:r>
            <a:r>
              <a:rPr lang="en-US" altLang="en-US" dirty="0" smtClean="0"/>
              <a:t> type is 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 (unknown).</a:t>
            </a:r>
            <a:endParaRPr lang="en-US" altLang="en-US" dirty="0"/>
          </a:p>
          <a:p>
            <a:pPr>
              <a:buClr>
                <a:schemeClr val="bg2"/>
              </a:buClr>
              <a:buSzPct val="75000"/>
              <a:buFont typeface="Monotype Sorts" pitchFamily="2" charset="2"/>
              <a:buChar char="n"/>
            </a:pPr>
            <a:endParaRPr lang="en-US" altLang="en-US" sz="2800" dirty="0"/>
          </a:p>
          <a:p>
            <a:endParaRPr lang="en-US" dirty="0"/>
          </a:p>
        </p:txBody>
      </p:sp>
      <p:pic>
        <p:nvPicPr>
          <p:cNvPr id="5" name="Picture 9" descr="regi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613956"/>
            <a:ext cx="44958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607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>
                <a:latin typeface="Comic Sans MS" panose="030F0702030302020204" pitchFamily="66" charset="0"/>
              </a:rPr>
              <a:t>Parameters</a:t>
            </a:r>
            <a:endParaRPr lang="en-US" sz="4000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Parameters represent run-time constants.</a:t>
            </a:r>
          </a:p>
          <a:p>
            <a:pPr eaLnBrk="1" hangingPunct="1"/>
            <a:r>
              <a:rPr lang="en-US" altLang="en-US" sz="2800" dirty="0" smtClean="0"/>
              <a:t>Parameters cannot be used as variables.</a:t>
            </a:r>
            <a:endParaRPr lang="en-US" altLang="en-US" sz="2800" dirty="0"/>
          </a:p>
          <a:p>
            <a:pPr>
              <a:buClr>
                <a:schemeClr val="bg2"/>
              </a:buClr>
              <a:buSzPct val="75000"/>
              <a:buFont typeface="Monotype Sorts" pitchFamily="2" charset="2"/>
              <a:buChar char="n"/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chemeClr val="tx2"/>
                </a:solidFill>
                <a:latin typeface="Comic Sans MS" panose="030F0702030302020204" pitchFamily="66" charset="0"/>
                <a:ea typeface="+mj-ea"/>
                <a:cs typeface="+mj-cs"/>
              </a:rPr>
              <a:t>An example</a:t>
            </a:r>
            <a:r>
              <a:rPr lang="en-US" altLang="en-US" sz="2800" b="1" dirty="0" smtClean="0">
                <a:solidFill>
                  <a:schemeClr val="tx2"/>
                </a:solidFill>
                <a:latin typeface="Comic Sans MS" panose="030F0702030302020204" pitchFamily="66" charset="0"/>
                <a:ea typeface="+mj-ea"/>
                <a:cs typeface="+mj-cs"/>
              </a:rPr>
              <a:t>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b="1" dirty="0">
              <a:solidFill>
                <a:schemeClr val="tx2"/>
              </a:solidFill>
              <a:latin typeface="Comic Sans MS" panose="030F0702030302020204" pitchFamily="66" charset="0"/>
              <a:ea typeface="+mj-ea"/>
              <a:cs typeface="+mj-cs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parameter</a:t>
            </a:r>
            <a:r>
              <a:rPr lang="en-US" altLang="en-US" sz="2000" dirty="0" smtClean="0">
                <a:latin typeface="Palatino Linotype" panose="02040502050505030304" pitchFamily="18" charset="0"/>
              </a:rPr>
              <a:t> width </a:t>
            </a:r>
            <a:r>
              <a:rPr lang="en-US" altLang="en-US" sz="2000" dirty="0">
                <a:latin typeface="Palatino Linotype" panose="02040502050505030304" pitchFamily="18" charset="0"/>
              </a:rPr>
              <a:t>= 5;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wire</a:t>
            </a:r>
            <a:r>
              <a:rPr lang="en-US" altLang="en-US" sz="2000" dirty="0" smtClean="0">
                <a:latin typeface="Palatino Linotype" panose="02040502050505030304" pitchFamily="18" charset="0"/>
              </a:rPr>
              <a:t> [width-1:0</a:t>
            </a:r>
            <a:r>
              <a:rPr lang="en-US" altLang="en-US" sz="2000" dirty="0">
                <a:latin typeface="Palatino Linotype" panose="02040502050505030304" pitchFamily="18" charset="0"/>
              </a:rPr>
              <a:t>] </a:t>
            </a:r>
            <a:r>
              <a:rPr lang="en-US" altLang="en-US" sz="2000" dirty="0" smtClean="0">
                <a:latin typeface="Palatino Linotype" panose="02040502050505030304" pitchFamily="18" charset="0"/>
              </a:rPr>
              <a:t>signal;  	  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// </a:t>
            </a:r>
            <a:r>
              <a:rPr lang="en-US" altLang="en-US" sz="2000" dirty="0" smtClean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a wire net 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declaration using parameter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85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292</Words>
  <Application>Microsoft Office PowerPoint</Application>
  <PresentationFormat>On-screen Show (4:3)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Calibri</vt:lpstr>
      <vt:lpstr>Calibri Light</vt:lpstr>
      <vt:lpstr>Comic Sans MS</vt:lpstr>
      <vt:lpstr>Constantia</vt:lpstr>
      <vt:lpstr>Courier New</vt:lpstr>
      <vt:lpstr>Monotype Sorts</vt:lpstr>
      <vt:lpstr>Palatino Linotype</vt:lpstr>
      <vt:lpstr>Wingdings</vt:lpstr>
      <vt:lpstr>Wingdings 2</vt:lpstr>
      <vt:lpstr>Office Theme</vt:lpstr>
      <vt:lpstr>Flow</vt:lpstr>
      <vt:lpstr>Keywords and Identifiers</vt:lpstr>
      <vt:lpstr>Keywords and Identifiers</vt:lpstr>
      <vt:lpstr>Verilog Keywords</vt:lpstr>
      <vt:lpstr>Verilog Keywords</vt:lpstr>
      <vt:lpstr>Identifiers</vt:lpstr>
      <vt:lpstr>Data Types</vt:lpstr>
      <vt:lpstr>Nets</vt:lpstr>
      <vt:lpstr>Registers</vt:lpstr>
      <vt:lpstr>Parameters</vt:lpstr>
      <vt:lpstr>Logic Values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Keywords and Identifiers</dc:title>
  <dc:creator>Akbari</dc:creator>
  <cp:lastModifiedBy>Akbari</cp:lastModifiedBy>
  <cp:revision>4</cp:revision>
  <dcterms:created xsi:type="dcterms:W3CDTF">2014-10-01T18:38:42Z</dcterms:created>
  <dcterms:modified xsi:type="dcterms:W3CDTF">2014-10-24T08:34:17Z</dcterms:modified>
</cp:coreProperties>
</file>