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BDACD-12BF-4027-9BFC-5E3C9AE2B6B0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6749EC8-571D-41E5-941D-CCC149CD5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7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ECE7-9D8C-4F44-900D-498253B457A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76B6B-C7E3-47E8-9F67-609999BF3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35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63793-8684-4743-B8B1-25BD7DDEAA49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279E7CE-D64A-40D9-9142-144B58A50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4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7D5E4-6FE8-4E30-B4D1-9D25E1D6DF7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90-9BB2-4F86-93AB-674B5FBA6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07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6BAB-9D39-41FA-9B17-CD894D3E108A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02D46-4449-4A66-903D-16D8A667D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421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6411-DC95-413D-B2DD-04D4E3031157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B2EE0-E480-4D32-A01F-B9367E811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8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9D1F6-0285-4714-961D-A4539FFD8DB8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418BD-77C5-48EE-9276-BEC5CDAF2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866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C10AA-833A-4705-8597-504855BC58CE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68DD8-570A-432B-8069-52F636795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5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1696-C5E8-41F8-BE84-FF6177C828F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CD3F214-06A3-4FEA-8FBB-CA325A6E1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921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EACA7-75BC-4A46-BC2C-E779ADD13485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4F1C4-598D-462E-AE37-631501F03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197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45B3-1F4D-4440-8EFD-CA8657E02AF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2EC4D-58F0-4577-809F-43CFE55F0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783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893B1B7-20E6-40D9-A587-4972EC1CD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589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E1693-1A10-44EC-AFE1-186DB8A47C12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9DE68-5D20-466D-BDF8-9B86E7D67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35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9F76-41E5-495B-8FC3-7812E6A6A3A1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2A724-621F-440F-8E35-AD304509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9EADB4-670D-499F-894B-78A910A56EFD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2553EA-29A2-4B89-B40A-E40CB5873B7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64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851648" cy="18288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2">
                    <a:lumMod val="90000"/>
                  </a:schemeClr>
                </a:solidFill>
                <a:latin typeface="Comic Sans MS" pitchFamily="66" charset="0"/>
              </a:rPr>
              <a:t>Modeling Combinational Circuits</a:t>
            </a:r>
            <a:br>
              <a:rPr lang="en-US" sz="5400" dirty="0" smtClean="0">
                <a:solidFill>
                  <a:schemeClr val="tx2">
                    <a:lumMod val="90000"/>
                  </a:schemeClr>
                </a:solidFill>
                <a:latin typeface="Comic Sans MS" pitchFamily="66" charset="0"/>
              </a:rPr>
            </a:br>
            <a:r>
              <a:rPr lang="en-US" sz="5400" dirty="0" smtClean="0">
                <a:solidFill>
                  <a:srgbClr val="FFFF00"/>
                </a:solidFill>
                <a:latin typeface="Comic Sans MS" pitchFamily="66" charset="0"/>
              </a:rPr>
              <a:t>Behavioral Design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8105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BCD Adder</a:t>
            </a:r>
            <a:endParaRPr lang="en-US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1747" name="Rectangle 5"/>
          <p:cNvSpPr>
            <a:spLocks noGrp="1"/>
          </p:cNvSpPr>
          <p:nvPr>
            <p:ph type="body" sz="half" idx="1"/>
          </p:nvPr>
        </p:nvSpPr>
        <p:spPr>
          <a:xfrm>
            <a:off x="228600" y="1314450"/>
            <a:ext cx="8305800" cy="554355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module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BCD_adder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(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Cin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, X, Y, S, 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Cout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		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output</a:t>
            </a:r>
            <a:r>
              <a:rPr lang="en-US" alt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100" dirty="0" err="1">
                <a:solidFill>
                  <a:srgbClr val="003399"/>
                </a:solidFill>
                <a:latin typeface="Palatino Linotype" panose="02040502050505030304" pitchFamily="18" charset="0"/>
              </a:rPr>
              <a:t>reg</a:t>
            </a:r>
            <a:r>
              <a:rPr lang="en-US" alt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[3:0] S;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output </a:t>
            </a:r>
            <a:r>
              <a:rPr lang="en-US" altLang="en-US" sz="2100" dirty="0" err="1">
                <a:solidFill>
                  <a:srgbClr val="003399"/>
                </a:solidFill>
                <a:latin typeface="Palatino Linotype" panose="02040502050505030304" pitchFamily="18" charset="0"/>
              </a:rPr>
              <a:t>reg</a:t>
            </a:r>
            <a:r>
              <a:rPr lang="en-US" alt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100" dirty="0" err="1">
                <a:latin typeface="Palatino Linotype" panose="02040502050505030304" pitchFamily="18" charset="0"/>
              </a:rPr>
              <a:t>Cout</a:t>
            </a:r>
            <a:r>
              <a:rPr lang="en-US" altLang="en-US" sz="2100" dirty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input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Cin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input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[3:0] X, Y;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</a:t>
            </a:r>
            <a:r>
              <a:rPr lang="en-US" altLang="en-US" sz="2100" dirty="0" err="1" smtClean="0">
                <a:solidFill>
                  <a:srgbClr val="000099"/>
                </a:solidFill>
                <a:latin typeface="Palatino Linotype" panose="02040502050505030304" pitchFamily="18" charset="0"/>
              </a:rPr>
              <a:t>reg</a:t>
            </a:r>
            <a:r>
              <a:rPr lang="en-US" altLang="en-US" sz="21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[4:0] Z;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en-US" sz="2100" dirty="0" smtClean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always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@(*)</a:t>
            </a:r>
            <a:endParaRPr lang="en-US" altLang="en-US" sz="2100" u="sng" dirty="0" smtClean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 smtClean="0">
                <a:latin typeface="Palatino Linotype" panose="02040502050505030304" pitchFamily="18" charset="0"/>
              </a:rPr>
              <a:t>		</a:t>
            </a:r>
            <a:r>
              <a:rPr lang="en-US" altLang="en-US" sz="21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begin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	Z= X + Y + 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Cin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	</a:t>
            </a:r>
            <a:r>
              <a:rPr lang="en-US" altLang="en-US" sz="21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if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(Z&lt;10)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		{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Cout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, S} = Z;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	</a:t>
            </a:r>
            <a:r>
              <a:rPr lang="en-US" altLang="en-US" sz="21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else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		{</a:t>
            </a:r>
            <a:r>
              <a:rPr lang="en-US" altLang="en-US" sz="2100" dirty="0" err="1" smtClean="0">
                <a:latin typeface="Palatino Linotype" panose="02040502050505030304" pitchFamily="18" charset="0"/>
              </a:rPr>
              <a:t>Cout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, S} = Z + 6;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end</a:t>
            </a:r>
            <a:endParaRPr lang="en-US" altLang="en-US" sz="21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altLang="en-US" sz="21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1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100" dirty="0" smtClean="0"/>
          </a:p>
          <a:p>
            <a:endParaRPr lang="en-US" altLang="en-US" sz="2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1143000" y="1981200"/>
            <a:ext cx="2057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0" y="1977571"/>
            <a:ext cx="2057400" cy="841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9812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output </a:t>
            </a:r>
            <a:r>
              <a:rPr lang="en-US" sz="210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Cout</a:t>
            </a:r>
            <a:r>
              <a:rPr lang="en-US" sz="2100" dirty="0">
                <a:solidFill>
                  <a:prstClr val="black"/>
                </a:solidFill>
                <a:latin typeface="Palatino Linotype" panose="02040502050505030304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rgbClr val="003399"/>
                </a:solidFill>
                <a:latin typeface="Palatino Linotype" panose="02040502050505030304" pitchFamily="18" charset="0"/>
              </a:rPr>
              <a:t>reg</a:t>
            </a:r>
            <a:r>
              <a:rPr 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Cout</a:t>
            </a:r>
            <a:r>
              <a:rPr lang="en-US" sz="2100" dirty="0">
                <a:solidFill>
                  <a:prstClr val="black"/>
                </a:solidFill>
                <a:latin typeface="Palatino Linotype" panose="02040502050505030304" pitchFamily="18" charset="0"/>
              </a:rPr>
              <a:t>;</a:t>
            </a:r>
          </a:p>
        </p:txBody>
      </p:sp>
      <p:sp>
        <p:nvSpPr>
          <p:cNvPr id="5" name="Equal 4"/>
          <p:cNvSpPr/>
          <p:nvPr/>
        </p:nvSpPr>
        <p:spPr>
          <a:xfrm>
            <a:off x="3272971" y="1923142"/>
            <a:ext cx="533400" cy="497115"/>
          </a:xfrm>
          <a:prstGeom prst="mathEqual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3581400"/>
            <a:ext cx="1447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3581400"/>
            <a:ext cx="2590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always </a:t>
            </a:r>
            <a:r>
              <a:rPr lang="en-US" sz="2100" dirty="0">
                <a:solidFill>
                  <a:prstClr val="black"/>
                </a:solidFill>
                <a:latin typeface="Palatino Linotype" panose="02040502050505030304" pitchFamily="18" charset="0"/>
              </a:rPr>
              <a:t>@(X, Y, </a:t>
            </a:r>
            <a:r>
              <a:rPr lang="en-US" sz="210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Cin</a:t>
            </a:r>
            <a:r>
              <a:rPr lang="en-US" sz="2100" dirty="0">
                <a:solidFill>
                  <a:prstClr val="black"/>
                </a:solidFill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10" name="Equal 9"/>
          <p:cNvSpPr/>
          <p:nvPr/>
        </p:nvSpPr>
        <p:spPr>
          <a:xfrm>
            <a:off x="3124200" y="3523342"/>
            <a:ext cx="533400" cy="497115"/>
          </a:xfrm>
          <a:prstGeom prst="mathEqual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sz="4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 smtClean="0"/>
              <a:t> </a:t>
            </a:r>
            <a:r>
              <a:rPr lang="en-US" sz="3400" b="1" dirty="0" smtClean="0">
                <a:latin typeface="Comic Sans MS" panose="030F0702030302020204" pitchFamily="66" charset="0"/>
              </a:rPr>
              <a:t>Block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00600"/>
          </a:xfrm>
        </p:spPr>
        <p:txBody>
          <a:bodyPr/>
          <a:lstStyle/>
          <a:p>
            <a:pPr algn="just"/>
            <a:r>
              <a:rPr lang="en-US" sz="2400" dirty="0"/>
              <a:t>As the name suggests, an </a:t>
            </a:r>
            <a:r>
              <a:rPr 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400" dirty="0"/>
              <a:t> block executes always, unlike </a:t>
            </a:r>
            <a:r>
              <a:rPr 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sz="2400" dirty="0"/>
              <a:t> blocks which execute only once (at the beginning of simulation</a:t>
            </a:r>
            <a:r>
              <a:rPr lang="en-US" sz="2400" dirty="0" smtClean="0"/>
              <a:t>).</a:t>
            </a:r>
          </a:p>
          <a:p>
            <a:pPr algn="just"/>
            <a:r>
              <a:rPr lang="en-US" sz="24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2400" dirty="0"/>
              <a:t>blocks can contain </a:t>
            </a:r>
            <a:r>
              <a:rPr 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/>
              <a:t> statements, </a:t>
            </a:r>
            <a:r>
              <a:rPr 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/>
              <a:t> loops, </a:t>
            </a:r>
            <a:r>
              <a:rPr 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loops, even functions – they enable   high-level </a:t>
            </a:r>
            <a:r>
              <a:rPr lang="en-US" sz="2400" b="1" dirty="0"/>
              <a:t>behavioral </a:t>
            </a:r>
            <a:r>
              <a:rPr lang="en-US" sz="2400" b="1" dirty="0" smtClean="0"/>
              <a:t>modeling</a:t>
            </a:r>
          </a:p>
          <a:p>
            <a:r>
              <a:rPr lang="en-US" sz="2400" dirty="0" smtClean="0"/>
              <a:t>The syntax is: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always </a:t>
            </a:r>
            <a:r>
              <a:rPr lang="en-US" sz="2400" dirty="0" smtClean="0">
                <a:latin typeface="Palatino Linotype" panose="02040502050505030304" pitchFamily="18" charset="0"/>
              </a:rPr>
              <a:t>@( &lt;sensitivity list&gt; )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dirty="0" smtClean="0">
                <a:latin typeface="Palatino Linotype" panose="02040502050505030304" pitchFamily="18" charset="0"/>
              </a:rPr>
              <a:t>	….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end</a:t>
            </a:r>
            <a:endParaRPr lang="en-US" sz="24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229600" cy="5010150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sensitivity list specifies which signals </a:t>
            </a:r>
            <a:r>
              <a:rPr lang="en-US" dirty="0" smtClean="0"/>
              <a:t>inside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dirty="0" smtClean="0"/>
              <a:t>block </a:t>
            </a:r>
            <a:r>
              <a:rPr lang="en-US" dirty="0"/>
              <a:t>to be updated</a:t>
            </a:r>
            <a:r>
              <a:rPr lang="en-US" dirty="0" smtClean="0"/>
              <a:t>. The items in the list may be separated by </a:t>
            </a:r>
            <a:r>
              <a:rPr lang="en-US" dirty="0" smtClean="0">
                <a:solidFill>
                  <a:srgbClr val="000099"/>
                </a:solidFill>
              </a:rPr>
              <a:t>comma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000099"/>
                </a:solidFill>
              </a:rPr>
              <a:t>or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 </a:t>
            </a:r>
            <a:r>
              <a:rPr 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r>
              <a:rPr lang="en-US" dirty="0" smtClean="0"/>
              <a:t> sets </a:t>
            </a:r>
            <a:r>
              <a:rPr lang="en-US" dirty="0"/>
              <a:t>the sensitivity list to any values that can have an impact on outputs. ‘*’ provides a </a:t>
            </a:r>
            <a:r>
              <a:rPr lang="en-US" dirty="0" smtClean="0"/>
              <a:t>shorthand </a:t>
            </a:r>
            <a:r>
              <a:rPr lang="en-US" dirty="0"/>
              <a:t>for creating complete sensitivity lists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 (*) </a:t>
            </a:r>
            <a:r>
              <a:rPr lang="en-US" dirty="0"/>
              <a:t>blocks are used </a:t>
            </a:r>
            <a:r>
              <a:rPr lang="en-US" dirty="0" smtClean="0"/>
              <a:t>in </a:t>
            </a:r>
            <a:r>
              <a:rPr lang="en-US" dirty="0"/>
              <a:t>Combinational </a:t>
            </a:r>
            <a:r>
              <a:rPr lang="en-US" dirty="0" smtClean="0"/>
              <a:t>Logic.</a:t>
            </a:r>
            <a:r>
              <a:rPr lang="en-US" dirty="0">
                <a:latin typeface="Palatino Linotype" panose="02040502050505030304" pitchFamily="18" charset="0"/>
              </a:rPr>
              <a:t>	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81050"/>
          </a:xfrm>
        </p:spPr>
        <p:txBody>
          <a:bodyPr/>
          <a:lstStyle/>
          <a:p>
            <a:pPr algn="ctr"/>
            <a:r>
              <a:rPr lang="en-US" alt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4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lways</a:t>
            </a:r>
            <a:r>
              <a:rPr lang="en-US" altLang="en-US" sz="3400" b="1" dirty="0" smtClean="0">
                <a:latin typeface="Comic Sans MS" panose="030F0702030302020204" pitchFamily="66" charset="0"/>
              </a:rPr>
              <a:t> Block Sensitivity List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229600" cy="501015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✓ </a:t>
            </a:r>
            <a:r>
              <a:rPr lang="en-US" b="1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always</a:t>
            </a:r>
            <a:r>
              <a:rPr lang="en-US" b="1" dirty="0" smtClean="0">
                <a:latin typeface="Palatino Linotype" panose="02040502050505030304" pitchFamily="18" charset="0"/>
              </a:rPr>
              <a:t> @ </a:t>
            </a:r>
            <a:r>
              <a:rPr lang="en-US" b="1" dirty="0">
                <a:latin typeface="Palatino Linotype" panose="02040502050505030304" pitchFamily="18" charset="0"/>
              </a:rPr>
              <a:t>(B, C)</a:t>
            </a:r>
          </a:p>
          <a:p>
            <a:pPr marL="393700" lvl="1" indent="0" algn="just">
              <a:buNone/>
            </a:pPr>
            <a:r>
              <a:rPr lang="en-US" b="1" dirty="0">
                <a:latin typeface="Palatino Linotype" panose="02040502050505030304" pitchFamily="18" charset="0"/>
              </a:rPr>
              <a:t>	A = B &amp; C</a:t>
            </a:r>
            <a:r>
              <a:rPr lang="en-US" b="1" dirty="0" smtClean="0">
                <a:latin typeface="Palatino Linotype" panose="02040502050505030304" pitchFamily="18" charset="0"/>
              </a:rPr>
              <a:t>;</a:t>
            </a:r>
          </a:p>
          <a:p>
            <a:pPr marL="393700" lvl="1" indent="0" algn="just">
              <a:buNone/>
            </a:pPr>
            <a:endParaRPr lang="en-US" b="1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✓ </a:t>
            </a:r>
            <a:r>
              <a:rPr lang="en-US" b="1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always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@ (</a:t>
            </a:r>
            <a:r>
              <a:rPr lang="en-US" b="1" dirty="0" smtClean="0">
                <a:latin typeface="Palatino Linotype" panose="02040502050505030304" pitchFamily="18" charset="0"/>
              </a:rPr>
              <a:t>B </a:t>
            </a:r>
            <a:r>
              <a:rPr lang="en-US" b="1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or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C)</a:t>
            </a:r>
          </a:p>
          <a:p>
            <a:pPr marL="393700" lvl="1" indent="0" algn="just">
              <a:buNone/>
            </a:pPr>
            <a:r>
              <a:rPr lang="en-US" b="1" dirty="0">
                <a:latin typeface="Palatino Linotype" panose="02040502050505030304" pitchFamily="18" charset="0"/>
              </a:rPr>
              <a:t>	A = B &amp; C</a:t>
            </a:r>
            <a:r>
              <a:rPr lang="en-US" b="1" dirty="0" smtClean="0">
                <a:latin typeface="Palatino Linotype" panose="02040502050505030304" pitchFamily="18" charset="0"/>
              </a:rPr>
              <a:t>;</a:t>
            </a:r>
          </a:p>
          <a:p>
            <a:pPr marL="393700" lvl="1" indent="0" algn="just">
              <a:buNone/>
            </a:pPr>
            <a:endParaRPr lang="en-US" b="1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always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@ (*) </a:t>
            </a:r>
            <a:endParaRPr lang="en-US" b="1" dirty="0" smtClean="0">
              <a:latin typeface="Palatino Linotype" panose="02040502050505030304" pitchFamily="18" charset="0"/>
            </a:endParaRPr>
          </a:p>
          <a:p>
            <a:pPr marL="393700" lvl="1" indent="0" algn="just">
              <a:buNone/>
            </a:pPr>
            <a:r>
              <a:rPr lang="en-US" b="1" dirty="0" smtClean="0">
                <a:latin typeface="Palatino Linotype" panose="02040502050505030304" pitchFamily="18" charset="0"/>
              </a:rPr>
              <a:t>	</a:t>
            </a:r>
            <a:r>
              <a:rPr lang="en-US" b="1" dirty="0">
                <a:latin typeface="Palatino Linotype" panose="02040502050505030304" pitchFamily="18" charset="0"/>
              </a:rPr>
              <a:t>A = B &amp; C</a:t>
            </a:r>
            <a:r>
              <a:rPr lang="en-US" b="1" dirty="0" smtClean="0">
                <a:latin typeface="Palatino Linotype" panose="02040502050505030304" pitchFamily="18" charset="0"/>
              </a:rPr>
              <a:t>;</a:t>
            </a:r>
          </a:p>
          <a:p>
            <a:pPr marL="393700" lvl="1" indent="0" algn="just">
              <a:buNone/>
            </a:pPr>
            <a:endParaRPr lang="en-US" b="1" dirty="0" smtClean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X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b="1" strike="sngStrike" dirty="0">
                <a:solidFill>
                  <a:srgbClr val="000099"/>
                </a:solidFill>
                <a:latin typeface="Palatino Linotype" panose="02040502050505030304" pitchFamily="18" charset="0"/>
              </a:rPr>
              <a:t>always</a:t>
            </a:r>
            <a:r>
              <a:rPr lang="en-US" b="1" strike="sngStrike" dirty="0">
                <a:latin typeface="Palatino Linotype" panose="02040502050505030304" pitchFamily="18" charset="0"/>
              </a:rPr>
              <a:t> @ (</a:t>
            </a:r>
            <a:r>
              <a:rPr lang="en-US" b="1" strike="sngStrike" dirty="0" smtClean="0">
                <a:latin typeface="Palatino Linotype" panose="02040502050505030304" pitchFamily="18" charset="0"/>
              </a:rPr>
              <a:t>B)</a:t>
            </a:r>
            <a:endParaRPr lang="en-US" b="1" strike="sngStrike" dirty="0">
              <a:latin typeface="Palatino Linotype" panose="02040502050505030304" pitchFamily="18" charset="0"/>
            </a:endParaRPr>
          </a:p>
          <a:p>
            <a:pPr marL="393700" lvl="1" indent="0" algn="just">
              <a:buNone/>
            </a:pPr>
            <a:r>
              <a:rPr lang="en-US" b="1" dirty="0">
                <a:latin typeface="Palatino Linotype" panose="02040502050505030304" pitchFamily="18" charset="0"/>
              </a:rPr>
              <a:t>	A = B &amp; C;</a:t>
            </a:r>
          </a:p>
          <a:p>
            <a:pPr marL="393700" lvl="1" indent="0" algn="just">
              <a:buNone/>
            </a:pPr>
            <a:endParaRPr lang="en-US" b="1" strike="sngStrike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Palatino Linotype" panose="02040502050505030304" pitchFamily="18" charset="0"/>
              </a:rPr>
              <a:t>	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81050"/>
          </a:xfrm>
        </p:spPr>
        <p:txBody>
          <a:bodyPr/>
          <a:lstStyle/>
          <a:p>
            <a:pPr algn="ctr"/>
            <a:r>
              <a:rPr lang="en-US" alt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4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lways</a:t>
            </a:r>
            <a:r>
              <a:rPr lang="en-US" altLang="en-US" sz="3400" b="1" dirty="0" smtClean="0">
                <a:latin typeface="Comic Sans MS" panose="030F0702030302020204" pitchFamily="66" charset="0"/>
              </a:rPr>
              <a:t> Block Sensitivity List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600" b="1" dirty="0" smtClean="0">
                <a:latin typeface="Comic Sans MS" pitchFamily="66" charset="0"/>
              </a:rPr>
              <a:t>Examples</a:t>
            </a:r>
            <a:br>
              <a:rPr lang="en-US" sz="3600" b="1" dirty="0" smtClean="0">
                <a:latin typeface="Comic Sans MS" pitchFamily="66" charset="0"/>
              </a:rPr>
            </a:b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BCD-7-Seg Decoder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69200" y="2199322"/>
            <a:ext cx="4953000" cy="343947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00" y="2244811"/>
            <a:ext cx="2674710" cy="33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78105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BCD-7-Seg Decoder</a:t>
            </a:r>
            <a:endParaRPr lang="en-US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1747" name="Rectangle 5"/>
          <p:cNvSpPr>
            <a:spLocks noGrp="1"/>
          </p:cNvSpPr>
          <p:nvPr>
            <p:ph type="body" sz="half" idx="1"/>
          </p:nvPr>
        </p:nvSpPr>
        <p:spPr>
          <a:xfrm>
            <a:off x="228600" y="1009650"/>
            <a:ext cx="8763000" cy="584835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module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BCD7seg (LED, number);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		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output</a:t>
            </a:r>
            <a:r>
              <a:rPr lang="en-US" alt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100" dirty="0" err="1">
                <a:solidFill>
                  <a:srgbClr val="003399"/>
                </a:solidFill>
                <a:latin typeface="Palatino Linotype" panose="02040502050505030304" pitchFamily="18" charset="0"/>
              </a:rPr>
              <a:t>reg</a:t>
            </a:r>
            <a:r>
              <a:rPr lang="en-US" alt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[1:7] LED;	</a:t>
            </a:r>
            <a:r>
              <a:rPr lang="en-US" altLang="en-US" sz="21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// LED = {a</a:t>
            </a:r>
            <a:r>
              <a:rPr lang="en-US" altLang="en-US" sz="21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, b</a:t>
            </a:r>
            <a:r>
              <a:rPr lang="en-US" altLang="en-US" sz="21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, c, d, </a:t>
            </a:r>
            <a:r>
              <a:rPr lang="en-US" altLang="en-US" sz="21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e, f, g}</a:t>
            </a:r>
            <a:endParaRPr lang="en-US" altLang="en-US" sz="2100" dirty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input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[3:0] number;      	</a:t>
            </a:r>
            <a:r>
              <a:rPr lang="en-US" altLang="en-US" sz="21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always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 @(*) 			</a:t>
            </a:r>
            <a:r>
              <a:rPr lang="en-US" altLang="en-US" sz="21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or </a:t>
            </a:r>
            <a:r>
              <a:rPr lang="en-US" altLang="en-US" sz="2100" u="sng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always @(number)</a:t>
            </a:r>
            <a:endParaRPr lang="en-US" altLang="en-US" sz="2100" u="sng" dirty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100" dirty="0" smtClean="0">
                <a:latin typeface="Palatino Linotype" panose="02040502050505030304" pitchFamily="18" charset="0"/>
              </a:rPr>
              <a:t>		        </a:t>
            </a:r>
            <a:r>
              <a:rPr lang="en-US" altLang="en-US" sz="21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case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(number)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	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0: LED = 7’b1111110;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		1: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LED = 7’b0110000;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	2: LED = 7’b1101101;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		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3: </a:t>
            </a:r>
            <a:r>
              <a:rPr lang="en-US" altLang="en-US" sz="2100" dirty="0">
                <a:latin typeface="Palatino Linotype" panose="02040502050505030304" pitchFamily="18" charset="0"/>
              </a:rPr>
              <a:t>LED =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7’b1111001;</a:t>
            </a:r>
            <a:endParaRPr lang="en-US" altLang="en-US" sz="2100" dirty="0">
              <a:latin typeface="Palatino Linotype" panose="0204050205050503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	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4: </a:t>
            </a:r>
            <a:r>
              <a:rPr lang="en-US" altLang="en-US" sz="2100" dirty="0">
                <a:latin typeface="Palatino Linotype" panose="02040502050505030304" pitchFamily="18" charset="0"/>
              </a:rPr>
              <a:t>LED =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7’b0110011;</a:t>
            </a:r>
            <a:endParaRPr lang="en-US" altLang="en-US" sz="2100" dirty="0">
              <a:latin typeface="Palatino Linotype" panose="0204050205050503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	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5: </a:t>
            </a:r>
            <a:r>
              <a:rPr lang="en-US" altLang="en-US" sz="2100" dirty="0">
                <a:latin typeface="Palatino Linotype" panose="02040502050505030304" pitchFamily="18" charset="0"/>
              </a:rPr>
              <a:t>LED =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7’b1011011</a:t>
            </a:r>
            <a:r>
              <a:rPr lang="en-US" altLang="en-US" sz="2100" dirty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		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6: </a:t>
            </a:r>
            <a:r>
              <a:rPr lang="en-US" altLang="en-US" sz="2100" dirty="0">
                <a:latin typeface="Palatino Linotype" panose="02040502050505030304" pitchFamily="18" charset="0"/>
              </a:rPr>
              <a:t>LED =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7’b1011111;</a:t>
            </a:r>
            <a:endParaRPr lang="en-US" altLang="en-US" sz="2100" dirty="0">
              <a:latin typeface="Palatino Linotype" panose="0204050205050503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	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7: </a:t>
            </a:r>
            <a:r>
              <a:rPr lang="en-US" altLang="en-US" sz="2100" dirty="0">
                <a:latin typeface="Palatino Linotype" panose="02040502050505030304" pitchFamily="18" charset="0"/>
              </a:rPr>
              <a:t>LED =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7’b1110000</a:t>
            </a:r>
            <a:r>
              <a:rPr lang="en-US" altLang="en-US" sz="2100" dirty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	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8: </a:t>
            </a:r>
            <a:r>
              <a:rPr lang="en-US" altLang="en-US" sz="2100" dirty="0">
                <a:latin typeface="Palatino Linotype" panose="02040502050505030304" pitchFamily="18" charset="0"/>
              </a:rPr>
              <a:t>LED = 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7’b1111111;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		9: LED = 7’b1111011;</a:t>
            </a:r>
            <a:endParaRPr lang="en-US" altLang="en-US" sz="2100" dirty="0">
              <a:latin typeface="Palatino Linotype" panose="0204050205050503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 smtClean="0">
                <a:latin typeface="Palatino Linotype" panose="02040502050505030304" pitchFamily="18" charset="0"/>
              </a:rPr>
              <a:t>			</a:t>
            </a:r>
            <a:r>
              <a:rPr lang="en-US" altLang="en-US" sz="2100" dirty="0" smtClean="0">
                <a:solidFill>
                  <a:srgbClr val="000099"/>
                </a:solidFill>
                <a:latin typeface="Palatino Linotype" panose="02040502050505030304" pitchFamily="18" charset="0"/>
              </a:rPr>
              <a:t>default</a:t>
            </a:r>
            <a:r>
              <a:rPr lang="en-US" altLang="en-US" sz="2100" dirty="0" smtClean="0">
                <a:latin typeface="Palatino Linotype" panose="02040502050505030304" pitchFamily="18" charset="0"/>
              </a:rPr>
              <a:t>: LED = 7’b0000000; </a:t>
            </a:r>
            <a:r>
              <a:rPr lang="en-US" altLang="en-US" sz="15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necessary for avoiding </a:t>
            </a:r>
            <a:r>
              <a:rPr lang="en-US" altLang="en-US" sz="1500" b="1" u="sng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latch generation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>
                <a:solidFill>
                  <a:srgbClr val="003399"/>
                </a:solidFill>
                <a:latin typeface="Palatino Linotype" panose="02040502050505030304" pitchFamily="18" charset="0"/>
              </a:rPr>
              <a:t>		       </a:t>
            </a:r>
            <a:r>
              <a:rPr lang="en-US" altLang="en-US" sz="21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1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endcase</a:t>
            </a:r>
            <a:endParaRPr lang="en-US" altLang="en-US" sz="21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21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altLang="en-US" sz="2100" dirty="0" smtClean="0">
              <a:solidFill>
                <a:srgbClr val="003399"/>
              </a:solidFill>
              <a:latin typeface="Palatino Linotype" panose="0204050205050503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1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100" dirty="0" smtClean="0"/>
          </a:p>
          <a:p>
            <a:endParaRPr lang="en-US" alt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400800" y="3352800"/>
            <a:ext cx="271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Any assignments in an always block must assign to a </a:t>
            </a:r>
            <a:r>
              <a:rPr lang="en-US" altLang="en-US" dirty="0" err="1">
                <a:solidFill>
                  <a:srgbClr val="000099"/>
                </a:solidFill>
                <a:latin typeface="Comic Sans MS" panose="030F0702030302020204" pitchFamily="66" charset="0"/>
              </a:rPr>
              <a:t>reg</a:t>
            </a:r>
            <a:r>
              <a:rPr lang="en-US" alt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variable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57400" y="13716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>
            <a:off x="2514600" y="1635757"/>
            <a:ext cx="4038600" cy="204081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6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276849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dirty="0"/>
              <a:t>If you don’t assign every element that is required in an always block, every time that always block is executed, an </a:t>
            </a:r>
            <a:r>
              <a:rPr lang="en-US" sz="2800" b="1" dirty="0"/>
              <a:t>unwanted latch </a:t>
            </a:r>
            <a:r>
              <a:rPr lang="en-US" sz="2800" dirty="0"/>
              <a:t>is inferred for that element.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100" spc="300" dirty="0" smtClean="0"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spc="300" dirty="0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wire</a:t>
            </a:r>
            <a:r>
              <a:rPr lang="en-US" sz="24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[1:0] </a:t>
            </a:r>
            <a:r>
              <a:rPr lang="en-US" sz="2400" spc="300" dirty="0" err="1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sel</a:t>
            </a:r>
            <a:r>
              <a:rPr lang="en-US" sz="24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;</a:t>
            </a:r>
            <a:endParaRPr lang="en-US" sz="2400" spc="300" dirty="0"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spc="300" dirty="0" err="1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reg</a:t>
            </a:r>
            <a:r>
              <a:rPr lang="en-US" sz="2400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z="24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out;</a:t>
            </a:r>
            <a:endParaRPr lang="en-US" sz="2400" spc="300" dirty="0"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spc="300" dirty="0"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always</a:t>
            </a:r>
            <a:r>
              <a:rPr lang="en-US" sz="24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z="24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@(*)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spc="300" dirty="0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    case </a:t>
            </a:r>
            <a:r>
              <a:rPr lang="en-US" sz="24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sz="2400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sel</a:t>
            </a:r>
            <a:r>
              <a:rPr lang="en-US" sz="24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z="24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2’b00: out = a;</a:t>
            </a:r>
            <a:endParaRPr lang="en-US" sz="2400" spc="300" dirty="0"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z="24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2’b01: out = b;</a:t>
            </a:r>
            <a:endParaRPr lang="en-US" sz="2400" spc="300" dirty="0"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z="24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2’b10: out = c;</a:t>
            </a:r>
            <a:endParaRPr lang="en-US" sz="2400" spc="300" dirty="0"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    </a:t>
            </a:r>
            <a:r>
              <a:rPr lang="en-US" sz="2400" spc="300" dirty="0" err="1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endcase</a:t>
            </a:r>
            <a:endParaRPr lang="en-US" sz="2400" spc="300" dirty="0">
              <a:solidFill>
                <a:srgbClr val="000099"/>
              </a:solidFill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95350"/>
          </a:xfrm>
        </p:spPr>
        <p:txBody>
          <a:bodyPr/>
          <a:lstStyle/>
          <a:p>
            <a:pPr algn="ctr"/>
            <a:r>
              <a:rPr lang="en-US" altLang="en-US" sz="3400" b="1" dirty="0" smtClean="0">
                <a:latin typeface="Comic Sans MS" panose="030F0702030302020204" pitchFamily="66" charset="0"/>
              </a:rPr>
              <a:t>Unwanted Latch Generation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49" y="2517165"/>
            <a:ext cx="4419600" cy="43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276849"/>
          </a:xfrm>
        </p:spPr>
        <p:txBody>
          <a:bodyPr/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wire</a:t>
            </a: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[1:0] </a:t>
            </a:r>
            <a:r>
              <a:rPr lang="en-US" spc="300" dirty="0" err="1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sel</a:t>
            </a: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 err="1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reg</a:t>
            </a: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out;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en-US" spc="300" dirty="0">
              <a:solidFill>
                <a:prstClr val="black"/>
              </a:solidFill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always</a:t>
            </a: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pc="300" dirty="0" smtClean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@(*)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begin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pc="300" dirty="0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   </a:t>
            </a: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 = 1’bx;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    case </a:t>
            </a: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spc="300" dirty="0" err="1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sel</a:t>
            </a: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2’b00: out = a;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2’b01: out = b;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2’b10: out = c</a:t>
            </a:r>
            <a:r>
              <a:rPr lang="en-US" spc="300" dirty="0" smtClean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pc="300" dirty="0" smtClean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default: out = </a:t>
            </a:r>
            <a:r>
              <a:rPr lang="en-US" spc="300" dirty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1’bx;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 smtClean="0">
                <a:solidFill>
                  <a:prstClr val="black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    </a:t>
            </a:r>
            <a:r>
              <a:rPr lang="en-US" spc="300" dirty="0" err="1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endcase</a:t>
            </a:r>
            <a:endParaRPr lang="en-US" spc="300" dirty="0" smtClean="0">
              <a:solidFill>
                <a:srgbClr val="000099"/>
              </a:solidFill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end</a:t>
            </a:r>
            <a:endParaRPr lang="en-US" spc="300" dirty="0">
              <a:solidFill>
                <a:srgbClr val="000099"/>
              </a:solidFill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95350"/>
          </a:xfrm>
        </p:spPr>
        <p:txBody>
          <a:bodyPr/>
          <a:lstStyle/>
          <a:p>
            <a:pPr algn="ctr"/>
            <a:r>
              <a:rPr lang="en-US" altLang="en-US" sz="3400" b="1" dirty="0" smtClean="0">
                <a:latin typeface="Comic Sans MS" panose="030F0702030302020204" pitchFamily="66" charset="0"/>
              </a:rPr>
              <a:t>Avoiding Latch Generation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295400"/>
            <a:ext cx="3314700" cy="3724275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>
            <a:off x="3162300" y="3386209"/>
            <a:ext cx="2933700" cy="1947791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29200" y="5486400"/>
            <a:ext cx="1066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81214" y="5168204"/>
            <a:ext cx="245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Either of these lines is enough to avoid latch generation</a:t>
            </a:r>
          </a:p>
        </p:txBody>
      </p:sp>
    </p:spTree>
    <p:extLst>
      <p:ext uri="{BB962C8B-B14F-4D97-AF65-F5344CB8AC3E}">
        <p14:creationId xmlns:p14="http://schemas.microsoft.com/office/powerpoint/2010/main" val="7796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657850"/>
          </a:xfrm>
        </p:spPr>
        <p:txBody>
          <a:bodyPr/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module </a:t>
            </a: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encoder(</a:t>
            </a:r>
            <a:r>
              <a:rPr lang="en-US" spc="300" dirty="0" err="1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w,f,y</a:t>
            </a: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);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input </a:t>
            </a: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[3:0] w;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output </a:t>
            </a:r>
            <a:r>
              <a:rPr lang="en-US" spc="300" dirty="0" err="1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reg</a:t>
            </a: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[1:0]y;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output</a:t>
            </a: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f;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assign </a:t>
            </a: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f=|w;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always </a:t>
            </a: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@(w)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b="1" spc="300" dirty="0" err="1" smtClean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casex</a:t>
            </a:r>
            <a:r>
              <a:rPr lang="en-US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(w)</a:t>
            </a:r>
            <a:endParaRPr lang="en-US" spc="300" dirty="0"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'b1xxx: y=3;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'b01xx: y=2;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'b001x: y=1;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'b0001: y=0</a:t>
            </a:r>
            <a:r>
              <a:rPr lang="en-US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pc="300" dirty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spc="300" dirty="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'b0000</a:t>
            </a:r>
            <a:r>
              <a:rPr lang="en-US" spc="300" smtClean="0"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: y=x;</a:t>
            </a:r>
            <a:endParaRPr lang="en-US" spc="300" dirty="0"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 err="1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endcase</a:t>
            </a:r>
            <a:endParaRPr lang="en-US" spc="300" dirty="0">
              <a:solidFill>
                <a:srgbClr val="000099"/>
              </a:solidFill>
              <a:latin typeface="Palatino Linotype" panose="0204050205050503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pc="300" dirty="0" err="1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endmodule</a:t>
            </a:r>
            <a:r>
              <a:rPr lang="en-US" spc="300" dirty="0">
                <a:solidFill>
                  <a:srgbClr val="000099"/>
                </a:solidFill>
                <a:latin typeface="Palatino Linotype" panose="0204050205050503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9535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Priority Encoder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2" y="1752600"/>
          <a:ext cx="518159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8"/>
                <a:gridCol w="740228"/>
                <a:gridCol w="740228"/>
                <a:gridCol w="740228"/>
                <a:gridCol w="740228"/>
                <a:gridCol w="740228"/>
                <a:gridCol w="740228"/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3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345</Words>
  <Application>Microsoft Office PowerPoint</Application>
  <PresentationFormat>On-screen Show (4:3)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Comic Sans MS</vt:lpstr>
      <vt:lpstr>Constantia</vt:lpstr>
      <vt:lpstr>Courier New</vt:lpstr>
      <vt:lpstr>Palatino Linotype</vt:lpstr>
      <vt:lpstr>Tahoma</vt:lpstr>
      <vt:lpstr>Wingdings 2</vt:lpstr>
      <vt:lpstr>Office Theme</vt:lpstr>
      <vt:lpstr>Flow</vt:lpstr>
      <vt:lpstr>Modeling Combinational Circuits Behavioral Design</vt:lpstr>
      <vt:lpstr>always Block</vt:lpstr>
      <vt:lpstr>always Block Sensitivity List</vt:lpstr>
      <vt:lpstr>always Block Sensitivity List</vt:lpstr>
      <vt:lpstr>Examples BCD-7-Seg Decoder</vt:lpstr>
      <vt:lpstr>BCD-7-Seg Decoder</vt:lpstr>
      <vt:lpstr>Unwanted Latch Generation</vt:lpstr>
      <vt:lpstr>Avoiding Latch Generation</vt:lpstr>
      <vt:lpstr>Priority Encoder</vt:lpstr>
      <vt:lpstr>BCD Adder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Combinational Circuits Behavioral Design</dc:title>
  <dc:creator>Akbari</dc:creator>
  <cp:lastModifiedBy>Akbari</cp:lastModifiedBy>
  <cp:revision>2</cp:revision>
  <dcterms:created xsi:type="dcterms:W3CDTF">2014-10-01T18:40:55Z</dcterms:created>
  <dcterms:modified xsi:type="dcterms:W3CDTF">2014-10-24T13:50:25Z</dcterms:modified>
</cp:coreProperties>
</file>