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D25AE-3166-4868-A7DE-BD9D666C29C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34CA-46D9-4AE0-B2B5-F542F566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C0F5-4368-4516-BE13-4DCA51FB696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9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7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BDACD-12BF-4027-9BFC-5E3C9AE2B6B0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6749EC8-571D-41E5-941D-CCC149CD5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09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ECE7-9D8C-4F44-900D-498253B457A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76B6B-C7E3-47E8-9F67-609999BF3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71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63793-8684-4743-B8B1-25BD7DDEAA49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279E7CE-D64A-40D9-9142-144B58A50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38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7D5E4-6FE8-4E30-B4D1-9D25E1D6DF7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90-9BB2-4F86-93AB-674B5FBA6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52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6BAB-9D39-41FA-9B17-CD894D3E108A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02D46-4449-4A66-903D-16D8A667D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557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6411-DC95-413D-B2DD-04D4E3031157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B2EE0-E480-4D32-A01F-B9367E811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154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9D1F6-0285-4714-961D-A4539FFD8DB8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418BD-77C5-48EE-9276-BEC5CDAF2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24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C10AA-833A-4705-8597-504855BC58CE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68DD8-570A-432B-8069-52F636795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37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1696-C5E8-41F8-BE84-FF6177C828F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CD3F214-06A3-4FEA-8FBB-CA325A6E1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494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EACA7-75BC-4A46-BC2C-E779ADD13485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4F1C4-598D-462E-AE37-631501F03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235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45B3-1F4D-4440-8EFD-CA8657E02AF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2EC4D-58F0-4577-809F-43CFE55F0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83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893B1B7-20E6-40D9-A587-4972EC1CD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873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E1693-1A10-44EC-AFE1-186DB8A47C12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9DE68-5D20-466D-BDF8-9B86E7D67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49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9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B8BB-6254-40FF-84F3-F19EA5C5F39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60E0D-1CB2-4E33-8C00-6FFC841C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9EADB4-670D-499F-894B-78A910A56EFD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2553EA-29A2-4B89-B40A-E40CB5873B7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51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851648" cy="18288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2">
                    <a:lumMod val="90000"/>
                  </a:schemeClr>
                </a:solidFill>
                <a:latin typeface="Comic Sans MS" pitchFamily="66" charset="0"/>
              </a:rPr>
              <a:t>Modeling Sequential Circuits</a:t>
            </a:r>
            <a:br>
              <a:rPr lang="en-US" sz="5400" dirty="0" smtClean="0">
                <a:solidFill>
                  <a:schemeClr val="tx2">
                    <a:lumMod val="90000"/>
                  </a:schemeClr>
                </a:solidFill>
                <a:latin typeface="Comic Sans MS" pitchFamily="66" charset="0"/>
              </a:rPr>
            </a:br>
            <a:r>
              <a:rPr lang="en-US" sz="5400" i="1" dirty="0" smtClean="0">
                <a:solidFill>
                  <a:srgbClr val="FFFF00"/>
                </a:solidFill>
                <a:latin typeface="Comic Sans MS" pitchFamily="66" charset="0"/>
              </a:rPr>
              <a:t>always</a:t>
            </a:r>
            <a:r>
              <a:rPr lang="en-US" sz="5400" dirty="0" smtClean="0">
                <a:solidFill>
                  <a:srgbClr val="FFFF00"/>
                </a:solidFill>
                <a:latin typeface="Comic Sans MS" pitchFamily="66" charset="0"/>
              </a:rPr>
              <a:t> Block Assignments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3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 smtClean="0"/>
              <a:t> </a:t>
            </a:r>
            <a:r>
              <a:rPr lang="en-US" sz="3400" b="1" dirty="0">
                <a:latin typeface="Comic Sans MS" panose="030F0702030302020204" pitchFamily="66" charset="0"/>
              </a:rPr>
              <a:t>Block in </a:t>
            </a:r>
            <a:r>
              <a:rPr lang="en-US" sz="3400" b="1" dirty="0" smtClean="0">
                <a:latin typeface="Comic Sans MS" panose="030F0702030302020204" pitchFamily="66" charset="0"/>
              </a:rPr>
              <a:t>Sequential Logic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	always </a:t>
            </a:r>
            <a:r>
              <a:rPr lang="en-US" dirty="0"/>
              <a:t>at the positive edge of the </a:t>
            </a:r>
            <a:r>
              <a:rPr lang="en-US" dirty="0" smtClean="0"/>
              <a:t>clock</a:t>
            </a:r>
          </a:p>
          <a:p>
            <a:r>
              <a:rPr 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	always </a:t>
            </a:r>
            <a:r>
              <a:rPr lang="en-US" dirty="0"/>
              <a:t>at the negative edge of the </a:t>
            </a:r>
            <a:r>
              <a:rPr lang="en-US" dirty="0" smtClean="0"/>
              <a:t>clock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 dirty="0">
                <a:latin typeface="Comic Sans MS" panose="030F0702030302020204" pitchFamily="66" charset="0"/>
              </a:rPr>
              <a:t>Blocking and </a:t>
            </a:r>
            <a:r>
              <a:rPr lang="en-US" altLang="en-US" sz="3400" b="1" dirty="0" smtClean="0">
                <a:latin typeface="Comic Sans MS" panose="030F0702030302020204" pitchFamily="66" charset="0"/>
              </a:rPr>
              <a:t>Non-blocking Assignments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/>
              <a:t>Blocking assignments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block the remaining code from executing until a delay has </a:t>
            </a:r>
            <a:r>
              <a:rPr lang="en-US" altLang="en-US" dirty="0" smtClean="0"/>
              <a:t>passed</a:t>
            </a:r>
          </a:p>
          <a:p>
            <a:pPr marL="273050" lvl="1" indent="-273050" eaLnBrk="1" hangingPunct="1">
              <a:lnSpc>
                <a:spcPct val="150000"/>
              </a:lnSpc>
              <a:buClr>
                <a:srgbClr val="0BD0D9"/>
              </a:buClr>
              <a:buSzPct val="95000"/>
            </a:pPr>
            <a:r>
              <a:rPr lang="en-US" altLang="en-US" sz="2600" b="1" dirty="0"/>
              <a:t>Non-blocking </a:t>
            </a:r>
            <a:r>
              <a:rPr lang="en-US" altLang="en-US" sz="2600" b="1" dirty="0" smtClean="0"/>
              <a:t>assignments</a:t>
            </a:r>
            <a:endParaRPr lang="en-US" altLang="en-US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set </a:t>
            </a:r>
            <a:r>
              <a:rPr lang="en-US" altLang="en-US" dirty="0"/>
              <a:t>up the output to change at a future time, and continue executing the next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2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 dirty="0">
                <a:latin typeface="Comic Sans MS" panose="030F0702030302020204" pitchFamily="66" charset="0"/>
              </a:rPr>
              <a:t>Blocking and </a:t>
            </a:r>
            <a:r>
              <a:rPr lang="en-US" altLang="en-US" sz="3400" b="1" dirty="0" smtClean="0">
                <a:latin typeface="Comic Sans MS" panose="030F0702030302020204" pitchFamily="66" charset="0"/>
              </a:rPr>
              <a:t>Non-blocking Assignments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200" b="1" dirty="0"/>
              <a:t>Blocking </a:t>
            </a:r>
            <a:r>
              <a:rPr lang="en-US" altLang="en-US" sz="2200" b="1" dirty="0" smtClean="0"/>
              <a:t>Assignments</a:t>
            </a:r>
            <a:endParaRPr lang="en-US" altLang="en-US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Palatino Linotype" panose="02040502050505030304" pitchFamily="18" charset="0"/>
              </a:rPr>
              <a:t>ff1 = #3 ff2;		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	</a:t>
            </a: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ff1 changes at time 3</a:t>
            </a:r>
          </a:p>
          <a:p>
            <a:pPr lvl="1" eaLnBrk="1" hangingPunct="1">
              <a:buNone/>
            </a:pPr>
            <a:r>
              <a:rPr lang="en-US" altLang="en-US" sz="2200" dirty="0">
                <a:latin typeface="Palatino Linotype" panose="02040502050505030304" pitchFamily="18" charset="0"/>
              </a:rPr>
              <a:t>ff2 = #3 ~ff1;		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ff2 changes at time </a:t>
            </a: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6</a:t>
            </a:r>
          </a:p>
          <a:p>
            <a:pPr lvl="1" eaLnBrk="1" hangingPunct="1">
              <a:buNone/>
            </a:pPr>
            <a:endParaRPr lang="en-US" altLang="en-US" sz="2200" dirty="0" smtClean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eaLnBrk="1" hangingPunct="1"/>
            <a:r>
              <a:rPr lang="en-US" altLang="en-US" sz="2200" b="1" dirty="0" smtClean="0"/>
              <a:t>Non-blocking Assignments</a:t>
            </a:r>
          </a:p>
          <a:p>
            <a:pPr lvl="1" eaLnBrk="1" hangingPunct="1"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ff1 </a:t>
            </a:r>
            <a:r>
              <a:rPr lang="en-US" altLang="en-US" sz="2200" dirty="0">
                <a:latin typeface="Palatino Linotype" panose="02040502050505030304" pitchFamily="18" charset="0"/>
              </a:rPr>
              <a:t>&lt;= #3 ff2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;</a:t>
            </a:r>
          </a:p>
          <a:p>
            <a:pPr lvl="1" eaLnBrk="1" hangingPunct="1"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ff2 </a:t>
            </a:r>
            <a:r>
              <a:rPr lang="en-US" altLang="en-US" sz="2200" dirty="0">
                <a:latin typeface="Palatino Linotype" panose="02040502050505030304" pitchFamily="18" charset="0"/>
              </a:rPr>
              <a:t>&lt;= #3 ~ff1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;</a:t>
            </a:r>
          </a:p>
          <a:p>
            <a:pPr lvl="1" eaLnBrk="1" hangingPunct="1">
              <a:buNone/>
            </a:pP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Both flip-flops change simultaneously at time 3</a:t>
            </a:r>
            <a:endParaRPr lang="en-US" alt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buNone/>
            </a:pPr>
            <a:endParaRPr lang="en-US" altLang="en-US" sz="2200" dirty="0" smtClean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5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 dirty="0">
                <a:latin typeface="Comic Sans MS" panose="030F0702030302020204" pitchFamily="66" charset="0"/>
              </a:rPr>
              <a:t>Blocking and </a:t>
            </a:r>
            <a:r>
              <a:rPr lang="en-US" altLang="en-US" sz="3400" b="1" dirty="0" smtClean="0">
                <a:latin typeface="Comic Sans MS" panose="030F0702030302020204" pitchFamily="66" charset="0"/>
              </a:rPr>
              <a:t>Non-blocking Assignments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200" b="1" dirty="0"/>
              <a:t>Blocking </a:t>
            </a:r>
            <a:r>
              <a:rPr lang="en-US" altLang="en-US" sz="2200" b="1" dirty="0" smtClean="0"/>
              <a:t>Assignments</a:t>
            </a:r>
            <a:endParaRPr lang="en-US" altLang="en-US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count = count + 1;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count = </a:t>
            </a:r>
            <a:r>
              <a:rPr lang="en-US" altLang="en-US" sz="2200" dirty="0">
                <a:latin typeface="Palatino Linotype" panose="02040502050505030304" pitchFamily="18" charset="0"/>
              </a:rPr>
              <a:t>count +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2;</a:t>
            </a:r>
          </a:p>
          <a:p>
            <a:pPr lvl="1" eaLnBrk="1" hangingPunct="1">
              <a:buNone/>
            </a:pP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</a:t>
            </a: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The result is: count = count + 3</a:t>
            </a:r>
            <a:endParaRPr lang="en-US" altLang="en-US" sz="2200" dirty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 eaLnBrk="1" hangingPunct="1">
              <a:buNone/>
            </a:pPr>
            <a:endParaRPr lang="en-US" altLang="en-US" sz="2200" dirty="0" smtClean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eaLnBrk="1" hangingPunct="1"/>
            <a:r>
              <a:rPr lang="en-US" altLang="en-US" sz="2200" b="1" dirty="0" smtClean="0"/>
              <a:t>Non-blocking Assignments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Palatino Linotype" panose="02040502050505030304" pitchFamily="18" charset="0"/>
              </a:rPr>
              <a:t>count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&lt;= </a:t>
            </a:r>
            <a:r>
              <a:rPr lang="en-US" altLang="en-US" sz="2200" dirty="0">
                <a:latin typeface="Palatino Linotype" panose="02040502050505030304" pitchFamily="18" charset="0"/>
              </a:rPr>
              <a:t>count + 1;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Palatino Linotype" panose="02040502050505030304" pitchFamily="18" charset="0"/>
              </a:rPr>
              <a:t>count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&lt;= </a:t>
            </a:r>
            <a:r>
              <a:rPr lang="en-US" altLang="en-US" sz="2200" dirty="0">
                <a:latin typeface="Palatino Linotype" panose="02040502050505030304" pitchFamily="18" charset="0"/>
              </a:rPr>
              <a:t>count + 2;</a:t>
            </a:r>
          </a:p>
          <a:p>
            <a:pPr lvl="1" eaLnBrk="1" hangingPunct="1">
              <a:buNone/>
            </a:pP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</a:t>
            </a:r>
            <a:r>
              <a:rPr lang="en-US" altLang="en-US" sz="21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The second statement overrides the first, so</a:t>
            </a: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: count = count + 2</a:t>
            </a:r>
            <a:endParaRPr lang="en-US" altLang="en-US" sz="2200" dirty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lvl="1" eaLnBrk="1" hangingPunct="1">
              <a:buNone/>
            </a:pPr>
            <a:endParaRPr lang="en-US" altLang="en-US" sz="2200" dirty="0" smtClean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1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29" y="145483"/>
            <a:ext cx="8229600" cy="1143000"/>
          </a:xfrm>
        </p:spPr>
        <p:txBody>
          <a:bodyPr/>
          <a:lstStyle/>
          <a:p>
            <a:pPr algn="ctr"/>
            <a:r>
              <a:rPr lang="en-US" sz="3400" b="1" dirty="0">
                <a:latin typeface="Comic Sans MS" panose="030F0702030302020204" pitchFamily="66" charset="0"/>
              </a:rPr>
              <a:t>Non-Blocking Assignment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66" y="3352800"/>
            <a:ext cx="8391525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829" y="1295740"/>
            <a:ext cx="8310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always</a:t>
            </a: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 @ ( </a:t>
            </a:r>
            <a:r>
              <a:rPr lang="en-US" sz="24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posedge</a:t>
            </a: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Clock ) </a:t>
            </a: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begin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B &lt;= A 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C &lt;= </a:t>
            </a: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;          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</a:rPr>
              <a:t>// C is set the value of B just </a:t>
            </a:r>
            <a:r>
              <a:rPr lang="en-US" sz="2000" b="1" dirty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</a:rPr>
              <a:t>before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</a:rPr>
              <a:t> the clock edge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D &lt;= C 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end</a:t>
            </a:r>
            <a:endParaRPr lang="en-US" sz="24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829" y="1467594"/>
            <a:ext cx="831056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always</a:t>
            </a: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 @ ( </a:t>
            </a:r>
            <a:r>
              <a:rPr lang="en-US" sz="240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posedge</a:t>
            </a: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Clock ) </a:t>
            </a: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begin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B = </a:t>
            </a: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A 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C = B</a:t>
            </a:r>
            <a:r>
              <a:rPr lang="en-US" sz="2800" dirty="0">
                <a:solidFill>
                  <a:prstClr val="black"/>
                </a:solidFill>
                <a:latin typeface="Palatino Linotype" panose="02040502050505030304" pitchFamily="18" charset="0"/>
              </a:rPr>
              <a:t>;   </a:t>
            </a:r>
            <a:r>
              <a:rPr lang="en-US" sz="2100" dirty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</a:rPr>
              <a:t>// </a:t>
            </a:r>
            <a:r>
              <a:rPr lang="en-US" sz="2100" dirty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</a:rPr>
              <a:t>C is set the value of B just </a:t>
            </a:r>
            <a:r>
              <a:rPr lang="en-US" sz="2100" b="1" dirty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</a:rPr>
              <a:t>after</a:t>
            </a:r>
            <a:r>
              <a:rPr lang="en-US" sz="2100" dirty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</a:rPr>
              <a:t> the </a:t>
            </a:r>
            <a:r>
              <a:rPr lang="en-US" sz="2100" dirty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</a:rPr>
              <a:t>clock </a:t>
            </a:r>
            <a:r>
              <a:rPr lang="en-US" sz="2100" dirty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</a:rPr>
              <a:t>edge i.e. A</a:t>
            </a:r>
            <a:endParaRPr lang="en-US" sz="2100" dirty="0">
              <a:solidFill>
                <a:prstClr val="white">
                  <a:lumMod val="50000"/>
                </a:prstClr>
              </a:solidFill>
              <a:latin typeface="Palatino Linotype" panose="0204050205050503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D = </a:t>
            </a:r>
            <a:r>
              <a:rPr lang="en-US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C 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end</a:t>
            </a:r>
            <a:endParaRPr lang="en-US" sz="24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52" y="2971800"/>
            <a:ext cx="6840553" cy="34856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460829" y="14548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400" b="1" dirty="0" smtClean="0">
                <a:solidFill>
                  <a:srgbClr val="04617B"/>
                </a:solidFill>
                <a:latin typeface="Comic Sans MS" panose="030F0702030302020204" pitchFamily="66" charset="0"/>
              </a:rPr>
              <a:t>Blocking Assignment</a:t>
            </a:r>
            <a:endParaRPr lang="en-US" sz="3400" b="1" dirty="0">
              <a:solidFill>
                <a:srgbClr val="04617B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192</Words>
  <Application>Microsoft Office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Constantia</vt:lpstr>
      <vt:lpstr>Courier New</vt:lpstr>
      <vt:lpstr>Palatino Linotype</vt:lpstr>
      <vt:lpstr>Wingdings</vt:lpstr>
      <vt:lpstr>Wingdings 2</vt:lpstr>
      <vt:lpstr>Office Theme</vt:lpstr>
      <vt:lpstr>Flow</vt:lpstr>
      <vt:lpstr>Modeling Sequential Circuits always Block Assignments</vt:lpstr>
      <vt:lpstr>always Block in Sequential Logic</vt:lpstr>
      <vt:lpstr>Blocking and Non-blocking Assignments</vt:lpstr>
      <vt:lpstr>Blocking and Non-blocking Assignments</vt:lpstr>
      <vt:lpstr>Blocking and Non-blocking Assignments</vt:lpstr>
      <vt:lpstr>Non-Blocking Assignment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Sequential Circuits always Block Assignments</dc:title>
  <dc:creator>Akbari</dc:creator>
  <cp:lastModifiedBy>Akbari</cp:lastModifiedBy>
  <cp:revision>1</cp:revision>
  <dcterms:created xsi:type="dcterms:W3CDTF">2014-10-01T18:41:35Z</dcterms:created>
  <dcterms:modified xsi:type="dcterms:W3CDTF">2014-10-01T18:41:51Z</dcterms:modified>
</cp:coreProperties>
</file>