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2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67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68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83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7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17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16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8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5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27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489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9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555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2DEB-EFE5-4DE9-9B4D-A21ECE42B34B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CC5D-FFE7-42F3-89E6-351EA298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8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11/23/2014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88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  <a:t>Modeling Sequential Circuits</a:t>
            </a:r>
            <a:b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</a:br>
            <a:r>
              <a:rPr lang="en-US" sz="5400" i="1" dirty="0" smtClean="0">
                <a:solidFill>
                  <a:srgbClr val="FFFF00"/>
                </a:solidFill>
                <a:latin typeface="Comic Sans MS" pitchFamily="66" charset="0"/>
              </a:rPr>
              <a:t>Examples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 b="1" dirty="0">
                <a:latin typeface="Comic Sans MS" panose="030F0702030302020204" pitchFamily="66" charset="0"/>
              </a:rPr>
              <a:t>Finite State Machine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Mealy: Output depends on the “current state” and the “input”.</a:t>
            </a:r>
          </a:p>
          <a:p>
            <a:pPr algn="just"/>
            <a:r>
              <a:rPr lang="en-US" sz="2800" dirty="0"/>
              <a:t>Moore: Output depends only on the “current state</a:t>
            </a:r>
            <a:r>
              <a:rPr lang="en-US" sz="2800" dirty="0" smtClean="0"/>
              <a:t>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76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25" y="4313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Mealy Machine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73193"/>
            <a:ext cx="8762999" cy="499900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module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mealy(Clock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smtClean="0">
                <a:latin typeface="Palatino Linotype" panose="02040502050505030304" pitchFamily="18" charset="0"/>
              </a:rPr>
              <a:t>W, </a:t>
            </a:r>
            <a:r>
              <a:rPr lang="en-US" sz="2000" dirty="0" err="1">
                <a:latin typeface="Palatino Linotype" panose="02040502050505030304" pitchFamily="18" charset="0"/>
              </a:rPr>
              <a:t>Resetn</a:t>
            </a:r>
            <a:r>
              <a:rPr lang="en-US" sz="2000" dirty="0">
                <a:latin typeface="Palatino Linotype" panose="02040502050505030304" pitchFamily="18" charset="0"/>
              </a:rPr>
              <a:t>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input</a:t>
            </a:r>
            <a:r>
              <a:rPr lang="en-US" sz="2000" dirty="0">
                <a:latin typeface="Palatino Linotype" panose="02040502050505030304" pitchFamily="18" charset="0"/>
              </a:rPr>
              <a:t> Clock, </a:t>
            </a:r>
            <a:r>
              <a:rPr lang="en-US" sz="2000" dirty="0" smtClean="0">
                <a:latin typeface="Palatino Linotype" panose="02040502050505030304" pitchFamily="18" charset="0"/>
              </a:rPr>
              <a:t>W, </a:t>
            </a:r>
            <a:r>
              <a:rPr lang="en-US" sz="2000" dirty="0" err="1">
                <a:latin typeface="Palatino Linotype" panose="02040502050505030304" pitchFamily="18" charset="0"/>
              </a:rPr>
              <a:t>Resetn</a:t>
            </a:r>
            <a:r>
              <a:rPr lang="en-US" sz="2000" dirty="0">
                <a:latin typeface="Palatino Linotype" panose="0204050205050503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output </a:t>
            </a:r>
            <a:r>
              <a:rPr lang="en-US" sz="2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z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CS,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parameter</a:t>
            </a:r>
            <a:r>
              <a:rPr lang="pt-BR" sz="2000" dirty="0">
                <a:latin typeface="Palatino Linotype" panose="02040502050505030304" pitchFamily="18" charset="0"/>
              </a:rPr>
              <a:t> A = 1'b0, B = 1'b1;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@(W, </a:t>
            </a:r>
            <a:r>
              <a:rPr lang="en-US" sz="2000" dirty="0">
                <a:latin typeface="Palatino Linotype" panose="02040502050505030304" pitchFamily="18" charset="0"/>
              </a:rPr>
              <a:t>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case</a:t>
            </a:r>
            <a:r>
              <a:rPr lang="en-US" sz="2000" dirty="0">
                <a:latin typeface="Palatino Linotype" panose="02040502050505030304" pitchFamily="18" charset="0"/>
              </a:rPr>
              <a:t> (CS)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A: 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(W </a:t>
            </a:r>
            <a:r>
              <a:rPr lang="en-US" sz="2000" dirty="0">
                <a:latin typeface="Palatino Linotype" panose="02040502050505030304" pitchFamily="18" charset="0"/>
              </a:rPr>
              <a:t>== 0</a:t>
            </a:r>
            <a:r>
              <a:rPr lang="en-US" sz="2000" dirty="0" smtClean="0">
                <a:latin typeface="Palatino Linotype" panose="02040502050505030304" pitchFamily="18" charset="0"/>
              </a:rPr>
              <a:t>)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          NS = A; z = 0</a:t>
            </a:r>
            <a:r>
              <a:rPr lang="en-US" sz="2000" dirty="0" smtClean="0">
                <a:latin typeface="Palatino Linotype" panose="02040502050505030304" pitchFamily="18" charset="0"/>
              </a:rPr>
              <a:t>;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  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          NS = B; z = 0</a:t>
            </a:r>
            <a:r>
              <a:rPr lang="en-US" sz="2000" dirty="0" smtClean="0">
                <a:latin typeface="Palatino Linotype" panose="02040502050505030304" pitchFamily="18" charset="0"/>
              </a:rPr>
              <a:t>;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B: 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(W </a:t>
            </a:r>
            <a:r>
              <a:rPr lang="en-US" sz="2000" dirty="0">
                <a:latin typeface="Palatino Linotype" panose="02040502050505030304" pitchFamily="18" charset="0"/>
              </a:rPr>
              <a:t>== 0</a:t>
            </a:r>
            <a:r>
              <a:rPr lang="en-US" sz="2000" dirty="0" smtClean="0">
                <a:latin typeface="Palatino Linotype" panose="02040502050505030304" pitchFamily="18" charset="0"/>
              </a:rPr>
              <a:t>)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          NS = A; z = 0</a:t>
            </a:r>
            <a:r>
              <a:rPr lang="en-US" sz="2000" dirty="0" smtClean="0">
                <a:latin typeface="Palatino Linotype" panose="02040502050505030304" pitchFamily="18" charset="0"/>
              </a:rPr>
              <a:t>;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Palatino Linotype" panose="02040502050505030304" pitchFamily="18" charset="0"/>
              </a:rPr>
              <a:t>    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Palatino Linotype" panose="02040502050505030304" pitchFamily="18" charset="0"/>
              </a:rPr>
              <a:t>	NS </a:t>
            </a:r>
            <a:r>
              <a:rPr lang="en-US" sz="2000" dirty="0">
                <a:latin typeface="Palatino Linotype" panose="02040502050505030304" pitchFamily="18" charset="0"/>
              </a:rPr>
              <a:t>= B; z = 1</a:t>
            </a:r>
            <a:r>
              <a:rPr lang="en-US" sz="2000" dirty="0" smtClean="0">
                <a:latin typeface="Palatino Linotype" panose="02040502050505030304" pitchFamily="18" charset="0"/>
              </a:rPr>
              <a:t>; 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endcase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 </a:t>
            </a:r>
            <a:r>
              <a:rPr lang="en-US" sz="2000" dirty="0">
                <a:latin typeface="Palatino Linotype" panose="02040502050505030304" pitchFamily="18" charset="0"/>
              </a:rPr>
              <a:t>@(</a:t>
            </a:r>
            <a:r>
              <a:rPr lang="en-US" sz="2000" dirty="0" err="1">
                <a:latin typeface="Palatino Linotype" panose="02040502050505030304" pitchFamily="18" charset="0"/>
              </a:rPr>
              <a:t>posedge</a:t>
            </a:r>
            <a:r>
              <a:rPr lang="en-US" sz="2000" dirty="0">
                <a:latin typeface="Palatino Linotype" panose="02040502050505030304" pitchFamily="18" charset="0"/>
              </a:rPr>
              <a:t> Clock, </a:t>
            </a:r>
            <a:r>
              <a:rPr lang="en-US" sz="2000" dirty="0" err="1">
                <a:latin typeface="Palatino Linotype" panose="02040502050505030304" pitchFamily="18" charset="0"/>
              </a:rPr>
              <a:t>negedge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Resetn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2000" dirty="0">
                <a:latin typeface="Palatino Linotype" panose="02040502050505030304" pitchFamily="18" charset="0"/>
              </a:rPr>
              <a:t> (</a:t>
            </a:r>
            <a:r>
              <a:rPr lang="en-US" sz="2000" dirty="0" err="1">
                <a:latin typeface="Palatino Linotype" panose="02040502050505030304" pitchFamily="18" charset="0"/>
              </a:rPr>
              <a:t>Resetn</a:t>
            </a:r>
            <a:r>
              <a:rPr lang="en-US" sz="2000" dirty="0">
                <a:latin typeface="Palatino Linotype" panose="02040502050505030304" pitchFamily="18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CS &lt;=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</a:t>
            </a:r>
            <a:r>
              <a:rPr lang="en-US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    CS &lt;=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endmodule</a:t>
            </a:r>
            <a:endParaRPr lang="en-US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5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08" y="3886200"/>
            <a:ext cx="526131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6172201"/>
            <a:ext cx="87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CS: Current State		NS: Next State		W: input		z: output</a:t>
            </a:r>
          </a:p>
        </p:txBody>
      </p:sp>
    </p:spTree>
    <p:extLst>
      <p:ext uri="{BB962C8B-B14F-4D97-AF65-F5344CB8AC3E}">
        <p14:creationId xmlns:p14="http://schemas.microsoft.com/office/powerpoint/2010/main" val="34588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25" y="4313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Moore Machine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73193"/>
            <a:ext cx="8762999" cy="499900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module</a:t>
            </a:r>
            <a:r>
              <a:rPr lang="pl-PL" sz="1800" dirty="0">
                <a:latin typeface="Palatino Linotype" panose="02040502050505030304" pitchFamily="18" charset="0"/>
              </a:rPr>
              <a:t> moore (Clk, w, Resetn,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input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Clk</a:t>
            </a:r>
            <a:r>
              <a:rPr lang="en-US" sz="1800" dirty="0">
                <a:latin typeface="Palatino Linotype" panose="02040502050505030304" pitchFamily="18" charset="0"/>
              </a:rPr>
              <a:t>, </a:t>
            </a:r>
            <a:r>
              <a:rPr lang="en-US" sz="1800" dirty="0" smtClean="0">
                <a:latin typeface="Palatino Linotype" panose="02040502050505030304" pitchFamily="18" charset="0"/>
              </a:rPr>
              <a:t>W, </a:t>
            </a:r>
            <a:r>
              <a:rPr lang="en-US" sz="1800" dirty="0" err="1">
                <a:latin typeface="Palatino Linotype" panose="02040502050505030304" pitchFamily="18" charset="0"/>
              </a:rPr>
              <a:t>Resetn</a:t>
            </a:r>
            <a:r>
              <a:rPr lang="en-US" sz="18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output</a:t>
            </a:r>
            <a:r>
              <a:rPr lang="en-US" sz="1800" dirty="0">
                <a:latin typeface="Palatino Linotype" panose="02040502050505030304" pitchFamily="18" charset="0"/>
              </a:rPr>
              <a:t> z;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[1:0] CS,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parameter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smtClean="0">
                <a:latin typeface="Palatino Linotype" panose="02040502050505030304" pitchFamily="18" charset="0"/>
              </a:rPr>
              <a:t>A= </a:t>
            </a:r>
            <a:r>
              <a:rPr lang="en-US" sz="1800" dirty="0">
                <a:latin typeface="Palatino Linotype" panose="02040502050505030304" pitchFamily="18" charset="0"/>
              </a:rPr>
              <a:t>2'b00, </a:t>
            </a:r>
            <a:r>
              <a:rPr lang="en-US" sz="1800" dirty="0" smtClean="0">
                <a:latin typeface="Palatino Linotype" panose="02040502050505030304" pitchFamily="18" charset="0"/>
              </a:rPr>
              <a:t>B=2'b01</a:t>
            </a:r>
            <a:r>
              <a:rPr lang="en-US" sz="1800" dirty="0">
                <a:latin typeface="Palatino Linotype" panose="02040502050505030304" pitchFamily="18" charset="0"/>
              </a:rPr>
              <a:t>, </a:t>
            </a:r>
            <a:r>
              <a:rPr lang="en-US" sz="1800" dirty="0" smtClean="0">
                <a:latin typeface="Palatino Linotype" panose="02040502050505030304" pitchFamily="18" charset="0"/>
              </a:rPr>
              <a:t>C=2'b10</a:t>
            </a:r>
            <a:r>
              <a:rPr lang="en-US" sz="18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smtClean="0">
                <a:latin typeface="Palatino Linotype" panose="02040502050505030304" pitchFamily="18" charset="0"/>
              </a:rPr>
              <a:t>@(W, </a:t>
            </a:r>
            <a:r>
              <a:rPr lang="en-US" sz="1800" dirty="0">
                <a:latin typeface="Palatino Linotype" panose="02040502050505030304" pitchFamily="18" charset="0"/>
              </a:rPr>
              <a:t>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case</a:t>
            </a:r>
            <a:r>
              <a:rPr lang="en-US" sz="1800" dirty="0">
                <a:latin typeface="Palatino Linotype" panose="02040502050505030304" pitchFamily="18" charset="0"/>
              </a:rPr>
              <a:t> (CS)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A: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smtClean="0">
                <a:latin typeface="Palatino Linotype" panose="02040502050505030304" pitchFamily="18" charset="0"/>
              </a:rPr>
              <a:t>(W </a:t>
            </a:r>
            <a:r>
              <a:rPr lang="en-US" sz="1800" dirty="0">
                <a:latin typeface="Palatino Linotype" panose="02040502050505030304" pitchFamily="18" charset="0"/>
              </a:rPr>
              <a:t>== 0) NS 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r>
              <a:rPr lang="en-US" sz="1800" dirty="0">
                <a:latin typeface="Palatino Linotype" panose="02040502050505030304" pitchFamily="18" charset="0"/>
              </a:rPr>
              <a:t> NS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B: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smtClean="0">
                <a:latin typeface="Palatino Linotype" panose="02040502050505030304" pitchFamily="18" charset="0"/>
              </a:rPr>
              <a:t>(W </a:t>
            </a:r>
            <a:r>
              <a:rPr lang="en-US" sz="1800" dirty="0">
                <a:latin typeface="Palatino Linotype" panose="02040502050505030304" pitchFamily="18" charset="0"/>
              </a:rPr>
              <a:t>== 0) NS 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r>
              <a:rPr lang="en-US" sz="1800" dirty="0">
                <a:latin typeface="Palatino Linotype" panose="02040502050505030304" pitchFamily="18" charset="0"/>
              </a:rPr>
              <a:t> NS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C: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smtClean="0">
                <a:latin typeface="Palatino Linotype" panose="02040502050505030304" pitchFamily="18" charset="0"/>
              </a:rPr>
              <a:t>(W </a:t>
            </a:r>
            <a:r>
              <a:rPr lang="en-US" sz="1800" dirty="0">
                <a:latin typeface="Palatino Linotype" panose="02040502050505030304" pitchFamily="18" charset="0"/>
              </a:rPr>
              <a:t>== 0) NS 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r>
              <a:rPr lang="en-US" sz="1800" dirty="0">
                <a:latin typeface="Palatino Linotype" panose="02040502050505030304" pitchFamily="18" charset="0"/>
              </a:rPr>
              <a:t> NS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default</a:t>
            </a:r>
            <a:r>
              <a:rPr lang="en-US" sz="1800" dirty="0">
                <a:latin typeface="Palatino Linotype" panose="02040502050505030304" pitchFamily="18" charset="0"/>
              </a:rPr>
              <a:t>: NS = 2'bxx;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</a:t>
            </a:r>
            <a:r>
              <a:rPr lang="en-US" sz="1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endcase</a:t>
            </a:r>
            <a:endParaRPr lang="en-US" sz="1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1800" dirty="0">
                <a:latin typeface="Palatino Linotype" panose="02040502050505030304" pitchFamily="18" charset="0"/>
              </a:rPr>
              <a:t> @(</a:t>
            </a:r>
            <a:r>
              <a:rPr lang="en-US" sz="1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Clk</a:t>
            </a:r>
            <a:r>
              <a:rPr lang="en-US" sz="1800" dirty="0">
                <a:latin typeface="Palatino Linotype" panose="02040502050505030304" pitchFamily="18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negedge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Resetn</a:t>
            </a:r>
            <a:r>
              <a:rPr lang="en-US" sz="18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1800" dirty="0">
                <a:latin typeface="Palatino Linotype" panose="02040502050505030304" pitchFamily="18" charset="0"/>
              </a:rPr>
              <a:t> (</a:t>
            </a:r>
            <a:r>
              <a:rPr lang="en-US" sz="1800" dirty="0" err="1">
                <a:latin typeface="Palatino Linotype" panose="02040502050505030304" pitchFamily="18" charset="0"/>
              </a:rPr>
              <a:t>Resetn</a:t>
            </a:r>
            <a:r>
              <a:rPr lang="en-US" sz="1800" dirty="0">
                <a:latin typeface="Palatino Linotype" panose="02040502050505030304" pitchFamily="18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   CS &lt;=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       CS &lt;= 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    </a:t>
            </a: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assign</a:t>
            </a:r>
            <a:r>
              <a:rPr lang="en-US" sz="1800" dirty="0">
                <a:latin typeface="Palatino Linotype" panose="02040502050505030304" pitchFamily="18" charset="0"/>
              </a:rPr>
              <a:t> z = (CS == 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endmodule</a:t>
            </a:r>
            <a:endParaRPr lang="en-US" sz="1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50" dirty="0"/>
          </a:p>
        </p:txBody>
      </p:sp>
      <p:sp>
        <p:nvSpPr>
          <p:cNvPr id="7" name="TextBox 6"/>
          <p:cNvSpPr txBox="1"/>
          <p:nvPr/>
        </p:nvSpPr>
        <p:spPr>
          <a:xfrm>
            <a:off x="125083" y="5996164"/>
            <a:ext cx="477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CS: Current State		NS: Next State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W: input			z: output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64803"/>
            <a:ext cx="3733800" cy="307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25" y="4313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Accumulator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1" y="1173193"/>
            <a:ext cx="7924800" cy="4999008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7600" dirty="0">
                <a:solidFill>
                  <a:srgbClr val="000099"/>
                </a:solidFill>
                <a:latin typeface="Palatino Linotype" panose="02040502050505030304" pitchFamily="18" charset="0"/>
              </a:rPr>
              <a:t>module</a:t>
            </a:r>
            <a:r>
              <a:rPr lang="en-US" sz="7600" dirty="0">
                <a:latin typeface="Palatino Linotype" panose="02040502050505030304" pitchFamily="18" charset="0"/>
              </a:rPr>
              <a:t> </a:t>
            </a:r>
            <a:r>
              <a:rPr lang="en-US" sz="7600" dirty="0" smtClean="0">
                <a:latin typeface="Palatino Linotype" panose="02040502050505030304" pitchFamily="18" charset="0"/>
              </a:rPr>
              <a:t>test(in</a:t>
            </a:r>
            <a:r>
              <a:rPr lang="en-US" sz="7600" dirty="0">
                <a:latin typeface="Palatino Linotype" panose="02040502050505030304" pitchFamily="18" charset="0"/>
              </a:rPr>
              <a:t>, </a:t>
            </a:r>
            <a:r>
              <a:rPr lang="en-US" sz="7600" dirty="0" err="1">
                <a:latin typeface="Palatino Linotype" panose="02040502050505030304" pitchFamily="18" charset="0"/>
              </a:rPr>
              <a:t>Num</a:t>
            </a:r>
            <a:r>
              <a:rPr lang="en-US" sz="7600" dirty="0">
                <a:latin typeface="Palatino Linotype" panose="02040502050505030304" pitchFamily="18" charset="0"/>
              </a:rPr>
              <a:t>, </a:t>
            </a:r>
            <a:r>
              <a:rPr lang="en-US" sz="7600" dirty="0" err="1">
                <a:latin typeface="Palatino Linotype" panose="02040502050505030304" pitchFamily="18" charset="0"/>
              </a:rPr>
              <a:t>Clk</a:t>
            </a:r>
            <a:r>
              <a:rPr lang="en-US" sz="7600" dirty="0">
                <a:latin typeface="Palatino Linotype" panose="02040502050505030304" pitchFamily="18" charset="0"/>
              </a:rPr>
              <a:t>, </a:t>
            </a:r>
            <a:r>
              <a:rPr lang="en-US" sz="7600" dirty="0" err="1">
                <a:latin typeface="Palatino Linotype" panose="02040502050505030304" pitchFamily="18" charset="0"/>
              </a:rPr>
              <a:t>Rst</a:t>
            </a:r>
            <a:r>
              <a:rPr lang="en-US" sz="7600" dirty="0">
                <a:latin typeface="Palatino Linotype" panose="02040502050505030304" pitchFamily="18" charset="0"/>
              </a:rPr>
              <a:t>, Out);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parameter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k = 8;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parameter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m = 4;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input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[k-1:0] </a:t>
            </a:r>
            <a:r>
              <a:rPr lang="en-US" sz="8000" dirty="0" smtClean="0">
                <a:latin typeface="Palatino Linotype" panose="02040502050505030304" pitchFamily="18" charset="0"/>
              </a:rPr>
              <a:t>in</a:t>
            </a:r>
            <a:r>
              <a:rPr lang="en-US" sz="80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input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[m-1:0] </a:t>
            </a:r>
            <a:r>
              <a:rPr lang="en-US" sz="8000" dirty="0" err="1">
                <a:latin typeface="Palatino Linotype" panose="02040502050505030304" pitchFamily="18" charset="0"/>
              </a:rPr>
              <a:t>Num</a:t>
            </a:r>
            <a:r>
              <a:rPr lang="en-US" sz="80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input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 err="1">
                <a:latin typeface="Palatino Linotype" panose="02040502050505030304" pitchFamily="18" charset="0"/>
              </a:rPr>
              <a:t>Clk</a:t>
            </a:r>
            <a:r>
              <a:rPr lang="en-US" sz="8000" dirty="0">
                <a:latin typeface="Palatino Linotype" panose="02040502050505030304" pitchFamily="18" charset="0"/>
              </a:rPr>
              <a:t>, </a:t>
            </a:r>
            <a:r>
              <a:rPr lang="en-US" sz="8000" dirty="0" err="1">
                <a:latin typeface="Palatino Linotype" panose="02040502050505030304" pitchFamily="18" charset="0"/>
              </a:rPr>
              <a:t>Rst</a:t>
            </a:r>
            <a:r>
              <a:rPr lang="en-US" sz="80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output </a:t>
            </a:r>
            <a:r>
              <a:rPr lang="en-US" sz="8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8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[k-1:0] Out;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wire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[k-1:0] Sum;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</a:t>
            </a:r>
            <a:r>
              <a:rPr lang="en-US" sz="80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[m-1:0] C;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wire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En, </a:t>
            </a:r>
            <a:r>
              <a:rPr lang="en-US" sz="8000" dirty="0" err="1">
                <a:latin typeface="Palatino Linotype" panose="02040502050505030304" pitchFamily="18" charset="0"/>
              </a:rPr>
              <a:t>Cout</a:t>
            </a:r>
            <a:r>
              <a:rPr lang="en-US" sz="80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</a:t>
            </a:r>
            <a:r>
              <a:rPr lang="en-US" sz="80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defparam</a:t>
            </a: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stage0.n = k;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latin typeface="Palatino Linotype" panose="02040502050505030304" pitchFamily="18" charset="0"/>
              </a:rPr>
              <a:t>    </a:t>
            </a:r>
            <a:r>
              <a:rPr lang="en-US" sz="8000" dirty="0" err="1" smtClean="0">
                <a:solidFill>
                  <a:srgbClr val="00B050"/>
                </a:solidFill>
                <a:latin typeface="Palatino Linotype" panose="02040502050505030304" pitchFamily="18" charset="0"/>
              </a:rPr>
              <a:t>RippleCarryAdder</a:t>
            </a:r>
            <a:r>
              <a:rPr lang="en-US" sz="8000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stage0 (.</a:t>
            </a:r>
            <a:r>
              <a:rPr lang="en-US" sz="8000" dirty="0" err="1">
                <a:latin typeface="Palatino Linotype" panose="02040502050505030304" pitchFamily="18" charset="0"/>
              </a:rPr>
              <a:t>Cin</a:t>
            </a:r>
            <a:r>
              <a:rPr lang="en-US" sz="8000" dirty="0">
                <a:latin typeface="Palatino Linotype" panose="02040502050505030304" pitchFamily="18" charset="0"/>
              </a:rPr>
              <a:t>(0), .X(In), .Y(Out), .S(Sum), .</a:t>
            </a:r>
            <a:r>
              <a:rPr lang="en-US" sz="8000" dirty="0" err="1">
                <a:latin typeface="Palatino Linotype" panose="02040502050505030304" pitchFamily="18" charset="0"/>
              </a:rPr>
              <a:t>Cout</a:t>
            </a:r>
            <a:r>
              <a:rPr lang="en-US" sz="8000" dirty="0">
                <a:latin typeface="Palatino Linotype" panose="02040502050505030304" pitchFamily="18" charset="0"/>
              </a:rPr>
              <a:t>(</a:t>
            </a:r>
            <a:r>
              <a:rPr lang="en-US" sz="8000" dirty="0" err="1">
                <a:latin typeface="Palatino Linotype" panose="02040502050505030304" pitchFamily="18" charset="0"/>
              </a:rPr>
              <a:t>Cout</a:t>
            </a:r>
            <a:r>
              <a:rPr lang="en-US" sz="8000" dirty="0">
                <a:latin typeface="Palatino Linotype" panose="02040502050505030304" pitchFamily="18" charset="0"/>
              </a:rPr>
              <a:t>));</a:t>
            </a:r>
          </a:p>
          <a:p>
            <a:pPr marL="0" indent="0">
              <a:spcBef>
                <a:spcPts val="1000"/>
              </a:spcBef>
              <a:buNone/>
            </a:pPr>
            <a:endParaRPr lang="en-US" sz="8000" dirty="0" smtClean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always</a:t>
            </a:r>
            <a:r>
              <a:rPr lang="en-US" sz="8000" dirty="0" smtClean="0">
                <a:latin typeface="Palatino Linotype" panose="02040502050505030304" pitchFamily="18" charset="0"/>
              </a:rPr>
              <a:t> @(</a:t>
            </a:r>
            <a:r>
              <a:rPr lang="en-US" sz="8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8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 err="1">
                <a:latin typeface="Palatino Linotype" panose="02040502050505030304" pitchFamily="18" charset="0"/>
              </a:rPr>
              <a:t>Clk</a:t>
            </a:r>
            <a:r>
              <a:rPr lang="en-US" sz="8000" dirty="0">
                <a:latin typeface="Palatino Linotype" panose="02040502050505030304" pitchFamily="18" charset="0"/>
              </a:rPr>
              <a:t>, </a:t>
            </a:r>
            <a:r>
              <a:rPr lang="en-US" sz="8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negedge</a:t>
            </a:r>
            <a:r>
              <a:rPr lang="en-US" sz="80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8000" dirty="0" err="1">
                <a:latin typeface="Palatino Linotype" panose="02040502050505030304" pitchFamily="18" charset="0"/>
              </a:rPr>
              <a:t>Rst</a:t>
            </a:r>
            <a:r>
              <a:rPr lang="en-US" sz="80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if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(</a:t>
            </a:r>
            <a:r>
              <a:rPr lang="en-US" sz="8000" dirty="0" err="1">
                <a:latin typeface="Palatino Linotype" panose="02040502050505030304" pitchFamily="18" charset="0"/>
              </a:rPr>
              <a:t>Rst</a:t>
            </a:r>
            <a:r>
              <a:rPr lang="en-US" sz="8000" dirty="0">
                <a:latin typeface="Palatino Linotype" panose="02040502050505030304" pitchFamily="18" charset="0"/>
              </a:rPr>
              <a:t> == 0)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begin</a:t>
            </a:r>
            <a:endParaRPr lang="en-US" sz="8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latin typeface="Palatino Linotype" panose="02040502050505030304" pitchFamily="18" charset="0"/>
              </a:rPr>
              <a:t>         C </a:t>
            </a:r>
            <a:r>
              <a:rPr lang="en-US" sz="8000" dirty="0">
                <a:latin typeface="Palatino Linotype" panose="02040502050505030304" pitchFamily="18" charset="0"/>
              </a:rPr>
              <a:t>&lt;= </a:t>
            </a:r>
            <a:r>
              <a:rPr lang="en-US" sz="8000" dirty="0" err="1">
                <a:latin typeface="Palatino Linotype" panose="02040502050505030304" pitchFamily="18" charset="0"/>
              </a:rPr>
              <a:t>Num</a:t>
            </a:r>
            <a:r>
              <a:rPr lang="en-US" sz="80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latin typeface="Palatino Linotype" panose="02040502050505030304" pitchFamily="18" charset="0"/>
              </a:rPr>
              <a:t>         Out </a:t>
            </a:r>
            <a:r>
              <a:rPr lang="en-US" sz="8000" dirty="0">
                <a:latin typeface="Palatino Linotype" panose="02040502050505030304" pitchFamily="18" charset="0"/>
              </a:rPr>
              <a:t>&lt;= {k{1’b0}};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end</a:t>
            </a:r>
            <a:endParaRPr lang="en-US" sz="8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else </a:t>
            </a:r>
            <a:r>
              <a:rPr lang="en-US" sz="8000" dirty="0">
                <a:solidFill>
                  <a:srgbClr val="000099"/>
                </a:solidFill>
                <a:latin typeface="Palatino Linotype" panose="02040502050505030304" pitchFamily="18" charset="0"/>
              </a:rPr>
              <a:t>if </a:t>
            </a:r>
            <a:r>
              <a:rPr lang="en-US" sz="8000" dirty="0">
                <a:latin typeface="Palatino Linotype" panose="02040502050505030304" pitchFamily="18" charset="0"/>
              </a:rPr>
              <a:t>(En)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begin</a:t>
            </a:r>
            <a:endParaRPr lang="en-US" sz="8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1023938" indent="-1023938">
              <a:spcBef>
                <a:spcPts val="1000"/>
              </a:spcBef>
              <a:buNone/>
            </a:pPr>
            <a:r>
              <a:rPr lang="en-US" sz="8000" dirty="0" smtClean="0">
                <a:latin typeface="Palatino Linotype" panose="02040502050505030304" pitchFamily="18" charset="0"/>
              </a:rPr>
              <a:t>         C </a:t>
            </a:r>
            <a:r>
              <a:rPr lang="en-US" sz="8000" dirty="0">
                <a:latin typeface="Palatino Linotype" panose="02040502050505030304" pitchFamily="18" charset="0"/>
              </a:rPr>
              <a:t>&lt;= C-1;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latin typeface="Palatino Linotype" panose="02040502050505030304" pitchFamily="18" charset="0"/>
              </a:rPr>
              <a:t>         Out </a:t>
            </a:r>
            <a:r>
              <a:rPr lang="en-US" sz="8000" dirty="0">
                <a:latin typeface="Palatino Linotype" panose="02040502050505030304" pitchFamily="18" charset="0"/>
              </a:rPr>
              <a:t>&lt;= Sum;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 end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    assign</a:t>
            </a:r>
            <a:r>
              <a:rPr lang="en-US" sz="8000" dirty="0" smtClean="0">
                <a:latin typeface="Palatino Linotype" panose="02040502050505030304" pitchFamily="18" charset="0"/>
              </a:rPr>
              <a:t> </a:t>
            </a:r>
            <a:r>
              <a:rPr lang="en-US" sz="8000" dirty="0">
                <a:latin typeface="Palatino Linotype" panose="02040502050505030304" pitchFamily="18" charset="0"/>
              </a:rPr>
              <a:t>En = |C;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endmodule</a:t>
            </a:r>
            <a:endParaRPr lang="en-US" sz="8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11" y="3200400"/>
            <a:ext cx="328888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Latch</a:t>
            </a:r>
            <a:endParaRPr lang="en-US" sz="3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524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99"/>
                </a:solidFill>
              </a:rPr>
              <a:t>module</a:t>
            </a:r>
            <a:r>
              <a:rPr lang="en-US" sz="1800" dirty="0"/>
              <a:t> test(</a:t>
            </a:r>
            <a:r>
              <a:rPr lang="en-US" sz="1800" dirty="0" err="1"/>
              <a:t>Clk</a:t>
            </a:r>
            <a:r>
              <a:rPr lang="en-US" sz="1800" dirty="0"/>
              <a:t>, D, Q);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        input</a:t>
            </a:r>
            <a:r>
              <a:rPr lang="en-US" sz="1800" dirty="0" smtClean="0"/>
              <a:t> </a:t>
            </a:r>
            <a:r>
              <a:rPr lang="en-US" sz="1800" dirty="0" err="1"/>
              <a:t>Clk</a:t>
            </a:r>
            <a:r>
              <a:rPr lang="en-US" sz="1800" dirty="0"/>
              <a:t>, 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99"/>
                </a:solidFill>
              </a:rPr>
              <a:t>        </a:t>
            </a:r>
            <a:r>
              <a:rPr lang="en-US" sz="1800" dirty="0" smtClean="0">
                <a:solidFill>
                  <a:srgbClr val="000099"/>
                </a:solidFill>
              </a:rPr>
              <a:t>output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reg</a:t>
            </a:r>
            <a:r>
              <a:rPr lang="en-US" sz="1800" dirty="0" smtClean="0"/>
              <a:t> Q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99"/>
                </a:solidFill>
              </a:rPr>
              <a:t>        </a:t>
            </a:r>
            <a:r>
              <a:rPr lang="en-US" sz="1800" dirty="0" smtClean="0">
                <a:solidFill>
                  <a:srgbClr val="000099"/>
                </a:solidFill>
              </a:rPr>
              <a:t>always</a:t>
            </a:r>
            <a:r>
              <a:rPr lang="en-US" sz="1800" dirty="0" smtClean="0"/>
              <a:t> @(</a:t>
            </a:r>
            <a:r>
              <a:rPr lang="en-US" sz="1800" dirty="0" err="1"/>
              <a:t>Clk</a:t>
            </a:r>
            <a:r>
              <a:rPr lang="en-US" sz="1800" dirty="0"/>
              <a:t>, 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0099"/>
                </a:solidFill>
              </a:rPr>
              <a:t>if</a:t>
            </a:r>
            <a:r>
              <a:rPr lang="en-US" sz="1800" dirty="0" smtClean="0"/>
              <a:t> (</a:t>
            </a:r>
            <a:r>
              <a:rPr lang="en-US" sz="1800" dirty="0" err="1"/>
              <a:t>Clk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Q &lt;= 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99"/>
                </a:solidFill>
              </a:rPr>
              <a:t>        </a:t>
            </a:r>
            <a:r>
              <a:rPr lang="en-US" sz="1800" dirty="0" smtClean="0">
                <a:solidFill>
                  <a:srgbClr val="000099"/>
                </a:solidFill>
              </a:rPr>
              <a:t>end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99"/>
                </a:solidFill>
              </a:rPr>
              <a:t>endmodule</a:t>
            </a:r>
            <a:endParaRPr lang="en-US" sz="1800" dirty="0">
              <a:solidFill>
                <a:srgbClr val="00009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32" y="3276600"/>
            <a:ext cx="5705832" cy="1127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21" y="4403678"/>
            <a:ext cx="5941442" cy="18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Flip-Flop with </a:t>
            </a:r>
            <a:r>
              <a:rPr lang="en-US" altLang="en-US" sz="3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Asynchronous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Reset</a:t>
            </a:r>
            <a:endParaRPr lang="en-US" sz="3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524000"/>
            <a:ext cx="8229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sz="1800" dirty="0">
                <a:latin typeface="Palatino Linotype" panose="02040502050505030304" pitchFamily="18" charset="0"/>
              </a:rPr>
              <a:t>DFF(in, </a:t>
            </a:r>
            <a:r>
              <a:rPr lang="en-US" sz="1800" dirty="0" err="1">
                <a:latin typeface="Palatino Linotype" panose="02040502050505030304" pitchFamily="18" charset="0"/>
              </a:rPr>
              <a:t>clk</a:t>
            </a:r>
            <a:r>
              <a:rPr lang="en-US" sz="1800" dirty="0">
                <a:latin typeface="Palatino Linotype" panose="02040502050505030304" pitchFamily="18" charset="0"/>
              </a:rPr>
              <a:t>, </a:t>
            </a:r>
            <a:r>
              <a:rPr lang="en-US" sz="1800" dirty="0" err="1">
                <a:latin typeface="Palatino Linotype" panose="02040502050505030304" pitchFamily="18" charset="0"/>
              </a:rPr>
              <a:t>clrn</a:t>
            </a:r>
            <a:r>
              <a:rPr lang="en-US" sz="1800" dirty="0">
                <a:latin typeface="Palatino Linotype" panose="02040502050505030304" pitchFamily="18" charset="0"/>
              </a:rPr>
              <a:t>, out, </a:t>
            </a:r>
            <a:r>
              <a:rPr lang="en-US" sz="1800" dirty="0" err="1">
                <a:latin typeface="Palatino Linotype" panose="02040502050505030304" pitchFamily="18" charset="0"/>
              </a:rPr>
              <a:t>outn</a:t>
            </a:r>
            <a:r>
              <a:rPr lang="en-US" sz="1800" dirty="0">
                <a:latin typeface="Palatino Linotype" panose="0204050205050503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input </a:t>
            </a:r>
            <a:r>
              <a:rPr lang="en-US" sz="1800" dirty="0">
                <a:latin typeface="Palatino Linotype" panose="02040502050505030304" pitchFamily="18" charset="0"/>
              </a:rPr>
              <a:t>in, </a:t>
            </a:r>
            <a:r>
              <a:rPr lang="en-US" sz="1800" dirty="0" err="1">
                <a:latin typeface="Palatino Linotype" panose="02040502050505030304" pitchFamily="18" charset="0"/>
              </a:rPr>
              <a:t>clk</a:t>
            </a:r>
            <a:r>
              <a:rPr lang="en-US" sz="1800" dirty="0">
                <a:latin typeface="Palatino Linotype" panose="02040502050505030304" pitchFamily="18" charset="0"/>
              </a:rPr>
              <a:t>, </a:t>
            </a:r>
            <a:r>
              <a:rPr lang="en-US" sz="1800" dirty="0" err="1">
                <a:latin typeface="Palatino Linotype" panose="02040502050505030304" pitchFamily="18" charset="0"/>
              </a:rPr>
              <a:t>clrn</a:t>
            </a:r>
            <a:r>
              <a:rPr lang="en-US" sz="18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sz="1800" dirty="0">
                <a:latin typeface="Palatino Linotype" panose="02040502050505030304" pitchFamily="18" charset="0"/>
              </a:rPr>
              <a:t>out, </a:t>
            </a:r>
            <a:r>
              <a:rPr lang="en-US" sz="1800" dirty="0" err="1">
                <a:latin typeface="Palatino Linotype" panose="02040502050505030304" pitchFamily="18" charset="0"/>
              </a:rPr>
              <a:t>outn</a:t>
            </a:r>
            <a:r>
              <a:rPr lang="en-US" sz="18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wire </a:t>
            </a:r>
            <a:r>
              <a:rPr lang="en-US" sz="1800" dirty="0" smtClean="0">
                <a:latin typeface="Palatino Linotype" panose="02040502050505030304" pitchFamily="18" charset="0"/>
              </a:rPr>
              <a:t>in, </a:t>
            </a:r>
            <a:r>
              <a:rPr lang="en-US" sz="1800" dirty="0" err="1" smtClean="0">
                <a:latin typeface="Palatino Linotype" panose="02040502050505030304" pitchFamily="18" charset="0"/>
              </a:rPr>
              <a:t>clk</a:t>
            </a:r>
            <a:r>
              <a:rPr lang="en-US" sz="1800" dirty="0" smtClean="0">
                <a:latin typeface="Palatino Linotype" panose="02040502050505030304" pitchFamily="18" charset="0"/>
              </a:rPr>
              <a:t>, </a:t>
            </a:r>
            <a:r>
              <a:rPr lang="en-US" sz="1800" dirty="0" err="1" smtClean="0">
                <a:latin typeface="Palatino Linotype" panose="02040502050505030304" pitchFamily="18" charset="0"/>
              </a:rPr>
              <a:t>clrn</a:t>
            </a:r>
            <a:r>
              <a:rPr lang="en-US" sz="1800" dirty="0" smtClean="0">
                <a:latin typeface="Palatino Linotype" panose="02040502050505030304" pitchFamily="18" charset="0"/>
              </a:rPr>
              <a:t>;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not necessary – default is wire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sz="1800" dirty="0">
                <a:latin typeface="Palatino Linotype" panose="02040502050505030304" pitchFamily="18" charset="0"/>
              </a:rPr>
              <a:t>out, </a:t>
            </a:r>
            <a:r>
              <a:rPr lang="en-US" sz="1800" dirty="0" err="1">
                <a:latin typeface="Palatino Linotype" panose="02040502050505030304" pitchFamily="18" charset="0"/>
              </a:rPr>
              <a:t>outn</a:t>
            </a:r>
            <a:r>
              <a:rPr lang="en-US" sz="1800" dirty="0" smtClean="0">
                <a:latin typeface="Palatino Linotype" panose="02040502050505030304" pitchFamily="18" charset="0"/>
              </a:rPr>
              <a:t>; 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/* you can define the type while declaring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	   the outputs : </a:t>
            </a:r>
            <a:r>
              <a:rPr lang="en-US" sz="1800" b="1" dirty="0" smtClean="0">
                <a:solidFill>
                  <a:srgbClr val="5D59A5"/>
                </a:solidFill>
                <a:latin typeface="Palatino Linotype" panose="02040502050505030304" pitchFamily="18" charset="0"/>
              </a:rPr>
              <a:t>output </a:t>
            </a:r>
            <a:r>
              <a:rPr lang="en-US" sz="1800" b="1" dirty="0" err="1" smtClean="0">
                <a:solidFill>
                  <a:srgbClr val="5D59A5"/>
                </a:solidFill>
                <a:latin typeface="Palatino Linotype" panose="02040502050505030304" pitchFamily="18" charset="0"/>
              </a:rPr>
              <a:t>reg</a:t>
            </a:r>
            <a:r>
              <a:rPr lang="en-US" sz="1800" b="1" dirty="0" smtClean="0">
                <a:solidFill>
                  <a:srgbClr val="5D59A5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out,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outn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1800" dirty="0" smtClean="0">
                <a:latin typeface="Palatino Linotype" panose="02040502050505030304" pitchFamily="18" charset="0"/>
              </a:rPr>
              <a:t> @(</a:t>
            </a:r>
            <a:r>
              <a:rPr lang="en-US" sz="18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1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 err="1" smtClean="0">
                <a:latin typeface="Palatino Linotype" panose="02040502050505030304" pitchFamily="18" charset="0"/>
              </a:rPr>
              <a:t>clk</a:t>
            </a:r>
            <a:r>
              <a:rPr lang="en-US" sz="1800" dirty="0" smtClean="0">
                <a:latin typeface="Palatino Linotype" panose="02040502050505030304" pitchFamily="18" charset="0"/>
              </a:rPr>
              <a:t> or </a:t>
            </a:r>
            <a:r>
              <a:rPr lang="en-US" sz="18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negedge</a:t>
            </a:r>
            <a:r>
              <a:rPr lang="en-US" sz="1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 err="1" smtClean="0">
                <a:latin typeface="Palatino Linotype" panose="02040502050505030304" pitchFamily="18" charset="0"/>
              </a:rPr>
              <a:t>clrn</a:t>
            </a:r>
            <a:r>
              <a:rPr lang="en-US" sz="1800" dirty="0" smtClean="0">
                <a:latin typeface="Palatino Linotype" panose="02040502050505030304" pitchFamily="18" charset="0"/>
              </a:rPr>
              <a:t>) </a:t>
            </a:r>
            <a:r>
              <a:rPr lang="en-US" sz="18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</a:t>
            </a: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if</a:t>
            </a:r>
            <a:r>
              <a:rPr lang="en-US" sz="1800" dirty="0">
                <a:latin typeface="Palatino Linotype" panose="02040502050505030304" pitchFamily="18" charset="0"/>
              </a:rPr>
              <a:t> (~</a:t>
            </a:r>
            <a:r>
              <a:rPr lang="en-US" sz="1800" dirty="0" err="1">
                <a:latin typeface="Palatino Linotype" panose="02040502050505030304" pitchFamily="18" charset="0"/>
              </a:rPr>
              <a:t>clrn</a:t>
            </a:r>
            <a:r>
              <a:rPr lang="en-US" sz="1800" dirty="0">
                <a:latin typeface="Palatino Linotype" panose="02040502050505030304" pitchFamily="18" charset="0"/>
              </a:rPr>
              <a:t>) </a:t>
            </a: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	out &lt;=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	</a:t>
            </a:r>
            <a:r>
              <a:rPr lang="en-US" sz="1800" dirty="0" err="1">
                <a:latin typeface="Palatino Linotype" panose="02040502050505030304" pitchFamily="18" charset="0"/>
              </a:rPr>
              <a:t>outn</a:t>
            </a:r>
            <a:r>
              <a:rPr lang="en-US" sz="1800" dirty="0">
                <a:latin typeface="Palatino Linotype" panose="02040502050505030304" pitchFamily="18" charset="0"/>
              </a:rPr>
              <a:t> &lt;=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</a:t>
            </a: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</a:t>
            </a: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else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	out &lt;=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	</a:t>
            </a:r>
            <a:r>
              <a:rPr lang="en-US" sz="1800" dirty="0" err="1">
                <a:latin typeface="Palatino Linotype" panose="02040502050505030304" pitchFamily="18" charset="0"/>
              </a:rPr>
              <a:t>outn</a:t>
            </a:r>
            <a:r>
              <a:rPr lang="en-US" sz="1800" dirty="0">
                <a:latin typeface="Palatino Linotype" panose="02040502050505030304" pitchFamily="18" charset="0"/>
              </a:rPr>
              <a:t> &lt;= ~in;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Palatino Linotype" panose="02040502050505030304" pitchFamily="18" charset="0"/>
              </a:rPr>
              <a:t>	</a:t>
            </a: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sz="18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4" descr="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62200"/>
            <a:ext cx="2262188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9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4-bit register using DFF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(Nested Modules)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1028" descr="n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92797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2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100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module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REG4(in, 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clock,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, out,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input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[3:0]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input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clock,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output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[3:0] out,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B05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DFF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ff0(in[0], 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clock,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, out[0], 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[0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B05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DFF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ff1(in[1], 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clock, 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, out[1], 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[1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B05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DFF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ff2(.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clrn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), .out(out[2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]), 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[2]), .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in(in[2]), .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clk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(clock)); </a:t>
            </a:r>
            <a:r>
              <a:rPr lang="en-US" sz="2100" spc="3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/* the arguments don’t need to be in original order */</a:t>
            </a:r>
            <a:endParaRPr lang="en-US" sz="2100" spc="30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100" spc="300" dirty="0" smtClean="0">
                <a:solidFill>
                  <a:srgbClr val="00B050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DFF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ff3(.out(out[3]), .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[3]), .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in(in[3]), .</a:t>
            </a:r>
            <a:r>
              <a:rPr lang="en-US" sz="21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clk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(clock), 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clrn</a:t>
            </a:r>
            <a:r>
              <a:rPr lang="en-US" sz="21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z="21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resetn</a:t>
            </a:r>
            <a:r>
              <a:rPr lang="en-US" sz="21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));</a:t>
            </a:r>
            <a:endParaRPr lang="en-US" sz="21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endmodule</a:t>
            </a:r>
            <a:endParaRPr lang="en-US" sz="2100" spc="300" dirty="0">
              <a:solidFill>
                <a:srgbClr val="000099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4-bit register using DFF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(Nested Modules)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en-US" sz="3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Flip-Flop with </a:t>
            </a:r>
            <a:r>
              <a:rPr lang="en-US" altLang="en-US" sz="3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Synchronous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Preset</a:t>
            </a:r>
            <a:endParaRPr lang="en-US" sz="3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524000"/>
            <a:ext cx="8229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sz="2000" dirty="0">
                <a:latin typeface="Palatino Linotype" panose="02040502050505030304" pitchFamily="18" charset="0"/>
              </a:rPr>
              <a:t>DFF(in, </a:t>
            </a:r>
            <a:r>
              <a:rPr lang="en-US" sz="2000" dirty="0" err="1">
                <a:latin typeface="Palatino Linotype" panose="02040502050505030304" pitchFamily="18" charset="0"/>
              </a:rPr>
              <a:t>clk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smtClean="0">
                <a:latin typeface="Palatino Linotype" panose="02040502050505030304" pitchFamily="18" charset="0"/>
              </a:rPr>
              <a:t>pre, out);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input </a:t>
            </a:r>
            <a:r>
              <a:rPr lang="en-US" sz="2000" dirty="0">
                <a:latin typeface="Palatino Linotype" panose="02040502050505030304" pitchFamily="18" charset="0"/>
              </a:rPr>
              <a:t>in, </a:t>
            </a:r>
            <a:r>
              <a:rPr lang="en-US" sz="2000" dirty="0" err="1">
                <a:latin typeface="Palatino Linotype" panose="02040502050505030304" pitchFamily="18" charset="0"/>
              </a:rPr>
              <a:t>clk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smtClean="0">
                <a:latin typeface="Palatino Linotype" panose="02040502050505030304" pitchFamily="18" charset="0"/>
              </a:rPr>
              <a:t>pre;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sz="20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out;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2000" dirty="0" smtClean="0">
                <a:latin typeface="Palatino Linotype" panose="02040502050505030304" pitchFamily="18" charset="0"/>
              </a:rPr>
              <a:t> @(</a:t>
            </a:r>
            <a:r>
              <a:rPr lang="en-US" sz="20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0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latin typeface="Palatino Linotype" panose="02040502050505030304" pitchFamily="18" charset="0"/>
              </a:rPr>
              <a:t>clk</a:t>
            </a:r>
            <a:r>
              <a:rPr lang="en-US" sz="2000" dirty="0" smtClean="0">
                <a:latin typeface="Palatino Linotype" panose="02040502050505030304" pitchFamily="18" charset="0"/>
              </a:rPr>
              <a:t>) </a:t>
            </a: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if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(pre) </a:t>
            </a: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out &lt;= </a:t>
            </a:r>
            <a:r>
              <a:rPr lang="en-US" sz="2000" dirty="0" smtClean="0">
                <a:latin typeface="Palatino Linotype" panose="02040502050505030304" pitchFamily="18" charset="0"/>
              </a:rPr>
              <a:t>1;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else</a:t>
            </a:r>
            <a:endParaRPr lang="en-US" sz="20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out &lt;= in</a:t>
            </a:r>
            <a:r>
              <a:rPr lang="en-US" sz="2000" dirty="0" smtClean="0">
                <a:latin typeface="Palatino Linotype" panose="02040502050505030304" pitchFamily="18" charset="0"/>
              </a:rPr>
              <a:t>;</a:t>
            </a:r>
            <a:endParaRPr lang="en-US" sz="20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sz="20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667250"/>
            <a:ext cx="616115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BCD Counter with </a:t>
            </a:r>
            <a:r>
              <a:rPr lang="en-US" altLang="en-US" sz="3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Asynchronous</a:t>
            </a:r>
            <a:r>
              <a:rPr lang="en-US" altLang="en-US" sz="3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Reset</a:t>
            </a:r>
            <a:endParaRPr lang="en-US" sz="3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524000"/>
            <a:ext cx="8229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module</a:t>
            </a:r>
            <a:r>
              <a:rPr lang="en-US" sz="2800" dirty="0">
                <a:latin typeface="Palatino Linotype" panose="02040502050505030304" pitchFamily="18" charset="0"/>
              </a:rPr>
              <a:t> </a:t>
            </a:r>
            <a:r>
              <a:rPr lang="en-US" sz="2800" dirty="0" smtClean="0">
                <a:latin typeface="Palatino Linotype" panose="02040502050505030304" pitchFamily="18" charset="0"/>
              </a:rPr>
              <a:t>counter(</a:t>
            </a:r>
            <a:r>
              <a:rPr lang="en-US" sz="2800" dirty="0" err="1" smtClean="0">
                <a:latin typeface="Palatino Linotype" panose="02040502050505030304" pitchFamily="18" charset="0"/>
              </a:rPr>
              <a:t>Clk</a:t>
            </a:r>
            <a:r>
              <a:rPr lang="en-US" sz="2800" dirty="0">
                <a:latin typeface="Palatino Linotype" panose="02040502050505030304" pitchFamily="18" charset="0"/>
              </a:rPr>
              <a:t>, Q, Res);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input</a:t>
            </a:r>
            <a:r>
              <a:rPr lang="en-US" sz="2800" dirty="0" smtClean="0">
                <a:latin typeface="Palatino Linotype" panose="02040502050505030304" pitchFamily="18" charset="0"/>
              </a:rPr>
              <a:t> </a:t>
            </a:r>
            <a:r>
              <a:rPr lang="en-US" sz="2800" dirty="0" err="1">
                <a:latin typeface="Palatino Linotype" panose="02040502050505030304" pitchFamily="18" charset="0"/>
              </a:rPr>
              <a:t>Clk</a:t>
            </a:r>
            <a:r>
              <a:rPr lang="en-US" sz="2800" dirty="0">
                <a:latin typeface="Palatino Linotype" panose="02040502050505030304" pitchFamily="18" charset="0"/>
              </a:rPr>
              <a:t>, Res;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output</a:t>
            </a:r>
            <a:r>
              <a:rPr lang="en-US" sz="2800" dirty="0" smtClean="0">
                <a:latin typeface="Palatino Linotype" panose="02040502050505030304" pitchFamily="18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800" dirty="0" smtClean="0">
                <a:latin typeface="Palatino Linotype" panose="02040502050505030304" pitchFamily="18" charset="0"/>
              </a:rPr>
              <a:t> [</a:t>
            </a:r>
            <a:r>
              <a:rPr lang="en-US" sz="2800" dirty="0">
                <a:latin typeface="Palatino Linotype" panose="02040502050505030304" pitchFamily="18" charset="0"/>
              </a:rPr>
              <a:t>3:0</a:t>
            </a:r>
            <a:r>
              <a:rPr lang="en-US" sz="2800" dirty="0" smtClean="0">
                <a:latin typeface="Palatino Linotype" panose="02040502050505030304" pitchFamily="18" charset="0"/>
              </a:rPr>
              <a:t>] Q</a:t>
            </a:r>
            <a:r>
              <a:rPr lang="en-US" sz="28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2800" dirty="0" smtClean="0">
                <a:latin typeface="Palatino Linotype" panose="02040502050505030304" pitchFamily="18" charset="0"/>
              </a:rPr>
              <a:t> @(</a:t>
            </a:r>
            <a:r>
              <a:rPr lang="en-US" sz="2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 err="1">
                <a:latin typeface="Palatino Linotype" panose="02040502050505030304" pitchFamily="18" charset="0"/>
              </a:rPr>
              <a:t>Clk</a:t>
            </a:r>
            <a:r>
              <a:rPr lang="en-US" sz="2800" dirty="0">
                <a:latin typeface="Palatino Linotype" panose="02040502050505030304" pitchFamily="18" charset="0"/>
              </a:rPr>
              <a:t>, </a:t>
            </a:r>
            <a:r>
              <a:rPr lang="en-US" sz="2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>
                <a:latin typeface="Palatino Linotype" panose="02040502050505030304" pitchFamily="18" charset="0"/>
              </a:rPr>
              <a:t>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sz="2800" dirty="0" smtClean="0">
                <a:latin typeface="Palatino Linotype" panose="02040502050505030304" pitchFamily="18" charset="0"/>
              </a:rPr>
              <a:t>(Res</a:t>
            </a:r>
            <a:r>
              <a:rPr lang="en-US" sz="28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latin typeface="Palatino Linotype" panose="02040502050505030304" pitchFamily="18" charset="0"/>
              </a:rPr>
              <a:t>		Q </a:t>
            </a:r>
            <a:r>
              <a:rPr lang="en-US" sz="2800" dirty="0">
                <a:latin typeface="Palatino Linotype" panose="02040502050505030304" pitchFamily="18" charset="0"/>
              </a:rPr>
              <a:t>&lt;= 4'd0;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else if</a:t>
            </a:r>
            <a:r>
              <a:rPr lang="en-US" sz="2800" dirty="0" smtClean="0">
                <a:latin typeface="Palatino Linotype" panose="02040502050505030304" pitchFamily="18" charset="0"/>
              </a:rPr>
              <a:t>(Q </a:t>
            </a:r>
            <a:r>
              <a:rPr lang="en-US" sz="2800" dirty="0">
                <a:latin typeface="Palatino Linotype" panose="02040502050505030304" pitchFamily="18" charset="0"/>
              </a:rPr>
              <a:t>!= 4'd9)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latin typeface="Palatino Linotype" panose="02040502050505030304" pitchFamily="18" charset="0"/>
              </a:rPr>
              <a:t>		Q </a:t>
            </a:r>
            <a:r>
              <a:rPr lang="en-US" sz="2800" dirty="0">
                <a:latin typeface="Palatino Linotype" panose="02040502050505030304" pitchFamily="18" charset="0"/>
              </a:rPr>
              <a:t>&lt;= Q + 4'd1;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Palatino Linotype" panose="02040502050505030304" pitchFamily="18" charset="0"/>
              </a:rPr>
              <a:t>		</a:t>
            </a:r>
            <a:r>
              <a:rPr lang="en-US" sz="28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  <a:endParaRPr lang="en-US" sz="2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latin typeface="Palatino Linotype" panose="02040502050505030304" pitchFamily="18" charset="0"/>
              </a:rPr>
              <a:t>		Q </a:t>
            </a:r>
            <a:r>
              <a:rPr lang="en-US" sz="2800" dirty="0">
                <a:latin typeface="Palatino Linotype" panose="02040502050505030304" pitchFamily="18" charset="0"/>
              </a:rPr>
              <a:t>&lt;= 4'd0</a:t>
            </a:r>
            <a:r>
              <a:rPr lang="en-US" sz="2800" dirty="0" smtClean="0">
                <a:latin typeface="Palatino Linotype" panose="02040502050505030304" pitchFamily="18" charset="0"/>
              </a:rPr>
              <a:t>;</a:t>
            </a:r>
            <a:endParaRPr lang="en-US" sz="2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endmodule</a:t>
            </a:r>
            <a:endParaRPr lang="en-US" sz="2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0" y="4114800"/>
            <a:ext cx="33528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45720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Palatino Linotype" panose="02040502050505030304" pitchFamily="18" charset="0"/>
              </a:rPr>
              <a:t>Q &lt;= (Q+1) % 10;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4572000"/>
            <a:ext cx="32766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>
            <a:off x="5401129" y="4896654"/>
            <a:ext cx="609600" cy="457200"/>
          </a:xfrm>
          <a:prstGeom prst="mathEqual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2-digit BCD Counter with </a:t>
            </a:r>
            <a:r>
              <a:rPr lang="en-US" altLang="en-US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Synchronous</a:t>
            </a:r>
            <a:r>
              <a:rPr lang="en-US" altLang="en-US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Reset</a:t>
            </a:r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524000"/>
            <a:ext cx="8229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module</a:t>
            </a:r>
            <a:r>
              <a:rPr lang="en-US" sz="2400" dirty="0">
                <a:latin typeface="Palatino Linotype" panose="02040502050505030304" pitchFamily="18" charset="0"/>
              </a:rPr>
              <a:t> test(</a:t>
            </a:r>
            <a:r>
              <a:rPr lang="en-US" sz="2400" dirty="0" err="1">
                <a:latin typeface="Palatino Linotype" panose="02040502050505030304" pitchFamily="18" charset="0"/>
              </a:rPr>
              <a:t>Clk</a:t>
            </a:r>
            <a:r>
              <a:rPr lang="en-US" sz="2400" dirty="0">
                <a:latin typeface="Palatino Linotype" panose="02040502050505030304" pitchFamily="18" charset="0"/>
              </a:rPr>
              <a:t>, Q, Res);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input</a:t>
            </a:r>
            <a:r>
              <a:rPr lang="en-US" sz="2400" dirty="0" smtClean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Clk</a:t>
            </a:r>
            <a:r>
              <a:rPr lang="en-US" sz="2400" dirty="0">
                <a:latin typeface="Palatino Linotype" panose="02040502050505030304" pitchFamily="18" charset="0"/>
              </a:rPr>
              <a:t>, Res;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output </a:t>
            </a:r>
            <a:r>
              <a:rPr lang="en-US" sz="24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400" dirty="0" smtClean="0">
                <a:latin typeface="Palatino Linotype" panose="02040502050505030304" pitchFamily="18" charset="0"/>
              </a:rPr>
              <a:t> [</a:t>
            </a:r>
            <a:r>
              <a:rPr lang="en-US" sz="2400" dirty="0">
                <a:latin typeface="Palatino Linotype" panose="02040502050505030304" pitchFamily="18" charset="0"/>
              </a:rPr>
              <a:t>7:0</a:t>
            </a:r>
            <a:r>
              <a:rPr lang="en-US" sz="2400" dirty="0" smtClean="0">
                <a:latin typeface="Palatino Linotype" panose="02040502050505030304" pitchFamily="18" charset="0"/>
              </a:rPr>
              <a:t>] Q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always</a:t>
            </a:r>
            <a:r>
              <a:rPr lang="en-US" sz="2400" dirty="0" smtClean="0">
                <a:latin typeface="Palatino Linotype" panose="02040502050505030304" pitchFamily="18" charset="0"/>
              </a:rPr>
              <a:t> @(</a:t>
            </a:r>
            <a:r>
              <a:rPr lang="en-US" sz="24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Clk</a:t>
            </a:r>
            <a:r>
              <a:rPr lang="en-US" sz="24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	if</a:t>
            </a:r>
            <a:r>
              <a:rPr lang="en-US" sz="2400" dirty="0" smtClean="0">
                <a:latin typeface="Palatino Linotype" panose="02040502050505030304" pitchFamily="18" charset="0"/>
              </a:rPr>
              <a:t>(Res</a:t>
            </a:r>
            <a:r>
              <a:rPr lang="en-US" sz="24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latin typeface="Palatino Linotype" panose="02040502050505030304" pitchFamily="18" charset="0"/>
              </a:rPr>
              <a:t>		Q </a:t>
            </a:r>
            <a:r>
              <a:rPr lang="en-US" sz="2400" dirty="0">
                <a:latin typeface="Palatino Linotype" panose="02040502050505030304" pitchFamily="18" charset="0"/>
              </a:rPr>
              <a:t>&lt;= 4'd0;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	else if</a:t>
            </a:r>
            <a:r>
              <a:rPr lang="en-US" sz="2400" dirty="0" smtClean="0">
                <a:latin typeface="Palatino Linotype" panose="02040502050505030304" pitchFamily="18" charset="0"/>
              </a:rPr>
              <a:t>(Q[3:0</a:t>
            </a:r>
            <a:r>
              <a:rPr lang="en-US" sz="2400" dirty="0">
                <a:latin typeface="Palatino Linotype" panose="02040502050505030304" pitchFamily="18" charset="0"/>
              </a:rPr>
              <a:t>] == 4'd9)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	begin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latin typeface="Palatino Linotype" panose="02040502050505030304" pitchFamily="18" charset="0"/>
              </a:rPr>
              <a:t>		Q[3:0</a:t>
            </a:r>
            <a:r>
              <a:rPr lang="en-US" sz="2400" dirty="0">
                <a:latin typeface="Palatino Linotype" panose="02040502050505030304" pitchFamily="18" charset="0"/>
              </a:rPr>
              <a:t>] &lt;= 4'd0;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latin typeface="Palatino Linotype" panose="02040502050505030304" pitchFamily="18" charset="0"/>
              </a:rPr>
              <a:t>		Q[7:4</a:t>
            </a:r>
            <a:r>
              <a:rPr lang="en-US" sz="2400" dirty="0">
                <a:latin typeface="Palatino Linotype" panose="02040502050505030304" pitchFamily="18" charset="0"/>
              </a:rPr>
              <a:t>] &lt;= Q[7:4] + 4'd1;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	end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		else</a:t>
            </a:r>
            <a:r>
              <a:rPr lang="en-US" sz="2400" dirty="0">
                <a:latin typeface="Palatino Linotype" panose="0204050205050503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Palatino Linotype" panose="02040502050505030304" pitchFamily="18" charset="0"/>
              </a:rPr>
              <a:t>		</a:t>
            </a:r>
            <a:r>
              <a:rPr lang="en-US" sz="2400" dirty="0">
                <a:latin typeface="Palatino Linotype" panose="02040502050505030304" pitchFamily="18" charset="0"/>
              </a:rPr>
              <a:t>	Q[3:0] &lt;= Q[3:0] + 4'd1</a:t>
            </a:r>
            <a:r>
              <a:rPr lang="en-US" sz="2400" dirty="0" smtClean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endmodule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3100" b="1" dirty="0">
                <a:solidFill>
                  <a:schemeClr val="tx1"/>
                </a:solidFill>
                <a:latin typeface="Comic Sans MS" panose="030F0702030302020204" pitchFamily="66" charset="0"/>
              </a:rPr>
              <a:t>Shift-Register(left/right) with </a:t>
            </a:r>
            <a:r>
              <a:rPr lang="en-US" sz="31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Asynchronous reset </a:t>
            </a:r>
            <a:r>
              <a:rPr lang="en-US" sz="31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and </a:t>
            </a:r>
            <a:r>
              <a:rPr lang="en-US" sz="31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Synchronous Load</a:t>
            </a:r>
            <a:endParaRPr lang="en-US" sz="31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5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sz="2200" dirty="0" smtClean="0">
                <a:latin typeface="Palatino Linotype" panose="02040502050505030304" pitchFamily="18" charset="0"/>
              </a:rPr>
              <a:t>register(</a:t>
            </a:r>
            <a:r>
              <a:rPr lang="en-US" sz="2200" dirty="0" err="1" smtClean="0">
                <a:latin typeface="Palatino Linotype" panose="02040502050505030304" pitchFamily="18" charset="0"/>
              </a:rPr>
              <a:t>Clk</a:t>
            </a:r>
            <a:r>
              <a:rPr lang="en-US" sz="2200" dirty="0">
                <a:latin typeface="Palatino Linotype" panose="02040502050505030304" pitchFamily="18" charset="0"/>
              </a:rPr>
              <a:t>, Q, </a:t>
            </a:r>
            <a:r>
              <a:rPr lang="en-US" sz="2200" dirty="0" err="1" smtClean="0">
                <a:latin typeface="Palatino Linotype" panose="02040502050505030304" pitchFamily="18" charset="0"/>
              </a:rPr>
              <a:t>BitIn</a:t>
            </a:r>
            <a:r>
              <a:rPr lang="en-US" sz="2200" dirty="0" smtClean="0">
                <a:latin typeface="Palatino Linotype" panose="02040502050505030304" pitchFamily="18" charset="0"/>
              </a:rPr>
              <a:t>, </a:t>
            </a:r>
            <a:r>
              <a:rPr lang="en-US" sz="2200" dirty="0">
                <a:latin typeface="Palatino Linotype" panose="02040502050505030304" pitchFamily="18" charset="0"/>
              </a:rPr>
              <a:t>Res</a:t>
            </a:r>
            <a:r>
              <a:rPr lang="en-US" sz="2200" dirty="0" smtClean="0">
                <a:latin typeface="Palatino Linotype" panose="02040502050505030304" pitchFamily="18" charset="0"/>
              </a:rPr>
              <a:t>, R_L, </a:t>
            </a:r>
            <a:r>
              <a:rPr lang="en-US" sz="2200" dirty="0" err="1" smtClean="0">
                <a:latin typeface="Palatino Linotype" panose="02040502050505030304" pitchFamily="18" charset="0"/>
              </a:rPr>
              <a:t>ld</a:t>
            </a:r>
            <a:r>
              <a:rPr lang="en-US" sz="2200" dirty="0" smtClean="0">
                <a:latin typeface="Palatino Linotype" panose="02040502050505030304" pitchFamily="18" charset="0"/>
              </a:rPr>
              <a:t>, Load);</a:t>
            </a:r>
            <a:endParaRPr lang="en-US" sz="22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     input</a:t>
            </a:r>
            <a:r>
              <a:rPr 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Clk</a:t>
            </a:r>
            <a:r>
              <a:rPr lang="en-US" sz="2200" dirty="0">
                <a:latin typeface="Palatino Linotype" panose="02040502050505030304" pitchFamily="18" charset="0"/>
              </a:rPr>
              <a:t>, </a:t>
            </a:r>
            <a:r>
              <a:rPr lang="en-US" sz="2200" dirty="0" err="1">
                <a:latin typeface="Palatino Linotype" panose="02040502050505030304" pitchFamily="18" charset="0"/>
              </a:rPr>
              <a:t>BitIn</a:t>
            </a:r>
            <a:r>
              <a:rPr lang="en-US" sz="2200" dirty="0">
                <a:latin typeface="Palatino Linotype" panose="02040502050505030304" pitchFamily="18" charset="0"/>
              </a:rPr>
              <a:t>, </a:t>
            </a:r>
            <a:r>
              <a:rPr lang="en-US" sz="2200" dirty="0">
                <a:latin typeface="Palatino Linotype" panose="02040502050505030304" pitchFamily="18" charset="0"/>
              </a:rPr>
              <a:t>Res, </a:t>
            </a:r>
            <a:r>
              <a:rPr lang="en-US" sz="2200" dirty="0" smtClean="0">
                <a:latin typeface="Palatino Linotype" panose="02040502050505030304" pitchFamily="18" charset="0"/>
              </a:rPr>
              <a:t>R_L, </a:t>
            </a:r>
            <a:r>
              <a:rPr lang="en-US" sz="2200" dirty="0" err="1" smtClean="0">
                <a:latin typeface="Palatino Linotype" panose="02040502050505030304" pitchFamily="18" charset="0"/>
              </a:rPr>
              <a:t>ld</a:t>
            </a:r>
            <a:r>
              <a:rPr lang="en-US" sz="2200" dirty="0" smtClean="0">
                <a:latin typeface="Palatino Linotype" panose="02040502050505030304" pitchFamily="18" charset="0"/>
              </a:rPr>
              <a:t>;</a:t>
            </a:r>
            <a:endParaRPr lang="en-US" sz="2200" dirty="0" smtClean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    input </a:t>
            </a:r>
            <a:r>
              <a:rPr lang="en-US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>
                <a:latin typeface="Palatino Linotype" panose="02040502050505030304" pitchFamily="18" charset="0"/>
              </a:rPr>
              <a:t>7:0] </a:t>
            </a:r>
            <a:r>
              <a:rPr lang="en-US" sz="2200" dirty="0" smtClean="0">
                <a:latin typeface="Palatino Linotype" panose="02040502050505030304" pitchFamily="18" charset="0"/>
              </a:rPr>
              <a:t>Load;</a:t>
            </a:r>
            <a:endParaRPr lang="en-US" sz="22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    output </a:t>
            </a:r>
            <a:r>
              <a:rPr 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>
                <a:latin typeface="Palatino Linotype" panose="02040502050505030304" pitchFamily="18" charset="0"/>
              </a:rPr>
              <a:t>7:0]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     always</a:t>
            </a:r>
            <a:r>
              <a:rPr 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@(</a:t>
            </a: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negedge</a:t>
            </a: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Clk</a:t>
            </a:r>
            <a:r>
              <a:rPr lang="en-US" sz="2200" dirty="0">
                <a:latin typeface="Palatino Linotype" panose="02040502050505030304" pitchFamily="18" charset="0"/>
              </a:rPr>
              <a:t>, </a:t>
            </a: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if</a:t>
            </a:r>
            <a:r>
              <a:rPr lang="en-US" sz="2200" dirty="0" smtClean="0">
                <a:latin typeface="Palatino Linotype" panose="02040502050505030304" pitchFamily="18" charset="0"/>
              </a:rPr>
              <a:t>(Res</a:t>
            </a:r>
            <a:r>
              <a:rPr lang="en-US" sz="22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Palatino Linotype" panose="02040502050505030304" pitchFamily="18" charset="0"/>
              </a:rPr>
              <a:t>	</a:t>
            </a:r>
            <a:r>
              <a:rPr lang="en-US" sz="2200" dirty="0" smtClean="0">
                <a:latin typeface="Palatino Linotype" panose="02040502050505030304" pitchFamily="18" charset="0"/>
              </a:rPr>
              <a:t>      Q </a:t>
            </a:r>
            <a:r>
              <a:rPr lang="en-US" sz="2200" dirty="0">
                <a:latin typeface="Palatino Linotype" panose="02040502050505030304" pitchFamily="18" charset="0"/>
              </a:rPr>
              <a:t>&lt;= 8'd0</a:t>
            </a:r>
            <a:r>
              <a:rPr lang="en-US" sz="2200" dirty="0" smtClean="0">
                <a:latin typeface="Palatino Linotype" panose="0204050205050503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Palatino Linotype" panose="02040502050505030304" pitchFamily="18" charset="0"/>
              </a:rPr>
              <a:t>	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else if</a:t>
            </a:r>
            <a:r>
              <a:rPr lang="en-US" sz="2200" dirty="0" smtClean="0">
                <a:latin typeface="Palatino Linotype" panose="02040502050505030304" pitchFamily="18" charset="0"/>
              </a:rPr>
              <a:t>(</a:t>
            </a:r>
            <a:r>
              <a:rPr lang="en-US" sz="2200" dirty="0" err="1" smtClean="0">
                <a:latin typeface="Palatino Linotype" panose="02040502050505030304" pitchFamily="18" charset="0"/>
              </a:rPr>
              <a:t>ld</a:t>
            </a:r>
            <a:r>
              <a:rPr lang="en-US" sz="2200" dirty="0" smtClean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Palatino Linotype" panose="02040502050505030304" pitchFamily="18" charset="0"/>
              </a:rPr>
              <a:t>	</a:t>
            </a:r>
            <a:r>
              <a:rPr lang="en-US" sz="2200" dirty="0" smtClean="0">
                <a:latin typeface="Palatino Linotype" panose="02040502050505030304" pitchFamily="18" charset="0"/>
              </a:rPr>
              <a:t>      Q &lt;= Load;</a:t>
            </a:r>
            <a:endParaRPr lang="en-US" sz="22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else</a:t>
            </a:r>
            <a:r>
              <a:rPr 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if</a:t>
            </a:r>
            <a:r>
              <a:rPr lang="en-US" sz="2200" dirty="0" smtClean="0">
                <a:latin typeface="Palatino Linotype" panose="02040502050505030304" pitchFamily="18" charset="0"/>
              </a:rPr>
              <a:t>(R_L</a:t>
            </a:r>
            <a:r>
              <a:rPr lang="en-US" sz="22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Palatino Linotype" panose="02040502050505030304" pitchFamily="18" charset="0"/>
              </a:rPr>
              <a:t>	</a:t>
            </a:r>
            <a:r>
              <a:rPr lang="en-US" sz="2200" dirty="0" smtClean="0">
                <a:latin typeface="Palatino Linotype" panose="02040502050505030304" pitchFamily="18" charset="0"/>
              </a:rPr>
              <a:t>      Q </a:t>
            </a:r>
            <a:r>
              <a:rPr lang="en-US" sz="2200" dirty="0">
                <a:latin typeface="Palatino Linotype" panose="02040502050505030304" pitchFamily="18" charset="0"/>
              </a:rPr>
              <a:t>&lt;= </a:t>
            </a:r>
            <a:r>
              <a:rPr lang="en-US" sz="2200" dirty="0" smtClean="0">
                <a:latin typeface="Palatino Linotype" panose="02040502050505030304" pitchFamily="18" charset="0"/>
              </a:rPr>
              <a:t>{</a:t>
            </a:r>
            <a:r>
              <a:rPr lang="en-US" sz="2200" dirty="0" err="1">
                <a:latin typeface="Palatino Linotype" panose="02040502050505030304" pitchFamily="18" charset="0"/>
              </a:rPr>
              <a:t>BitIn</a:t>
            </a:r>
            <a:r>
              <a:rPr lang="en-US" sz="2200" dirty="0" smtClean="0">
                <a:latin typeface="Palatino Linotype" panose="02040502050505030304" pitchFamily="18" charset="0"/>
              </a:rPr>
              <a:t>, </a:t>
            </a:r>
            <a:r>
              <a:rPr lang="en-US" sz="2200" dirty="0">
                <a:latin typeface="Palatino Linotype" panose="02040502050505030304" pitchFamily="18" charset="0"/>
              </a:rPr>
              <a:t>Q[7:1]};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else</a:t>
            </a:r>
            <a:endParaRPr 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Palatino Linotype" panose="02040502050505030304" pitchFamily="18" charset="0"/>
              </a:rPr>
              <a:t>	</a:t>
            </a:r>
            <a:r>
              <a:rPr lang="en-US" sz="2200" dirty="0" smtClean="0">
                <a:latin typeface="Palatino Linotype" panose="02040502050505030304" pitchFamily="18" charset="0"/>
              </a:rPr>
              <a:t>      Q </a:t>
            </a:r>
            <a:r>
              <a:rPr lang="en-US" sz="2200" dirty="0">
                <a:latin typeface="Palatino Linotype" panose="02040502050505030304" pitchFamily="18" charset="0"/>
              </a:rPr>
              <a:t>&lt;= {Q[6:0], </a:t>
            </a:r>
            <a:r>
              <a:rPr lang="en-US" sz="2200" dirty="0" err="1">
                <a:latin typeface="Palatino Linotype" panose="02040502050505030304" pitchFamily="18" charset="0"/>
              </a:rPr>
              <a:t>BitIn</a:t>
            </a:r>
            <a:r>
              <a:rPr lang="en-US" sz="2200" dirty="0" smtClean="0">
                <a:latin typeface="Palatino Linotype" panose="02040502050505030304" pitchFamily="18" charset="0"/>
              </a:rPr>
              <a:t>};</a:t>
            </a:r>
            <a:endParaRPr 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5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655</Words>
  <Application>Microsoft Office PowerPoint</Application>
  <PresentationFormat>On-screen Show (4:3)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Comic Sans MS</vt:lpstr>
      <vt:lpstr>Constantia</vt:lpstr>
      <vt:lpstr>Palatino Linotype</vt:lpstr>
      <vt:lpstr>Tahoma</vt:lpstr>
      <vt:lpstr>Wingdings 2</vt:lpstr>
      <vt:lpstr>Office Theme</vt:lpstr>
      <vt:lpstr>Flow</vt:lpstr>
      <vt:lpstr>Modeling Sequential Circuits Examples</vt:lpstr>
      <vt:lpstr>D Latch</vt:lpstr>
      <vt:lpstr>D Flip-Flop with Asynchronous Reset</vt:lpstr>
      <vt:lpstr>4-bit register using DFF(Nested Modules)</vt:lpstr>
      <vt:lpstr>4-bit register using DFF(Nested Modules)</vt:lpstr>
      <vt:lpstr>D Flip-Flop with Synchronous Preset</vt:lpstr>
      <vt:lpstr>BCD Counter with Asynchronous Reset</vt:lpstr>
      <vt:lpstr>2-digit BCD Counter with Synchronous Reset</vt:lpstr>
      <vt:lpstr>Shift-Register(left/right) with Asynchronous reset and Synchronous Load</vt:lpstr>
      <vt:lpstr>Finite State Machine</vt:lpstr>
      <vt:lpstr>Mealy Machine</vt:lpstr>
      <vt:lpstr>Moore Machine</vt:lpstr>
      <vt:lpstr>Accumulator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Sequential Circuits Examples</dc:title>
  <dc:creator>Akbari</dc:creator>
  <cp:lastModifiedBy>Akbari</cp:lastModifiedBy>
  <cp:revision>6</cp:revision>
  <dcterms:created xsi:type="dcterms:W3CDTF">2014-10-01T18:42:16Z</dcterms:created>
  <dcterms:modified xsi:type="dcterms:W3CDTF">2014-11-23T15:43:12Z</dcterms:modified>
</cp:coreProperties>
</file>