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59" r:id="rId4"/>
    <p:sldId id="262" r:id="rId5"/>
    <p:sldId id="258" r:id="rId6"/>
    <p:sldId id="260" r:id="rId7"/>
    <p:sldId id="263" r:id="rId8"/>
  </p:sldIdLst>
  <p:sldSz cx="12195175" cy="6859588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0" userDrawn="1">
          <p15:clr>
            <a:srgbClr val="A4A3A4"/>
          </p15:clr>
        </p15:guide>
        <p15:guide id="2" orient="horz" pos="221" userDrawn="1">
          <p15:clr>
            <a:srgbClr val="A4A3A4"/>
          </p15:clr>
        </p15:guide>
        <p15:guide id="3" orient="horz" pos="4244" userDrawn="1">
          <p15:clr>
            <a:srgbClr val="A4A3A4"/>
          </p15:clr>
        </p15:guide>
        <p15:guide id="4" orient="horz" pos="1267" userDrawn="1">
          <p15:clr>
            <a:srgbClr val="A4A3A4"/>
          </p15:clr>
        </p15:guide>
        <p15:guide id="5" pos="213" userDrawn="1">
          <p15:clr>
            <a:srgbClr val="A4A3A4"/>
          </p15:clr>
        </p15:guide>
        <p15:guide id="6" pos="7409" userDrawn="1">
          <p15:clr>
            <a:srgbClr val="A4A3A4"/>
          </p15:clr>
        </p15:guide>
        <p15:guide id="7" pos="6629" userDrawn="1">
          <p15:clr>
            <a:srgbClr val="A4A3A4"/>
          </p15:clr>
        </p15:guide>
        <p15:guide id="8" pos="432" userDrawn="1">
          <p15:clr>
            <a:srgbClr val="A4A3A4"/>
          </p15:clr>
        </p15:guide>
        <p15:guide id="9" pos="6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5D1"/>
    <a:srgbClr val="486679"/>
    <a:srgbClr val="AFC3D1"/>
    <a:srgbClr val="C2D4DE"/>
    <a:srgbClr val="AFC3D2"/>
    <a:srgbClr val="FFFFFF"/>
    <a:srgbClr val="A4B9C8"/>
    <a:srgbClr val="89FB97"/>
    <a:srgbClr val="D3DEE5"/>
    <a:srgbClr val="96A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939" autoAdjust="0"/>
  </p:normalViewPr>
  <p:slideViewPr>
    <p:cSldViewPr snapToGrid="0">
      <p:cViewPr varScale="1">
        <p:scale>
          <a:sx n="66" d="100"/>
          <a:sy n="66" d="100"/>
        </p:scale>
        <p:origin x="1325" y="43"/>
      </p:cViewPr>
      <p:guideLst>
        <p:guide orient="horz" pos="4130"/>
        <p:guide orient="horz" pos="221"/>
        <p:guide orient="horz" pos="4244"/>
        <p:guide orient="horz" pos="1267"/>
        <p:guide pos="213"/>
        <p:guide pos="7409"/>
        <p:guide pos="6629"/>
        <p:guide pos="432"/>
        <p:guide pos="6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4956" y="-12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A4EF3-98CE-4803-844C-E583DBEE8D41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25.02.2019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F7E7-88D5-4252-884D-62B279D49CF4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3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637F98-156A-4763-A29D-A4D93243509E}" type="datetimeFigureOut">
              <a:rPr lang="de-DE" smtClean="0"/>
              <a:pPr/>
              <a:t>25.02.2019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0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>
              <a:defRPr lang="de-DE"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D3E2EB-6111-4DB9-9259-790D401816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00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28650" indent="-171450" algn="l" defTabSz="914400" rtl="0" eaLnBrk="1" latinLnBrk="0" hangingPunct="1">
      <a:buFont typeface="Symbol" panose="05050102010706020507" pitchFamily="18" charset="2"/>
      <a:buChar char="-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85850" indent="-171450" algn="l" defTabSz="914400" rtl="0" eaLnBrk="1" latinLnBrk="0" hangingPunct="1">
      <a:buFont typeface="Wingdings" panose="05000000000000000000" pitchFamily="2" charset="2"/>
      <a:buChar char="§"/>
      <a:defRPr lang="de-DE" sz="1200" kern="1200" dirty="0" smtClean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Hauptfunktion: Nachrichten</a:t>
            </a:r>
            <a:r>
              <a:rPr lang="de-DE" baseline="0" dirty="0" smtClean="0"/>
              <a:t> versenden</a:t>
            </a:r>
          </a:p>
          <a:p>
            <a:pPr lvl="0"/>
            <a:r>
              <a:rPr lang="de-DE" baseline="0" dirty="0" smtClean="0"/>
              <a:t>Weitere Anforderungen:</a:t>
            </a:r>
          </a:p>
          <a:p>
            <a:pPr lvl="1"/>
            <a:r>
              <a:rPr lang="de-DE" baseline="0" dirty="0" smtClean="0"/>
              <a:t>Mehrere </a:t>
            </a:r>
            <a:r>
              <a:rPr lang="de-DE" baseline="0" dirty="0" smtClean="0"/>
              <a:t>Chats parallel</a:t>
            </a:r>
          </a:p>
          <a:p>
            <a:pPr lvl="1"/>
            <a:r>
              <a:rPr lang="de-DE" baseline="0" dirty="0" smtClean="0"/>
              <a:t>Nachrichten </a:t>
            </a:r>
            <a:r>
              <a:rPr lang="de-DE" baseline="0" dirty="0" smtClean="0"/>
              <a:t>speichern &amp; laden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Alle grauen Blöcke sind Attribute einer Nachricht, machen eine Nachricht aus</a:t>
            </a:r>
          </a:p>
          <a:p>
            <a:r>
              <a:rPr lang="de-DE" baseline="0" dirty="0" smtClean="0"/>
              <a:t>Erklären der einzelnen </a:t>
            </a:r>
            <a:r>
              <a:rPr lang="de-DE" baseline="0" dirty="0" smtClean="0"/>
              <a:t>Blöcke</a:t>
            </a:r>
          </a:p>
          <a:p>
            <a:pPr lvl="1"/>
            <a:r>
              <a:rPr lang="de-DE" baseline="0" dirty="0" err="1" smtClean="0"/>
              <a:t>Bool</a:t>
            </a:r>
            <a:r>
              <a:rPr lang="de-DE" baseline="0" dirty="0" smtClean="0"/>
              <a:t>: für Erweiterungen vorgesehen, Bsp: Antwort des Empfängers</a:t>
            </a:r>
            <a:endParaRPr lang="de-DE" baseline="0" dirty="0" smtClean="0"/>
          </a:p>
          <a:p>
            <a:r>
              <a:rPr lang="de-DE" baseline="0" dirty="0" smtClean="0"/>
              <a:t>Codieren:</a:t>
            </a:r>
          </a:p>
          <a:p>
            <a:pPr lvl="1"/>
            <a:r>
              <a:rPr lang="de-DE" baseline="0" dirty="0" smtClean="0"/>
              <a:t>Attribute in </a:t>
            </a:r>
            <a:r>
              <a:rPr lang="de-DE" baseline="0" dirty="0" err="1" smtClean="0"/>
              <a:t>strings</a:t>
            </a:r>
            <a:r>
              <a:rPr lang="de-DE" baseline="0" dirty="0" smtClean="0"/>
              <a:t> wandeln</a:t>
            </a:r>
          </a:p>
          <a:p>
            <a:pPr lvl="1"/>
            <a:r>
              <a:rPr lang="de-DE" baseline="0" dirty="0" smtClean="0"/>
              <a:t>Mit </a:t>
            </a:r>
            <a:r>
              <a:rPr lang="de-DE" baseline="0" dirty="0" err="1" smtClean="0"/>
              <a:t>trennzeichen</a:t>
            </a:r>
            <a:r>
              <a:rPr lang="de-DE" baseline="0" dirty="0" smtClean="0"/>
              <a:t> in fester </a:t>
            </a:r>
            <a:r>
              <a:rPr lang="de-DE" baseline="0" dirty="0" err="1" smtClean="0"/>
              <a:t>reihenfolge</a:t>
            </a:r>
            <a:r>
              <a:rPr lang="de-DE" baseline="0" dirty="0" smtClean="0"/>
              <a:t> </a:t>
            </a:r>
            <a:r>
              <a:rPr lang="de-DE" baseline="0" dirty="0" smtClean="0"/>
              <a:t>aneinander </a:t>
            </a:r>
            <a:r>
              <a:rPr lang="de-DE" baseline="0" dirty="0" smtClean="0"/>
              <a:t>gehängt</a:t>
            </a:r>
          </a:p>
          <a:p>
            <a:pPr lvl="1"/>
            <a:r>
              <a:rPr lang="de-DE" baseline="0" dirty="0" err="1" smtClean="0"/>
              <a:t>string</a:t>
            </a:r>
            <a:r>
              <a:rPr lang="de-DE" baseline="0" dirty="0" smtClean="0"/>
              <a:t> </a:t>
            </a:r>
            <a:r>
              <a:rPr lang="de-DE" baseline="0" dirty="0" smtClean="0"/>
              <a:t>wird als </a:t>
            </a:r>
            <a:r>
              <a:rPr lang="de-DE" baseline="0" dirty="0" err="1" smtClean="0"/>
              <a:t>byte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</a:t>
            </a:r>
            <a:r>
              <a:rPr lang="de-DE" baseline="0" dirty="0" smtClean="0"/>
              <a:t> versendet</a:t>
            </a:r>
          </a:p>
          <a:p>
            <a:pPr lvl="0"/>
            <a:r>
              <a:rPr lang="de-DE" baseline="0" dirty="0" smtClean="0"/>
              <a:t>Decodieren:</a:t>
            </a:r>
          </a:p>
          <a:p>
            <a:pPr lvl="1"/>
            <a:r>
              <a:rPr lang="de-DE" baseline="0" dirty="0" smtClean="0"/>
              <a:t>Byte Array wieder in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 wandeln</a:t>
            </a:r>
          </a:p>
          <a:p>
            <a:pPr lvl="1"/>
            <a:r>
              <a:rPr lang="de-DE" dirty="0" smtClean="0"/>
              <a:t>String</a:t>
            </a:r>
            <a:r>
              <a:rPr lang="de-DE" baseline="0" dirty="0" smtClean="0"/>
              <a:t> an den Trennzeichen auftrennen</a:t>
            </a:r>
          </a:p>
          <a:p>
            <a:pPr lvl="1"/>
            <a:r>
              <a:rPr lang="de-DE" baseline="0" dirty="0" smtClean="0"/>
              <a:t>Zu einem Nachrichtenobjekt zusammensetzen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8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Nachrichten verschicken: Luca sendet Nachricht an Jacqueline:</a:t>
            </a:r>
          </a:p>
          <a:p>
            <a:pPr lvl="1"/>
            <a:r>
              <a:rPr lang="de-DE" baseline="0" dirty="0" smtClean="0"/>
              <a:t>Nachricht bei Luca codiert</a:t>
            </a:r>
          </a:p>
          <a:p>
            <a:pPr lvl="1"/>
            <a:r>
              <a:rPr lang="de-DE" baseline="0" dirty="0" smtClean="0"/>
              <a:t>An alle gesendet</a:t>
            </a:r>
          </a:p>
          <a:p>
            <a:pPr lvl="1"/>
            <a:r>
              <a:rPr lang="de-DE" baseline="0" dirty="0" smtClean="0"/>
              <a:t>Nur die drei Rechner hören auf unseren Port, andere nur </a:t>
            </a:r>
            <a:r>
              <a:rPr lang="de-DE" baseline="0" dirty="0" err="1" smtClean="0"/>
              <a:t>Standardports</a:t>
            </a:r>
            <a:r>
              <a:rPr lang="de-DE" baseline="0" dirty="0" smtClean="0"/>
              <a:t> – paralleler Thread</a:t>
            </a:r>
          </a:p>
          <a:p>
            <a:pPr lvl="1"/>
            <a:r>
              <a:rPr lang="de-DE" baseline="0" dirty="0" smtClean="0"/>
              <a:t>In 3 Rechnern decodiert und ausgewertet</a:t>
            </a:r>
          </a:p>
          <a:p>
            <a:pPr lvl="2"/>
            <a:r>
              <a:rPr lang="de-DE" baseline="0" dirty="0" smtClean="0"/>
              <a:t>Peter: Nachricht ist nicht für mich</a:t>
            </a:r>
          </a:p>
          <a:p>
            <a:pPr lvl="2"/>
            <a:r>
              <a:rPr lang="de-DE" baseline="0" dirty="0" smtClean="0"/>
              <a:t>Jacqueline: Nachricht ist für mich und von Luca -&gt; wird dargestellt</a:t>
            </a:r>
          </a:p>
          <a:p>
            <a:pPr lvl="2"/>
            <a:r>
              <a:rPr lang="de-DE" baseline="0" dirty="0" smtClean="0"/>
              <a:t>Luca: Nachricht ist von mir versendet -&gt; wird dargestellt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baseline="0" dirty="0" smtClean="0"/>
              <a:t>Paralleler Thread: hört dauerhaft auf Port, ob neue Nachrichten angekommen sind</a:t>
            </a:r>
          </a:p>
          <a:p>
            <a:pPr lvl="0"/>
            <a:endParaRPr lang="de-DE" baseline="0" dirty="0" smtClean="0"/>
          </a:p>
          <a:p>
            <a:pPr lvl="0"/>
            <a:r>
              <a:rPr lang="de-DE" baseline="0" dirty="0" smtClean="0"/>
              <a:t>Peter: Nachricht ist nicht für mich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Luca: Nachricht ist von mir versendet -&gt; wird dargestellt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Jacqueline: Nachricht ist für mich und von Luca -&gt; wird dargestellt</a:t>
            </a:r>
          </a:p>
          <a:p>
            <a:pPr lvl="0"/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86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XML-Format</a:t>
            </a:r>
          </a:p>
          <a:p>
            <a:r>
              <a:rPr lang="de-DE" dirty="0" smtClean="0"/>
              <a:t>Aufbau </a:t>
            </a:r>
            <a:r>
              <a:rPr lang="de-DE" dirty="0" smtClean="0"/>
              <a:t>in Knoten:</a:t>
            </a:r>
          </a:p>
          <a:p>
            <a:pPr lvl="1"/>
            <a:r>
              <a:rPr lang="de-DE" dirty="0" smtClean="0"/>
              <a:t>Hauptknoten</a:t>
            </a:r>
          </a:p>
          <a:p>
            <a:pPr lvl="1"/>
            <a:r>
              <a:rPr lang="de-DE" dirty="0" smtClean="0"/>
              <a:t>Unterknoten</a:t>
            </a:r>
          </a:p>
          <a:p>
            <a:pPr lvl="1"/>
            <a:r>
              <a:rPr lang="de-DE" dirty="0" smtClean="0"/>
              <a:t>Jeweils Attribute % Inhalt</a:t>
            </a:r>
            <a:endParaRPr lang="de-DE" dirty="0" smtClean="0"/>
          </a:p>
          <a:p>
            <a:pPr lvl="0"/>
            <a:r>
              <a:rPr lang="de-DE" dirty="0" smtClean="0"/>
              <a:t>Unser</a:t>
            </a:r>
            <a:r>
              <a:rPr lang="de-DE" baseline="0" dirty="0" smtClean="0"/>
              <a:t> Aufbau:</a:t>
            </a:r>
          </a:p>
          <a:p>
            <a:pPr lvl="1"/>
            <a:r>
              <a:rPr lang="de-DE" baseline="0" dirty="0" smtClean="0"/>
              <a:t>Mainuser-Knoten + </a:t>
            </a:r>
            <a:r>
              <a:rPr lang="de-DE" baseline="0" dirty="0" err="1" smtClean="0"/>
              <a:t>username</a:t>
            </a:r>
            <a:endParaRPr lang="de-DE" baseline="0" dirty="0" smtClean="0"/>
          </a:p>
          <a:p>
            <a:pPr lvl="1"/>
            <a:r>
              <a:rPr lang="de-DE" baseline="0" dirty="0" err="1" smtClean="0"/>
              <a:t>Chatcontact</a:t>
            </a:r>
            <a:r>
              <a:rPr lang="de-DE" baseline="0" dirty="0" smtClean="0"/>
              <a:t>-knoten für jeden </a:t>
            </a:r>
            <a:r>
              <a:rPr lang="de-DE" baseline="0" dirty="0" smtClean="0"/>
              <a:t>Kontakt + </a:t>
            </a:r>
            <a:r>
              <a:rPr lang="de-DE" baseline="0" dirty="0" err="1" smtClean="0"/>
              <a:t>username</a:t>
            </a:r>
            <a:endParaRPr lang="de-DE" baseline="0" dirty="0" smtClean="0"/>
          </a:p>
          <a:p>
            <a:pPr lvl="1"/>
            <a:r>
              <a:rPr lang="de-DE" baseline="0" dirty="0" smtClean="0"/>
              <a:t>Message-Knoten für jede </a:t>
            </a:r>
            <a:r>
              <a:rPr lang="de-DE" baseline="0" dirty="0" smtClean="0"/>
              <a:t>Nachricht + Attribute und Text</a:t>
            </a:r>
            <a:endParaRPr lang="de-DE" dirty="0" smtClean="0"/>
          </a:p>
          <a:p>
            <a:pPr lvl="0"/>
            <a:r>
              <a:rPr lang="de-DE" dirty="0" smtClean="0"/>
              <a:t>Vorteil:</a:t>
            </a:r>
          </a:p>
          <a:p>
            <a:pPr lvl="1"/>
            <a:r>
              <a:rPr lang="de-DE" dirty="0" smtClean="0"/>
              <a:t>Beim</a:t>
            </a:r>
            <a:r>
              <a:rPr lang="de-DE" baseline="0" dirty="0" smtClean="0"/>
              <a:t> Auslesen: richtigen Knoten anwählen -&gt; kann gezielt auf jedes Attribut &amp; Inhalt zugreifen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63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Identifikation über Usernamen: </a:t>
            </a:r>
            <a:r>
              <a:rPr lang="de-DE" baseline="0" dirty="0" smtClean="0"/>
              <a:t>Vorgegebene Länge, Doppelte Usernamen -&gt; Verwechslung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3E2EB-6111-4DB9-9259-790D401816A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56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2519" y="1493574"/>
            <a:ext cx="9831253" cy="1077218"/>
          </a:xfrm>
        </p:spPr>
        <p:txBody>
          <a:bodyPr wrap="square" tIns="0" bIns="0" anchor="t">
            <a:spAutoFit/>
          </a:bodyPr>
          <a:lstStyle>
            <a:lvl1pPr>
              <a:lnSpc>
                <a:spcPts val="4200"/>
              </a:lnSpc>
              <a:defRPr sz="4000" baseline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noProof="0" dirty="0" smtClean="0"/>
              <a:t>Presentation title 40pt </a:t>
            </a:r>
            <a:br>
              <a:rPr lang="en-US" noProof="0" dirty="0" smtClean="0"/>
            </a:br>
            <a:r>
              <a:rPr lang="en-US" noProof="0" dirty="0" smtClean="0"/>
              <a:t>over two lines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2519" y="3533914"/>
            <a:ext cx="9831253" cy="430887"/>
          </a:xfrm>
        </p:spPr>
        <p:txBody>
          <a:bodyPr wrap="square" tIns="0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aseline="0">
                <a:latin typeface="+mj-lt"/>
              </a:defRPr>
            </a:lvl1pPr>
            <a:lvl2pPr marL="493733" indent="0" algn="ctr">
              <a:buNone/>
              <a:defRPr/>
            </a:lvl2pPr>
            <a:lvl3pPr marL="987465" indent="0" algn="ctr">
              <a:buNone/>
              <a:defRPr/>
            </a:lvl3pPr>
            <a:lvl4pPr marL="1481199" indent="0" algn="ctr">
              <a:buNone/>
              <a:defRPr/>
            </a:lvl4pPr>
            <a:lvl5pPr marL="1974931" indent="0" algn="ctr">
              <a:buNone/>
              <a:defRPr/>
            </a:lvl5pPr>
            <a:lvl6pPr marL="2468664" indent="0" algn="ctr">
              <a:buNone/>
              <a:defRPr/>
            </a:lvl6pPr>
            <a:lvl7pPr marL="2962398" indent="0" algn="ctr">
              <a:buNone/>
              <a:defRPr/>
            </a:lvl7pPr>
            <a:lvl8pPr marL="3456130" indent="0" algn="ctr">
              <a:buNone/>
              <a:defRPr/>
            </a:lvl8pPr>
            <a:lvl9pPr marL="3949863" indent="0" algn="ctr">
              <a:buNone/>
              <a:defRPr/>
            </a:lvl9pPr>
          </a:lstStyle>
          <a:p>
            <a:r>
              <a:rPr lang="en-US" noProof="0" dirty="0" smtClean="0"/>
              <a:t>Additional text for presentation in Arial 14pt</a:t>
            </a:r>
          </a:p>
          <a:p>
            <a:r>
              <a:rPr lang="en-US" noProof="0" dirty="0" smtClean="0"/>
              <a:t>Speaker, department, location, date</a:t>
            </a:r>
            <a:endParaRPr lang="en-US" noProof="0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2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,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2519" y="2006477"/>
            <a:ext cx="4609200" cy="2925625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10863" y="2006477"/>
            <a:ext cx="4608400" cy="2925625"/>
          </a:xfrm>
        </p:spPr>
        <p:txBody>
          <a:bodyPr tIns="0"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10861" y="4933951"/>
            <a:ext cx="4608400" cy="297669"/>
          </a:xfrm>
        </p:spPr>
        <p:txBody>
          <a:bodyPr lIns="0" tIns="128546" rIns="0"/>
          <a:lstStyle>
            <a:lvl1pPr marL="0" marR="0" indent="0" algn="r" defTabSz="485161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900"/>
            </a:lvl1pPr>
          </a:lstStyle>
          <a:p>
            <a:pPr marL="0" marR="0" lvl="0" indent="0" algn="r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/>
              <a:t>Caption in Arial 9pt.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C6173087-D9B5-4785-BBC9-01EEDCC3B3A6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5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in to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49474"/>
            <a:ext cx="12195175" cy="631011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1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abellenplatzhalter 5"/>
          <p:cNvSpPr>
            <a:spLocks noGrp="1"/>
          </p:cNvSpPr>
          <p:nvPr>
            <p:ph type="tbl" sz="quarter" idx="12" hasCustomPrompt="1"/>
          </p:nvPr>
        </p:nvSpPr>
        <p:spPr>
          <a:xfrm>
            <a:off x="683359" y="2006476"/>
            <a:ext cx="9831253" cy="4545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table by clicking icon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900"/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EC657A2-6231-4373-BA49-2691312D4ED9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2" hasCustomPrompt="1"/>
          </p:nvPr>
        </p:nvSpPr>
        <p:spPr>
          <a:xfrm>
            <a:off x="683358" y="2368354"/>
            <a:ext cx="9831253" cy="27239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table by clicking icon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1039" y="5092705"/>
            <a:ext cx="4915626" cy="290209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en-US" noProof="0" dirty="0" smtClean="0"/>
              <a:t>Table captions in Arial 9pt.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6D1B23C-4A04-4FDA-B701-A81515676BCF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601726" y="5092773"/>
            <a:ext cx="4915626" cy="290209"/>
          </a:xfrm>
        </p:spPr>
        <p:txBody>
          <a:bodyPr lIns="0" tIns="128546" rIns="0"/>
          <a:lstStyle>
            <a:lvl1pPr marL="0" indent="0" algn="r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 noProof="0" dirty="0" smtClean="0"/>
              <a:t>Table captions in Arial 9pt.</a:t>
            </a: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359" y="2013832"/>
            <a:ext cx="9831253" cy="278112"/>
          </a:xfrm>
        </p:spPr>
        <p:txBody>
          <a:bodyPr tIns="0"/>
          <a:lstStyle>
            <a:lvl1pPr marL="0" indent="0" algn="l">
              <a:buNone/>
              <a:defRPr sz="1800" b="1" baseline="0">
                <a:latin typeface="Arial "/>
              </a:defRPr>
            </a:lvl1pPr>
            <a:lvl2pPr marL="493733" indent="0" algn="ctr">
              <a:buNone/>
              <a:defRPr/>
            </a:lvl2pPr>
            <a:lvl3pPr marL="987465" indent="0" algn="ctr">
              <a:buNone/>
              <a:defRPr/>
            </a:lvl3pPr>
            <a:lvl4pPr marL="1481199" indent="0" algn="ctr">
              <a:buNone/>
              <a:defRPr/>
            </a:lvl4pPr>
            <a:lvl5pPr marL="1974931" indent="0" algn="ctr">
              <a:buNone/>
              <a:defRPr/>
            </a:lvl5pPr>
            <a:lvl6pPr marL="2468664" indent="0" algn="ctr">
              <a:buNone/>
              <a:defRPr/>
            </a:lvl6pPr>
            <a:lvl7pPr marL="2962398" indent="0" algn="ctr">
              <a:buNone/>
              <a:defRPr/>
            </a:lvl7pPr>
            <a:lvl8pPr marL="3456130" indent="0" algn="ctr">
              <a:buNone/>
              <a:defRPr/>
            </a:lvl8pPr>
            <a:lvl9pPr marL="3949863" indent="0" algn="ctr">
              <a:buNone/>
              <a:defRPr/>
            </a:lvl9pPr>
          </a:lstStyle>
          <a:p>
            <a:r>
              <a:rPr lang="en-US" dirty="0" smtClean="0"/>
              <a:t>Table heading in Arial 18pt; bold.</a:t>
            </a:r>
          </a:p>
        </p:txBody>
      </p:sp>
    </p:spTree>
    <p:extLst>
      <p:ext uri="{BB962C8B-B14F-4D97-AF65-F5344CB8AC3E}">
        <p14:creationId xmlns:p14="http://schemas.microsoft.com/office/powerpoint/2010/main" val="321032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682520" y="2006475"/>
            <a:ext cx="9831253" cy="42292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icon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2522" y="6240096"/>
            <a:ext cx="5141180" cy="267597"/>
          </a:xfrm>
        </p:spPr>
        <p:txBody>
          <a:bodyPr lIns="0" tIns="128546" rIns="0"/>
          <a:lstStyle>
            <a:lvl1pPr marL="0" marR="0" indent="0" algn="l" defTabSz="54359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 sz="900"/>
            </a:lvl1pPr>
          </a:lstStyle>
          <a:p>
            <a:pPr marL="0" marR="0" lvl="0" indent="0" algn="l" defTabSz="54359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noProof="0" dirty="0" smtClean="0"/>
              <a:t>Chart captions in Arial 9pt.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F40C6B20-ED30-4844-9EE0-B50D6C230086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2520" y="2006475"/>
            <a:ext cx="9831253" cy="2947672"/>
          </a:xfrm>
        </p:spPr>
        <p:txBody>
          <a:bodyPr tIns="0">
            <a:noAutofit/>
          </a:bodyPr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  <a:lvl4pPr indent="0">
              <a:lnSpc>
                <a:spcPct val="100000"/>
              </a:lnSpc>
              <a:defRPr/>
            </a:lvl4pPr>
            <a:lvl5pPr indent="0"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7113292A-4E5D-4503-B788-E5EC888AEC61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181600"/>
            <a:ext cx="5832000" cy="13668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indent="0"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2141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ext with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FC7A84B1-719A-41F6-9636-581FB198B99A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10863" y="2006475"/>
            <a:ext cx="4608400" cy="2788886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683359" y="2006475"/>
            <a:ext cx="4608400" cy="2777648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359" y="4786124"/>
            <a:ext cx="4608400" cy="296122"/>
          </a:xfrm>
        </p:spPr>
        <p:txBody>
          <a:bodyPr lIns="0" tIns="128546" rIns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-1" y="5181600"/>
            <a:ext cx="5832000" cy="13668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indent="0">
              <a:buClr>
                <a:schemeClr val="bg1"/>
              </a:buCl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Text 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0916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2520" y="2006474"/>
            <a:ext cx="9831253" cy="3516373"/>
          </a:xfrm>
        </p:spPr>
        <p:txBody>
          <a:bodyPr tIns="0">
            <a:noAutofit/>
          </a:bodyPr>
          <a:lstStyle>
            <a:lvl1pPr marL="381076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  <a:lvl4pPr indent="0">
              <a:lnSpc>
                <a:spcPct val="100000"/>
              </a:lnSpc>
              <a:defRPr/>
            </a:lvl4pPr>
            <a:lvl5pPr indent="0">
              <a:lnSpc>
                <a:spcPct val="100000"/>
              </a:lnSpc>
              <a:defRPr/>
            </a:lvl5pPr>
          </a:lstStyle>
          <a:p>
            <a:pPr marL="381076" marR="0" lvl="0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Text slides are set in Arial 18pt</a:t>
            </a:r>
          </a:p>
          <a:p>
            <a:pPr marL="874811" marR="0" lvl="1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Second point</a:t>
            </a:r>
          </a:p>
          <a:p>
            <a:pPr marL="1368542" marR="0" lvl="2" indent="-381076" algn="l" defTabSz="485161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 Unicode MS" charset="0"/>
                <a:cs typeface="+mn-cs"/>
              </a:rPr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C527D3D-2D64-4D88-99FC-40B663DB4670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864400"/>
            <a:ext cx="5832000" cy="6840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en-GB" sz="1800" dirty="0" smtClean="0"/>
              <a:t>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9319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ext with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D0403D1A-C80C-4B45-8BD8-DE6C25D355CF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910863" y="2006475"/>
            <a:ext cx="4608400" cy="2788886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683359" y="2006475"/>
            <a:ext cx="4608400" cy="2777648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359" y="4783930"/>
            <a:ext cx="4608400" cy="296122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5864400"/>
            <a:ext cx="5832000" cy="684000"/>
          </a:xfrm>
          <a:solidFill>
            <a:srgbClr val="B2C5D1"/>
          </a:solidFill>
        </p:spPr>
        <p:txBody>
          <a:bodyPr lIns="518400" tIns="46800" rIns="90000" bIns="46800" anchor="ctr" anchorCtr="0"/>
          <a:lstStyle>
            <a:lvl1pPr marL="0" marR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 smtClean="0"/>
              <a:t>Colored</a:t>
            </a:r>
            <a:r>
              <a:rPr lang="de-DE" sz="1800" dirty="0" smtClean="0"/>
              <a:t> </a:t>
            </a:r>
            <a:r>
              <a:rPr lang="de-DE" sz="1800" dirty="0" err="1" smtClean="0"/>
              <a:t>area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highlighted</a:t>
            </a:r>
            <a:r>
              <a:rPr lang="de-DE" sz="1800" dirty="0" smtClean="0"/>
              <a:t>,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en-GB" sz="1800" dirty="0" smtClean="0"/>
              <a:t>in Arial 18pt.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006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648A602-35A6-441D-A0B3-E2884A24774C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7075"/>
          </a:xfrm>
          <a:solidFill>
            <a:schemeClr val="accent2"/>
          </a:solidFill>
        </p:spPr>
        <p:txBody>
          <a:bodyPr lIns="259200" tIns="180000" rIns="90000" bIns="46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170359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BDD2724-8448-4064-B4C9-53857881707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8663"/>
          </a:xfrm>
        </p:spPr>
        <p:txBody>
          <a:bodyPr/>
          <a:lstStyle/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</p:spTree>
    <p:extLst>
      <p:ext uri="{BB962C8B-B14F-4D97-AF65-F5344CB8AC3E}">
        <p14:creationId xmlns:p14="http://schemas.microsoft.com/office/powerpoint/2010/main" val="286383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3738" y="2022475"/>
            <a:ext cx="9837737" cy="4537075"/>
          </a:xfrm>
          <a:solidFill>
            <a:schemeClr val="accent2"/>
          </a:solidFill>
        </p:spPr>
        <p:txBody>
          <a:bodyPr lIns="259200" tIns="180000" rIns="90000" bIns="46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Symbol" panose="05050102010706020507" pitchFamily="18" charset="2"/>
              <a:buChar char="-"/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9B2FBB8C-CCDD-42DE-A980-6EEC5A0C6865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495800"/>
            <a:ext cx="6981824" cy="1793874"/>
          </a:xfrm>
          <a:solidFill>
            <a:schemeClr val="accent2">
              <a:lumMod val="50000"/>
            </a:schemeClr>
          </a:solidFill>
        </p:spPr>
        <p:txBody>
          <a:bodyPr lIns="518400" tIns="46800" rIns="90000" bIns="46800" anchor="ctr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 err="1" smtClean="0"/>
              <a:t>Colored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highlighted</a:t>
            </a:r>
            <a:r>
              <a:rPr lang="de-DE" dirty="0" smtClean="0"/>
              <a:t>, </a:t>
            </a:r>
            <a:r>
              <a:rPr lang="de-DE" dirty="0" err="1" smtClean="0"/>
              <a:t>text</a:t>
            </a:r>
            <a:r>
              <a:rPr lang="de-DE" dirty="0" smtClean="0"/>
              <a:t> in Arial 18pt.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point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40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05906B65-21CE-4D9B-A27B-5F7EDF1BEAEF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4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2523" y="2006477"/>
            <a:ext cx="7870209" cy="40837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53730" y="5584986"/>
            <a:ext cx="1959833" cy="976083"/>
          </a:xfrm>
        </p:spPr>
        <p:txBody>
          <a:bodyPr lIns="128546" t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00" spc="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 smtClean="0"/>
              <a:t>Captions in Arial 9 pt.</a:t>
            </a:r>
            <a:br>
              <a:rPr lang="en-US" noProof="0" dirty="0" smtClean="0"/>
            </a:br>
            <a:r>
              <a:rPr lang="en-US" noProof="0" dirty="0" smtClean="0"/>
              <a:t>Captions are positioned 0.3 cm below or to the side of the image.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4621BD7D-0AC7-4151-9E43-40352A2205CC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8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or image, 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2520" y="2006477"/>
            <a:ext cx="9831253" cy="4543200"/>
          </a:xfrm>
        </p:spPr>
        <p:txBody>
          <a:bodyPr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95A1E6B-E1E7-4F21-9C57-195197A416C1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8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682520" y="962120"/>
            <a:ext cx="9831253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 smtClean="0"/>
              <a:t>Title or section title in Arial 40pt </a:t>
            </a:r>
            <a:br>
              <a:rPr lang="en-US" dirty="0" smtClean="0"/>
            </a:br>
            <a:r>
              <a:rPr lang="en-US" dirty="0" smtClean="0"/>
              <a:t>over two lines.</a:t>
            </a:r>
            <a:endParaRPr lang="en-US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6C6B24F3-52F9-45E0-A431-9D1D5B56138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82519" y="2471531"/>
            <a:ext cx="9831253" cy="227499"/>
          </a:xfrm>
        </p:spPr>
        <p:txBody>
          <a:bodyPr/>
          <a:lstStyle>
            <a:lvl1pPr marL="0" indent="0">
              <a:lnSpc>
                <a:spcPts val="1680"/>
              </a:lnSpc>
              <a:buNone/>
              <a:defRPr sz="1400" baseline="0"/>
            </a:lvl1pPr>
          </a:lstStyle>
          <a:p>
            <a:pPr lvl="0"/>
            <a:r>
              <a:rPr lang="de-DE" dirty="0" smtClean="0"/>
              <a:t>Additional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title in 14pt. </a:t>
            </a:r>
          </a:p>
        </p:txBody>
      </p:sp>
    </p:spTree>
    <p:extLst>
      <p:ext uri="{BB962C8B-B14F-4D97-AF65-F5344CB8AC3E}">
        <p14:creationId xmlns:p14="http://schemas.microsoft.com/office/powerpoint/2010/main" val="78781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3" y="549880"/>
            <a:ext cx="12195174" cy="4069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82520" y="4832021"/>
            <a:ext cx="9831253" cy="1077218"/>
          </a:xfrm>
        </p:spPr>
        <p:txBody>
          <a:bodyPr/>
          <a:lstStyle>
            <a:lvl1pPr>
              <a:lnSpc>
                <a:spcPts val="4200"/>
              </a:lnSpc>
              <a:defRPr sz="4000"/>
            </a:lvl1pPr>
          </a:lstStyle>
          <a:p>
            <a:r>
              <a:rPr lang="en-US" dirty="0" smtClean="0"/>
              <a:t>Title or section title in Arial 40pt </a:t>
            </a:r>
            <a:br>
              <a:rPr lang="en-US" dirty="0" smtClean="0"/>
            </a:br>
            <a:r>
              <a:rPr lang="en-US" dirty="0" smtClean="0"/>
              <a:t>over two lines.</a:t>
            </a:r>
            <a:endParaRPr lang="en-US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3F84D486-F2F9-4E36-A44A-BDCC0D7298B8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2519" y="6095291"/>
            <a:ext cx="9831253" cy="209107"/>
          </a:xfrm>
        </p:spPr>
        <p:txBody>
          <a:bodyPr tIns="0"/>
          <a:lstStyle>
            <a:lvl1pPr marL="0" indent="0">
              <a:lnSpc>
                <a:spcPts val="1680"/>
              </a:lnSpc>
              <a:buNone/>
              <a:defRPr sz="1400">
                <a:latin typeface="Arial "/>
              </a:defRPr>
            </a:lvl1pPr>
          </a:lstStyle>
          <a:p>
            <a:pPr lvl="0"/>
            <a:r>
              <a:rPr lang="de-DE" dirty="0" smtClean="0"/>
              <a:t>Additional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title in 14pt</a:t>
            </a:r>
          </a:p>
        </p:txBody>
      </p:sp>
    </p:spTree>
    <p:extLst>
      <p:ext uri="{BB962C8B-B14F-4D97-AF65-F5344CB8AC3E}">
        <p14:creationId xmlns:p14="http://schemas.microsoft.com/office/powerpoint/2010/main" val="171895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, 2 images,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3359" y="2006476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910863" y="2006475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 sz="1800"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3pPr>
            <a:lvl4pPr>
              <a:defRPr sz="1900"/>
            </a:lvl4pPr>
            <a:lvl5pPr>
              <a:defRPr sz="19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13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4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BA9554C4-4AAE-426A-8A12-9CE57DB01E8D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96061" y="5175607"/>
            <a:ext cx="9818594" cy="279274"/>
          </a:xfrm>
        </p:spPr>
        <p:txBody>
          <a:bodyPr tIns="0" bIns="0"/>
          <a:lstStyle>
            <a:lvl1pPr marL="0" indent="0">
              <a:spcAft>
                <a:spcPts val="648"/>
              </a:spcAft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 smtClean="0"/>
              <a:t>Text in 18pt.</a:t>
            </a:r>
          </a:p>
        </p:txBody>
      </p:sp>
    </p:spTree>
    <p:extLst>
      <p:ext uri="{BB962C8B-B14F-4D97-AF65-F5344CB8AC3E}">
        <p14:creationId xmlns:p14="http://schemas.microsoft.com/office/powerpoint/2010/main" val="573049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359" y="4931953"/>
            <a:ext cx="4608400" cy="296122"/>
          </a:xfrm>
        </p:spPr>
        <p:txBody>
          <a:bodyPr lIns="0" tIns="128546" rIns="0"/>
          <a:lstStyle>
            <a:lvl1pPr marL="0" indent="0" algn="l">
              <a:lnSpc>
                <a:spcPct val="100000"/>
              </a:lnSpc>
              <a:buNone/>
              <a:defRPr sz="900" baseline="0"/>
            </a:lvl1pPr>
          </a:lstStyle>
          <a:p>
            <a:pPr lvl="0"/>
            <a:r>
              <a:rPr lang="de-DE" dirty="0" smtClean="0"/>
              <a:t>Caption in Arial 9pt.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910863" y="2006475"/>
            <a:ext cx="4608400" cy="2923877"/>
          </a:xfrm>
        </p:spPr>
        <p:txBody>
          <a:bodyPr tIns="0"/>
          <a:lstStyle>
            <a:lvl1pPr marL="381076" marR="0" indent="-381076" algn="l" defTabSz="4851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1pPr>
            <a:lvl2pPr marL="874811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  <a:tabLst/>
              <a:defRPr/>
            </a:lvl2pPr>
            <a:lvl3pPr marL="1368542" marR="0" indent="-381076" algn="l" defTabSz="485161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lvl3pPr>
          </a:lstStyle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683359" y="2009650"/>
            <a:ext cx="4608400" cy="2923877"/>
          </a:xfrm>
        </p:spPr>
        <p:txBody>
          <a:bodyPr tIns="0"/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Add image by clicking icon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2D2DC78E-E20A-4551-8693-68CCA20358B1}" type="datetime1">
              <a:rPr lang="en-US" smtClean="0"/>
              <a:t>2/25/2019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7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2520" y="974814"/>
            <a:ext cx="983125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 smtClean="0"/>
              <a:t>Headline in Arial 28pt over two lines</a:t>
            </a:r>
            <a:br>
              <a:rPr lang="en-US" noProof="0" dirty="0" smtClean="0"/>
            </a:br>
            <a:r>
              <a:rPr lang="en-US" noProof="0" dirty="0" smtClean="0"/>
              <a:t>for a content page</a:t>
            </a:r>
            <a:endParaRPr lang="de-DE" noProof="0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519" y="2006477"/>
            <a:ext cx="9831253" cy="454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9437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 smtClean="0"/>
              <a:t>Text slides are set in Arial 18pt</a:t>
            </a:r>
          </a:p>
          <a:p>
            <a:pPr lvl="1"/>
            <a:r>
              <a:rPr lang="en-US" noProof="0" dirty="0" smtClean="0"/>
              <a:t>Second point</a:t>
            </a:r>
          </a:p>
          <a:p>
            <a:pPr lvl="2"/>
            <a:r>
              <a:rPr lang="en-US" noProof="0" dirty="0" smtClean="0"/>
              <a:t>Third point</a:t>
            </a:r>
          </a:p>
          <a:p>
            <a:pPr lvl="0"/>
            <a:endParaRPr lang="en-GB" dirty="0" smtClean="0"/>
          </a:p>
        </p:txBody>
      </p:sp>
      <p:sp>
        <p:nvSpPr>
          <p:cNvPr id="4" name="empower - DO NOT DELETE!!!" hidden="1"/>
          <p:cNvSpPr/>
          <p:nvPr>
            <p:custDataLst>
              <p:tags r:id="rId22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748" tIns="49374" rIns="98748" bIns="4937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85161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6060" y="6623088"/>
            <a:ext cx="5400469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85161" rtl="0" eaLnBrk="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Title of presentation | Department, name</a:t>
            </a:r>
            <a:endParaRPr lang="en-US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" y="6610045"/>
            <a:ext cx="435954" cy="14801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kern="12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90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defRPr>
            </a:lvl1pPr>
          </a:lstStyle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8D66A070-9A12-4EBA-B3F2-544BBBBDA54F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4" name="Rectangle 63"/>
          <p:cNvSpPr>
            <a:spLocks noChangeAspect="1" noChangeArrowheads="1"/>
          </p:cNvSpPr>
          <p:nvPr/>
        </p:nvSpPr>
        <p:spPr bwMode="auto">
          <a:xfrm>
            <a:off x="0" y="2"/>
            <a:ext cx="10520406" cy="543669"/>
          </a:xfrm>
          <a:prstGeom prst="rect">
            <a:avLst/>
          </a:prstGeom>
          <a:solidFill>
            <a:srgbClr val="2C35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0641" tIns="55320" rIns="110641" bIns="5532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5" name="Picture 62" descr="Claim_weiß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" y="313140"/>
            <a:ext cx="2366467" cy="18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20"/>
          <p:cNvCxnSpPr>
            <a:cxnSpLocks noChangeShapeType="1"/>
          </p:cNvCxnSpPr>
          <p:nvPr/>
        </p:nvCxnSpPr>
        <p:spPr bwMode="auto">
          <a:xfrm>
            <a:off x="-1920" y="261268"/>
            <a:ext cx="1051848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57" y="71984"/>
            <a:ext cx="857309" cy="3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85214" rtl="0" eaLnBrk="1" fontAlgn="base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j-lt"/>
          <a:ea typeface="ＭＳ Ｐゴシック" charset="0"/>
          <a:cs typeface="ＭＳ Ｐゴシック" pitchFamily="34" charset="-128"/>
        </a:defRPr>
      </a:lvl1pPr>
      <a:lvl2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2pPr>
      <a:lvl3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3pPr>
      <a:lvl4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4pPr>
      <a:lvl5pPr algn="l" defTabSz="485214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Arial" charset="0"/>
          <a:ea typeface="ＭＳ Ｐゴシック" charset="0"/>
          <a:cs typeface="ＭＳ Ｐゴシック" pitchFamily="34" charset="-128"/>
        </a:defRPr>
      </a:lvl5pPr>
      <a:lvl6pPr marL="2715828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6pPr>
      <a:lvl7pPr marL="3209615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7pPr>
      <a:lvl8pPr marL="3703402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8pPr>
      <a:lvl9pPr marL="4197189" indent="-246893" algn="ctr" defTabSz="485214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81076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800" baseline="0">
          <a:solidFill>
            <a:srgbClr val="000000"/>
          </a:solidFill>
          <a:latin typeface="+mn-lt"/>
          <a:ea typeface="ＭＳ Ｐゴシック" charset="0"/>
          <a:cs typeface="ＭＳ Ｐゴシック" pitchFamily="34" charset="-128"/>
        </a:defRPr>
      </a:lvl1pPr>
      <a:lvl2pPr marL="874811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Symbol" panose="05050102010706020507" pitchFamily="18" charset="2"/>
        <a:buChar char="-"/>
        <a:defRPr sz="1800">
          <a:solidFill>
            <a:srgbClr val="000000"/>
          </a:solidFill>
          <a:latin typeface="+mn-lt"/>
          <a:ea typeface="Arial Unicode MS" charset="0"/>
          <a:cs typeface="+mn-cs"/>
        </a:defRPr>
      </a:lvl2pPr>
      <a:lvl3pPr marL="1368542" indent="-381076" algn="l" defTabSz="485161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Wingdings" panose="05000000000000000000" pitchFamily="2" charset="2"/>
        <a:buChar char="§"/>
        <a:defRPr sz="1800">
          <a:solidFill>
            <a:srgbClr val="000000"/>
          </a:solidFill>
          <a:latin typeface="+mn-lt"/>
          <a:ea typeface="Arial Unicode MS" charset="0"/>
          <a:cs typeface="+mn-cs"/>
        </a:defRPr>
      </a:lvl3pPr>
      <a:lvl4pPr marL="1728064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621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+mn-lt"/>
          <a:ea typeface="Arial Unicode MS" charset="0"/>
          <a:cs typeface="+mn-cs"/>
        </a:defRPr>
      </a:lvl4pPr>
      <a:lvl5pPr marL="2221799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000000"/>
          </a:solidFill>
          <a:latin typeface="+mn-lt"/>
          <a:ea typeface="Arial Unicode MS" charset="0"/>
          <a:cs typeface="+mn-cs"/>
        </a:defRPr>
      </a:lvl5pPr>
      <a:lvl6pPr marL="2715531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6pPr>
      <a:lvl7pPr marL="3209264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7pPr>
      <a:lvl8pPr marL="3702996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8pPr>
      <a:lvl9pPr marL="4196730" indent="-246867" algn="l" defTabSz="485161" rtl="0" eaLnBrk="1" fontAlgn="base" hangingPunct="1">
        <a:lnSpc>
          <a:spcPct val="93000"/>
        </a:lnSpc>
        <a:spcBef>
          <a:spcPct val="0"/>
        </a:spcBef>
        <a:spcAft>
          <a:spcPts val="311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33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65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9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931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664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398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130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9863" algn="l" defTabSz="9874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1400974" y="2458320"/>
            <a:ext cx="9831253" cy="579133"/>
          </a:xfrm>
        </p:spPr>
        <p:txBody>
          <a:bodyPr/>
          <a:lstStyle/>
          <a:p>
            <a:r>
              <a:rPr lang="de-DE" sz="6000" dirty="0" smtClean="0"/>
              <a:t>Chatprogramm</a:t>
            </a:r>
            <a:endParaRPr lang="de-DE" sz="6000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2183385" y="3204621"/>
            <a:ext cx="9831253" cy="276999"/>
          </a:xfrm>
        </p:spPr>
        <p:txBody>
          <a:bodyPr/>
          <a:lstStyle/>
          <a:p>
            <a:r>
              <a:rPr lang="de-DE" sz="1800" dirty="0" smtClean="0"/>
              <a:t>Informatikprojekt Softwareentwicklung</a:t>
            </a:r>
            <a:endParaRPr lang="de-DE" sz="1800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9D5CAF7-47C3-4973-B038-29758BD775F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77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Codierung einer Nachricht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2286001" y="2706129"/>
            <a:ext cx="1346886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Sender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3819323" y="2706129"/>
            <a:ext cx="1021493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5027252" y="2706129"/>
            <a:ext cx="1904886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Empfänger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8285084" y="2706129"/>
            <a:ext cx="2122911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Zeitstempel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4356956" y="3768807"/>
            <a:ext cx="967720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Bool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677622" y="3768807"/>
            <a:ext cx="2578909" cy="77847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rPr>
              <a:t>Nachrichtentext</a:t>
            </a:r>
            <a:endParaRPr kumimoji="0" lang="de-DE" sz="2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118574" y="2706129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5511112" y="3768807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3190446" y="3768807"/>
            <a:ext cx="980074" cy="7784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de-DE" sz="2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 Unicode MS" charset="0"/>
              </a:rPr>
              <a:t>$%&amp;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Versenden einer Nachricht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37" y="4564573"/>
            <a:ext cx="757850" cy="757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07" y="4600893"/>
            <a:ext cx="757850" cy="757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46" y="1819297"/>
            <a:ext cx="591934" cy="59193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19" y="2687932"/>
            <a:ext cx="591881" cy="5918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" y="4600893"/>
            <a:ext cx="757850" cy="757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64" y="2817906"/>
            <a:ext cx="618955" cy="6189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5" y="1247934"/>
            <a:ext cx="571363" cy="5713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4" y="1371268"/>
            <a:ext cx="568580" cy="56858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036798" y="2092417"/>
            <a:ext cx="1727585" cy="586342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Andere Computer </a:t>
            </a: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im Netzwerk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84" y="2494513"/>
            <a:ext cx="562372" cy="56237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538834" y="5303299"/>
            <a:ext cx="571363" cy="316378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Luca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049123" y="5333309"/>
            <a:ext cx="1003617" cy="316378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Jacqueline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84237" y="5364310"/>
            <a:ext cx="587362" cy="274492"/>
          </a:xfrm>
          <a:prstGeom prst="rect">
            <a:avLst/>
          </a:prstGeom>
          <a:noFill/>
        </p:spPr>
        <p:txBody>
          <a:bodyPr vert="horz" wrap="square" lIns="0" tIns="1800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Peter</a:t>
            </a:r>
          </a:p>
        </p:txBody>
      </p:sp>
      <p:sp>
        <p:nvSpPr>
          <p:cNvPr id="17" name="Pfeil nach rechts 16"/>
          <p:cNvSpPr/>
          <p:nvPr/>
        </p:nvSpPr>
        <p:spPr bwMode="auto">
          <a:xfrm rot="16200000">
            <a:off x="5322107" y="3732984"/>
            <a:ext cx="939511" cy="47954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8" name="Pfeil nach rechts 17"/>
          <p:cNvSpPr/>
          <p:nvPr/>
        </p:nvSpPr>
        <p:spPr bwMode="auto">
          <a:xfrm>
            <a:off x="6487886" y="4676503"/>
            <a:ext cx="3439885" cy="478971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19" name="Pfeil nach rechts 18"/>
          <p:cNvSpPr/>
          <p:nvPr/>
        </p:nvSpPr>
        <p:spPr bwMode="auto">
          <a:xfrm rot="10800000">
            <a:off x="1793966" y="4676503"/>
            <a:ext cx="3347336" cy="478971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3" name="180-Grad-Pfeil 22"/>
          <p:cNvSpPr/>
          <p:nvPr/>
        </p:nvSpPr>
        <p:spPr bwMode="auto">
          <a:xfrm rot="10800000">
            <a:off x="5253867" y="5575118"/>
            <a:ext cx="976949" cy="673334"/>
          </a:xfrm>
          <a:prstGeom prst="uturnArrow">
            <a:avLst>
              <a:gd name="adj1" fmla="val 25000"/>
              <a:gd name="adj2" fmla="val 25000"/>
              <a:gd name="adj3" fmla="val 26630"/>
              <a:gd name="adj4" fmla="val 33967"/>
              <a:gd name="adj5" fmla="val 10000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 Unicode MS" charset="0"/>
            </a:endParaRPr>
          </a:p>
        </p:txBody>
      </p:sp>
      <p:sp>
        <p:nvSpPr>
          <p:cNvPr id="24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2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Empfangen einer Nachricht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3" y="560024"/>
            <a:ext cx="3864427" cy="6229456"/>
          </a:xfrm>
          <a:prstGeom prst="rect">
            <a:avLst/>
          </a:prstGeom>
        </p:spPr>
      </p:pic>
      <p:sp>
        <p:nvSpPr>
          <p:cNvPr id="5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Speicherung</a:t>
            </a:r>
            <a:endParaRPr lang="de-DE" dirty="0"/>
          </a:p>
        </p:txBody>
      </p:sp>
      <p:sp>
        <p:nvSpPr>
          <p:cNvPr id="8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9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 | </a:t>
            </a:r>
            <a:r>
              <a:rPr lang="en-US" dirty="0" smtClean="0"/>
              <a:t>DHBW Karlsruhe; Jacqueline Kaefer &amp; Luca Katzenberger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60" y="1500985"/>
            <a:ext cx="9423623" cy="50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Computer: https://upload.wikimedia.org/wikipedia/commons/b/b2/Gnome-computer.svg</a:t>
            </a:r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2"/>
          </p:nvPr>
        </p:nvSpPr>
        <p:spPr>
          <a:xfrm>
            <a:off x="7669658" y="6623088"/>
            <a:ext cx="2845047" cy="147581"/>
          </a:xfrm>
        </p:spPr>
        <p:txBody>
          <a:bodyPr/>
          <a:lstStyle/>
          <a:p>
            <a:pPr defTabSz="48516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83447" algn="l"/>
                <a:tab pos="968608" algn="l"/>
                <a:tab pos="1453768" algn="l"/>
                <a:tab pos="1938932" algn="l"/>
                <a:tab pos="2424091" algn="l"/>
                <a:tab pos="2909252" algn="l"/>
                <a:tab pos="3394415" algn="l"/>
                <a:tab pos="3879574" algn="l"/>
                <a:tab pos="4364734" algn="l"/>
                <a:tab pos="4849898" algn="l"/>
                <a:tab pos="5335057" algn="l"/>
                <a:tab pos="5820220" algn="l"/>
                <a:tab pos="6305381" algn="l"/>
                <a:tab pos="6790542" algn="l"/>
                <a:tab pos="7275702" algn="l"/>
                <a:tab pos="7760865" algn="l"/>
                <a:tab pos="8246025" algn="l"/>
                <a:tab pos="8731187" algn="l"/>
                <a:tab pos="9216348" algn="l"/>
                <a:tab pos="9701509" algn="l"/>
              </a:tabLst>
            </a:pPr>
            <a:fld id="{51D12988-2311-49D8-95BD-13FB23C5CA64}" type="datetime1">
              <a:rPr lang="en-US" smtClean="0"/>
              <a:t>2/25/2019</a:t>
            </a:fld>
            <a:endParaRPr lang="en-US" dirty="0"/>
          </a:p>
        </p:txBody>
      </p:sp>
      <p:sp>
        <p:nvSpPr>
          <p:cNvPr id="6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683703" y="6623088"/>
            <a:ext cx="5400469" cy="14801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Informatikprojekt</a:t>
            </a:r>
            <a:r>
              <a:rPr lang="en-US" dirty="0" smtClean="0"/>
              <a:t> </a:t>
            </a:r>
            <a:r>
              <a:rPr lang="en-US" dirty="0" err="1" smtClean="0"/>
              <a:t>Chatprogramm</a:t>
            </a:r>
            <a:r>
              <a:rPr lang="en-US" dirty="0" smtClean="0"/>
              <a:t>| DHBW Karlsruhe; Jacqueline Kaefer &amp; Luca Katzenberger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20" y="974814"/>
            <a:ext cx="9831253" cy="410369"/>
          </a:xfrm>
        </p:spPr>
        <p:txBody>
          <a:bodyPr/>
          <a:lstStyle/>
          <a:p>
            <a:r>
              <a:rPr lang="de-DE" dirty="0" smtClean="0"/>
              <a:t>Im Programm zeigen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Starten -&gt; Username eingeben</a:t>
            </a:r>
          </a:p>
          <a:p>
            <a:r>
              <a:rPr lang="de-DE" dirty="0" smtClean="0"/>
              <a:t>Kontakt hinzufügen</a:t>
            </a:r>
          </a:p>
          <a:p>
            <a:r>
              <a:rPr lang="de-DE" dirty="0" err="1" smtClean="0"/>
              <a:t>FremderKontakt</a:t>
            </a:r>
            <a:r>
              <a:rPr lang="de-DE" dirty="0" smtClean="0"/>
              <a:t> Dialog</a:t>
            </a:r>
          </a:p>
          <a:p>
            <a:r>
              <a:rPr lang="de-DE" dirty="0" smtClean="0"/>
              <a:t>Nachrichten</a:t>
            </a:r>
          </a:p>
          <a:p>
            <a:r>
              <a:rPr lang="de-DE" dirty="0" smtClean="0"/>
              <a:t>Kontakt löschen</a:t>
            </a:r>
          </a:p>
          <a:p>
            <a:r>
              <a:rPr lang="de-DE" dirty="0" smtClean="0"/>
              <a:t>Programm zu und auf machen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2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05"/>
  <p:tag name="MIO_FALLBACK_LAYOUT" val="3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0"/>
  <p:tag name="MIO_HDS" val="True"/>
  <p:tag name="MIO_SKIPVERSION" val="01.01.0001 00:00:00"/>
  <p:tag name="MIO_EKGUID" val="7591e066-4987-4298-8da3-3ff2c61db108"/>
  <p:tag name="MIO_UPDATE" val="True"/>
  <p:tag name="MIO_VERSION" val="09.08.2017 08:31:42"/>
  <p:tag name="MIO_DBID" val="2A33634A-98B7-4BCE-B2CC-E8EF535B38F2"/>
  <p:tag name="MIO_LASTDOWNLOADED" val="09.08.2017 09:17:24"/>
  <p:tag name="MIO_OBJECTNAME" val="SEW Master"/>
  <p:tag name="MIO_CDID" val="848d93fd-52f2-4d9a-ade9-0db5ab8bb5e6"/>
</p:tagLst>
</file>

<file path=ppt/theme/theme1.xml><?xml version="1.0" encoding="utf-8"?>
<a:theme xmlns:a="http://schemas.openxmlformats.org/drawingml/2006/main" name="16-9_SEW_master_2017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E0E9EE"/>
      </a:accent1>
      <a:accent2>
        <a:srgbClr val="B2C5D1"/>
      </a:accent2>
      <a:accent3>
        <a:srgbClr val="AA0012"/>
      </a:accent3>
      <a:accent4>
        <a:srgbClr val="000000"/>
      </a:accent4>
      <a:accent5>
        <a:srgbClr val="EFF3F5"/>
      </a:accent5>
      <a:accent6>
        <a:srgbClr val="95B4C5"/>
      </a:accent6>
      <a:hlink>
        <a:srgbClr val="70000D"/>
      </a:hlink>
      <a:folHlink>
        <a:srgbClr val="517D95"/>
      </a:folHlink>
    </a:clrScheme>
    <a:fontScheme name="Larissa-Design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cs typeface="Arial Unicode MS" charset="0"/>
          </a:defRPr>
        </a:defPPr>
      </a:lstStyle>
    </a:spDef>
    <a:ln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vert="horz" wrap="none" lIns="0" tIns="1800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3C6AF329-C1BD-4D6B-84A2-7654F8E98ABC}" vid="{5A68F71B-1D44-4481-B10C-B9297E2207E1}"/>
    </a:ext>
  </a:extLst>
</a:theme>
</file>

<file path=ppt/theme/theme2.xml><?xml version="1.0" encoding="utf-8"?>
<a:theme xmlns:a="http://schemas.openxmlformats.org/drawingml/2006/main" name="Larissa-Design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486679"/>
      </a:accent1>
      <a:accent2>
        <a:srgbClr val="B2C5D1"/>
      </a:accent2>
      <a:accent3>
        <a:srgbClr val="2C353C"/>
      </a:accent3>
      <a:accent4>
        <a:srgbClr val="E10017"/>
      </a:accent4>
      <a:accent5>
        <a:srgbClr val="A1AFBA"/>
      </a:accent5>
      <a:accent6>
        <a:srgbClr val="AA0012"/>
      </a:accent6>
      <a:hlink>
        <a:srgbClr val="70000D"/>
      </a:hlink>
      <a:folHlink>
        <a:srgbClr val="70000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sew farben">
      <a:dk1>
        <a:srgbClr val="000000"/>
      </a:dk1>
      <a:lt1>
        <a:srgbClr val="FFFFFF"/>
      </a:lt1>
      <a:dk2>
        <a:srgbClr val="E10017"/>
      </a:dk2>
      <a:lt2>
        <a:srgbClr val="2C353C"/>
      </a:lt2>
      <a:accent1>
        <a:srgbClr val="486679"/>
      </a:accent1>
      <a:accent2>
        <a:srgbClr val="B2C5D1"/>
      </a:accent2>
      <a:accent3>
        <a:srgbClr val="2C353C"/>
      </a:accent3>
      <a:accent4>
        <a:srgbClr val="E10017"/>
      </a:accent4>
      <a:accent5>
        <a:srgbClr val="A1AFBA"/>
      </a:accent5>
      <a:accent6>
        <a:srgbClr val="AA0012"/>
      </a:accent6>
      <a:hlink>
        <a:srgbClr val="70000D"/>
      </a:hlink>
      <a:folHlink>
        <a:srgbClr val="70000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377</Words>
  <Application>Microsoft Office PowerPoint</Application>
  <PresentationFormat>Benutzerdefiniert</PresentationFormat>
  <Paragraphs>87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Arial </vt:lpstr>
      <vt:lpstr>Arial Unicode MS</vt:lpstr>
      <vt:lpstr>Symbol</vt:lpstr>
      <vt:lpstr>Times New Roman</vt:lpstr>
      <vt:lpstr>Wingdings</vt:lpstr>
      <vt:lpstr>16-9_SEW_master_2017</vt:lpstr>
      <vt:lpstr>Chatprogramm</vt:lpstr>
      <vt:lpstr>Codierung einer Nachricht</vt:lpstr>
      <vt:lpstr>Versenden einer Nachricht</vt:lpstr>
      <vt:lpstr>Empfangen einer Nachricht</vt:lpstr>
      <vt:lpstr>Speicherung</vt:lpstr>
      <vt:lpstr>Quellen</vt:lpstr>
      <vt:lpstr>Im Programm zeigen</vt:lpstr>
    </vt:vector>
  </TitlesOfParts>
  <Company>SEW-EURODRIVE GmbH &amp; Co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DEKATLUC</dc:creator>
  <cp:lastModifiedBy>DEKATLUC</cp:lastModifiedBy>
  <cp:revision>15</cp:revision>
  <dcterms:created xsi:type="dcterms:W3CDTF">2019-02-21T12:12:12Z</dcterms:created>
  <dcterms:modified xsi:type="dcterms:W3CDTF">2019-02-25T18:07:33Z</dcterms:modified>
</cp:coreProperties>
</file>