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531" r:id="rId3"/>
    <p:sldId id="529" r:id="rId4"/>
    <p:sldId id="344" r:id="rId5"/>
    <p:sldId id="345" r:id="rId6"/>
    <p:sldId id="347" r:id="rId7"/>
    <p:sldId id="348" r:id="rId8"/>
    <p:sldId id="349" r:id="rId9"/>
    <p:sldId id="479" r:id="rId10"/>
    <p:sldId id="476" r:id="rId11"/>
    <p:sldId id="47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5" r:id="rId22"/>
    <p:sldId id="394" r:id="rId23"/>
    <p:sldId id="363" r:id="rId24"/>
    <p:sldId id="362" r:id="rId25"/>
    <p:sldId id="364" r:id="rId26"/>
    <p:sldId id="365" r:id="rId27"/>
    <p:sldId id="367" r:id="rId28"/>
    <p:sldId id="480" r:id="rId29"/>
    <p:sldId id="369" r:id="rId30"/>
    <p:sldId id="375" r:id="rId31"/>
    <p:sldId id="376" r:id="rId32"/>
    <p:sldId id="377" r:id="rId33"/>
    <p:sldId id="379" r:id="rId34"/>
    <p:sldId id="380" r:id="rId35"/>
    <p:sldId id="381" r:id="rId36"/>
    <p:sldId id="382" r:id="rId37"/>
    <p:sldId id="383" r:id="rId38"/>
    <p:sldId id="403" r:id="rId39"/>
    <p:sldId id="470" r:id="rId40"/>
    <p:sldId id="472" r:id="rId41"/>
    <p:sldId id="473" r:id="rId42"/>
    <p:sldId id="474" r:id="rId43"/>
    <p:sldId id="475" r:id="rId44"/>
    <p:sldId id="368" r:id="rId45"/>
    <p:sldId id="530" r:id="rId46"/>
    <p:sldId id="482" r:id="rId47"/>
    <p:sldId id="483" r:id="rId48"/>
    <p:sldId id="532" r:id="rId49"/>
    <p:sldId id="486" r:id="rId50"/>
    <p:sldId id="484" r:id="rId51"/>
    <p:sldId id="533" r:id="rId52"/>
    <p:sldId id="396" r:id="rId53"/>
    <p:sldId id="284" r:id="rId54"/>
    <p:sldId id="285" r:id="rId55"/>
    <p:sldId id="286" r:id="rId56"/>
    <p:sldId id="397" r:id="rId57"/>
    <p:sldId id="398" r:id="rId58"/>
    <p:sldId id="489" r:id="rId59"/>
    <p:sldId id="287" r:id="rId60"/>
    <p:sldId id="399" r:id="rId61"/>
    <p:sldId id="402" r:id="rId62"/>
    <p:sldId id="401" r:id="rId63"/>
    <p:sldId id="289" r:id="rId64"/>
    <p:sldId id="290" r:id="rId65"/>
    <p:sldId id="497" r:id="rId66"/>
    <p:sldId id="292" r:id="rId67"/>
    <p:sldId id="495" r:id="rId68"/>
    <p:sldId id="293" r:id="rId69"/>
    <p:sldId id="494" r:id="rId70"/>
    <p:sldId id="294" r:id="rId71"/>
    <p:sldId id="496" r:id="rId72"/>
    <p:sldId id="492" r:id="rId73"/>
    <p:sldId id="493" r:id="rId74"/>
    <p:sldId id="301" r:id="rId75"/>
    <p:sldId id="302" r:id="rId76"/>
    <p:sldId id="303" r:id="rId77"/>
    <p:sldId id="304" r:id="rId78"/>
    <p:sldId id="404" r:id="rId79"/>
    <p:sldId id="415" r:id="rId80"/>
    <p:sldId id="410" r:id="rId81"/>
    <p:sldId id="412" r:id="rId82"/>
    <p:sldId id="407" r:id="rId83"/>
    <p:sldId id="413" r:id="rId84"/>
    <p:sldId id="414" r:id="rId85"/>
    <p:sldId id="419" r:id="rId86"/>
    <p:sldId id="504" r:id="rId87"/>
    <p:sldId id="422" r:id="rId88"/>
    <p:sldId id="423" r:id="rId89"/>
    <p:sldId id="416" r:id="rId90"/>
    <p:sldId id="424" r:id="rId91"/>
    <p:sldId id="425" r:id="rId92"/>
    <p:sldId id="426" r:id="rId93"/>
    <p:sldId id="427" r:id="rId94"/>
    <p:sldId id="428" r:id="rId95"/>
    <p:sldId id="430" r:id="rId96"/>
    <p:sldId id="429" r:id="rId97"/>
    <p:sldId id="431" r:id="rId98"/>
    <p:sldId id="435" r:id="rId99"/>
    <p:sldId id="436" r:id="rId100"/>
    <p:sldId id="498" r:id="rId101"/>
    <p:sldId id="499" r:id="rId102"/>
    <p:sldId id="439" r:id="rId103"/>
    <p:sldId id="456" r:id="rId104"/>
    <p:sldId id="500" r:id="rId105"/>
    <p:sldId id="501" r:id="rId106"/>
    <p:sldId id="441" r:id="rId107"/>
    <p:sldId id="466" r:id="rId108"/>
    <p:sldId id="442" r:id="rId109"/>
    <p:sldId id="461" r:id="rId110"/>
    <p:sldId id="462" r:id="rId111"/>
    <p:sldId id="503" r:id="rId112"/>
    <p:sldId id="464" r:id="rId113"/>
    <p:sldId id="502" r:id="rId114"/>
    <p:sldId id="443" r:id="rId115"/>
    <p:sldId id="444" r:id="rId116"/>
    <p:sldId id="447" r:id="rId117"/>
    <p:sldId id="465" r:id="rId118"/>
    <p:sldId id="449" r:id="rId119"/>
    <p:sldId id="446" r:id="rId120"/>
    <p:sldId id="455" r:id="rId121"/>
    <p:sldId id="433" r:id="rId1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7" autoAdjust="0"/>
    <p:restoredTop sz="83479" autoAdjust="0"/>
  </p:normalViewPr>
  <p:slideViewPr>
    <p:cSldViewPr>
      <p:cViewPr varScale="1">
        <p:scale>
          <a:sx n="72" d="100"/>
          <a:sy n="72" d="100"/>
        </p:scale>
        <p:origin x="17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嘉政" userId="b8bb4b2f-88dc-4b14-909f-b6fb26f2e82f" providerId="ADAL" clId="{43BA0028-ADFD-4180-971B-F71D7FE20E55}"/>
    <pc:docChg chg="custSel modSld">
      <pc:chgData name="陳嘉政" userId="b8bb4b2f-88dc-4b14-909f-b6fb26f2e82f" providerId="ADAL" clId="{43BA0028-ADFD-4180-971B-F71D7FE20E55}" dt="2022-01-11T04:17:34.098" v="181" actId="20577"/>
      <pc:docMkLst>
        <pc:docMk/>
      </pc:docMkLst>
      <pc:sldChg chg="modNotesTx">
        <pc:chgData name="陳嘉政" userId="b8bb4b2f-88dc-4b14-909f-b6fb26f2e82f" providerId="ADAL" clId="{43BA0028-ADFD-4180-971B-F71D7FE20E55}" dt="2022-01-11T04:13:03.868" v="138" actId="20577"/>
        <pc:sldMkLst>
          <pc:docMk/>
          <pc:sldMk cId="0" sldId="303"/>
        </pc:sldMkLst>
      </pc:sldChg>
      <pc:sldChg chg="modNotesTx">
        <pc:chgData name="陳嘉政" userId="b8bb4b2f-88dc-4b14-909f-b6fb26f2e82f" providerId="ADAL" clId="{43BA0028-ADFD-4180-971B-F71D7FE20E55}" dt="2022-01-11T04:17:34.098" v="181" actId="20577"/>
        <pc:sldMkLst>
          <pc:docMk/>
          <pc:sldMk cId="0" sldId="415"/>
        </pc:sldMkLst>
      </pc:sldChg>
      <pc:sldChg chg="modNotesTx">
        <pc:chgData name="陳嘉政" userId="b8bb4b2f-88dc-4b14-909f-b6fb26f2e82f" providerId="ADAL" clId="{43BA0028-ADFD-4180-971B-F71D7FE20E55}" dt="2022-01-11T00:20:21.947" v="49" actId="20577"/>
        <pc:sldMkLst>
          <pc:docMk/>
          <pc:sldMk cId="0" sldId="5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6666BAEB-3AD2-DF48-99D7-D6649F742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8772EDE4-7967-934B-B24A-1994A930C9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A5C0FC7F-02A3-B846-929D-FBAF599ADD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03F561BD-EA98-8049-829C-08BBC97CE1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15A1F0B-CAAF-49AE-B1B4-33BD33F3EA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F0B43CD6-C7C9-AC42-83B1-ECA8FD8B1C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2C66E305-C85D-5C41-8010-11DB2C12CF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8A2C0D90-920F-AD4F-A05A-42CD8819DA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CEFDC5EE-5BAD-BC49-BB79-1036F6A1FA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ABC65F51-B3B6-B046-862D-1A37B5379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D4F4B88-EBBF-4EE4-875E-CAFEB64523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ice06.com/CN/article/downloadArticleFile.do?attachType=PDF&amp;id=13978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物件辨識</a:t>
            </a:r>
            <a:endParaRPr lang="en-US" altLang="zh-TW" dirty="0"/>
          </a:p>
          <a:p>
            <a:r>
              <a:rPr lang="zh-TW" altLang="en-US" dirty="0"/>
              <a:t>立體匹配</a:t>
            </a:r>
            <a:endParaRPr lang="en-US" altLang="zh-TW" dirty="0"/>
          </a:p>
          <a:p>
            <a:r>
              <a:rPr lang="zh-TW" altLang="en-US" dirty="0"/>
              <a:t>文件分析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F4B88-EBBF-4EE4-875E-CAFEB645236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5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iteratively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300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268B069-B5B6-438F-BFD3-555BBBC03CE6}" type="slidenum">
              <a:rPr lang="en-US" altLang="zh-TW" smtClean="0"/>
              <a:pPr>
                <a:spcBef>
                  <a:spcPct val="0"/>
                </a:spcBef>
              </a:pPr>
              <a:t>106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latin typeface="Arial" panose="020B0604020202020204" pitchFamily="34" charset="0"/>
              </a:rPr>
              <a:t>一個函數的梯度方向是增大最陡的方向</a:t>
            </a:r>
            <a:endParaRPr lang="en-US" altLang="zh-TW">
              <a:latin typeface="Arial" panose="020B0604020202020204" pitchFamily="34" charset="0"/>
            </a:endParaRPr>
          </a:p>
          <a:p>
            <a:r>
              <a:rPr lang="zh-TW" altLang="zh-TW">
                <a:latin typeface="Arial" panose="020B0604020202020204" pitchFamily="34" charset="0"/>
              </a:rPr>
              <a:t>梯度方向是一個函數變化最劇烈的方向。也就是沿著這個方向你移動L的距離得到的函數值變化是最大的。</a:t>
            </a:r>
            <a:endParaRPr lang="zh-TW" altLang="en-US">
              <a:latin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38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451C84-3527-4FA4-9452-4DE68BEDDC74}" type="slidenum">
              <a:rPr lang="en-US" altLang="zh-TW" smtClean="0"/>
              <a:pPr>
                <a:spcBef>
                  <a:spcPct val="0"/>
                </a:spcBef>
              </a:pPr>
              <a:t>113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402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AE2B243-0796-4870-BCF2-89C9B85804D4}" type="slidenum">
              <a:rPr lang="en-US" altLang="zh-TW" smtClean="0"/>
              <a:pPr>
                <a:spcBef>
                  <a:spcPct val="0"/>
                </a:spcBef>
              </a:pPr>
              <a:t>114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http://ccjou.wordpress.com/2013/09/09/%E7%AD%94%E5%BC%B5%E7%9B%9B%E6%9D%B1%E2%94%80%E2%94%80%E9%97%9C%E6%96%BC-hessian-%E7%9F%A9%E9%99%A3%E8%88%87%E5%A4%9A%E8%AE%8A%E9%87%8F%E5%87%BD%E6%95%B8%E7%9A%84%E6%B3%B0%E5%8B%92%E5%B1%95%E9%96%8B/</a:t>
            </a:r>
          </a:p>
          <a:p>
            <a:endParaRPr lang="en-US" altLang="zh-TW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http://zh.wikipedia.org/wiki/%E6%B5%B7%E6%A3%AE%E7%9F%A9%E9%98%B5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42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36893AF-098B-41F0-AB46-FA31A271C5E9}" type="slidenum">
              <a:rPr lang="en-US" altLang="zh-TW" smtClean="0"/>
              <a:pPr>
                <a:spcBef>
                  <a:spcPct val="0"/>
                </a:spcBef>
              </a:pPr>
              <a:t>115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http://img.rritw.com/2013-01-17/1358350718_8022.gif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6DB0AD6-A1B0-4503-9635-3904EEAAEAE0}" type="slidenum">
              <a:rPr lang="en-US" altLang="zh-TW" smtClean="0"/>
              <a:pPr>
                <a:spcBef>
                  <a:spcPct val="0"/>
                </a:spcBef>
              </a:pPr>
              <a:t>70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http://img.rritw.com/2013-01-17/1358350718_8022.gif</a:t>
            </a:r>
            <a:endParaRPr lang="zh-TW" altLang="en-US">
              <a:latin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E977738-EF92-4F0C-A671-178A1CCD1EDA}" type="slidenum">
              <a:rPr lang="en-US" altLang="zh-TW" smtClean="0"/>
              <a:pPr>
                <a:spcBef>
                  <a:spcPct val="0"/>
                </a:spcBef>
              </a:pPr>
              <a:t>71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Elliptic:</a:t>
            </a:r>
            <a:r>
              <a:rPr lang="zh-TW" altLang="en-US" dirty="0"/>
              <a:t>凸</a:t>
            </a:r>
            <a:endParaRPr lang="en-US" altLang="zh-TW" dirty="0"/>
          </a:p>
          <a:p>
            <a:r>
              <a:rPr lang="en-US" altLang="zh-TW" dirty="0"/>
              <a:t>Hyperbolic:</a:t>
            </a:r>
            <a:r>
              <a:rPr lang="zh-TW" altLang="en-US" dirty="0"/>
              <a:t>雙曲</a:t>
            </a:r>
            <a:endParaRPr lang="en-US" altLang="zh-TW" dirty="0"/>
          </a:p>
          <a:p>
            <a:r>
              <a:rPr lang="en-US" altLang="zh-TW" dirty="0"/>
              <a:t>Parabolic:</a:t>
            </a:r>
            <a:r>
              <a:rPr lang="zh-TW" altLang="en-US" dirty="0"/>
              <a:t>拋物線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F4B88-EBBF-4EE4-875E-CAFEB645236C}" type="slidenum">
              <a:rPr lang="en-US" altLang="zh-TW" smtClean="0"/>
              <a:pPr>
                <a:defRPr/>
              </a:pPr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41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Slope:</a:t>
            </a:r>
            <a:r>
              <a:rPr lang="zh-TW" altLang="en-US" dirty="0"/>
              <a:t>斜率</a:t>
            </a:r>
            <a:endParaRPr lang="en-US" altLang="zh-TW" dirty="0"/>
          </a:p>
          <a:p>
            <a:r>
              <a:rPr lang="en-US" altLang="zh-TW" dirty="0"/>
              <a:t>Intercept:</a:t>
            </a:r>
            <a:r>
              <a:rPr lang="zh-TW" altLang="en-US" dirty="0"/>
              <a:t>截距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F4B88-EBBF-4EE4-875E-CAFEB645236C}" type="slidenum">
              <a:rPr lang="en-US" altLang="zh-TW" smtClean="0"/>
              <a:pPr>
                <a:defRPr/>
              </a:pPr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21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http://episte.math.ntu.edu.tw/entries/en_lagrange_mul/</a:t>
            </a:r>
            <a:endParaRPr lang="zh-TW" altLang="en-US">
              <a:latin typeface="Arial" panose="020B0604020202020204" pitchFamily="34" charset="0"/>
            </a:endParaRPr>
          </a:p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187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B5110C5-1727-45F5-992D-58A8CEDDD51F}" type="slidenum">
              <a:rPr lang="en-US" altLang="zh-TW" smtClean="0"/>
              <a:pPr>
                <a:spcBef>
                  <a:spcPct val="0"/>
                </a:spcBef>
              </a:pPr>
              <a:t>99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208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E2723BF-A5FF-41E4-91EF-61483C6029A4}" type="slidenum">
              <a:rPr lang="en-US" altLang="zh-TW" smtClean="0"/>
              <a:pPr>
                <a:spcBef>
                  <a:spcPct val="0"/>
                </a:spcBef>
              </a:pPr>
              <a:t>100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k</a:t>
            </a:r>
            <a:r>
              <a:rPr lang="zh-TW" altLang="zh-TW">
                <a:latin typeface="Arial" panose="020B0604020202020204" pitchFamily="34" charset="0"/>
              </a:rPr>
              <a:t>個有序前點和k個有序後點組成的一個邊緣片段稱為點的2k+1支撐區域。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259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5356CC0-092D-441B-9818-20AB0FBB79AB}" type="slidenum">
              <a:rPr lang="en-US" altLang="zh-TW" smtClean="0"/>
              <a:pPr>
                <a:spcBef>
                  <a:spcPct val="0"/>
                </a:spcBef>
              </a:pPr>
              <a:t>104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u="sng">
                <a:latin typeface="Arial" panose="020B0604020202020204" pitchFamily="34" charset="0"/>
                <a:hlinkClick r:id="rId3"/>
              </a:rPr>
              <a:t>http://www.ecice06.com/CN/article/downloadArticleFile.do?attachType=PDF&amp;id=13978</a:t>
            </a:r>
            <a:r>
              <a:rPr lang="en-US" altLang="zh-TW">
                <a:latin typeface="Arial" panose="020B0604020202020204" pitchFamily="34" charset="0"/>
              </a:rPr>
              <a:t> 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280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167097-C099-43C3-9892-987CEFDD9099}" type="slidenum">
              <a:rPr lang="en-US" altLang="zh-TW" smtClean="0"/>
              <a:pPr>
                <a:spcBef>
                  <a:spcPct val="0"/>
                </a:spcBef>
              </a:pPr>
              <a:t>105</a:t>
            </a:fld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kilochart_900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549275"/>
            <a:ext cx="16208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 descr="bar2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620713"/>
            <a:ext cx="6781800" cy="2133600"/>
          </a:xfrm>
        </p:spPr>
        <p:txBody>
          <a:bodyPr/>
          <a:lstStyle>
            <a:lvl1pPr algn="ctr">
              <a:defRPr sz="4800">
                <a:latin typeface="Comic Sans MS" pitchFamily="66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solidFill>
                  <a:srgbClr val="336600"/>
                </a:solidFill>
                <a:latin typeface="Comic Sans MS" pitchFamily="66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397E1E-B443-2741-AD2A-59D1EB668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24075" y="6165850"/>
            <a:ext cx="4679950" cy="692150"/>
          </a:xfrm>
        </p:spPr>
        <p:txBody>
          <a:bodyPr/>
          <a:lstStyle>
            <a:lvl1pPr>
              <a:defRPr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pl-PL" altLang="zh-TW"/>
              <a:t>DC &amp; CV Lab. CSIE NTU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6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CB27A-94BB-A844-A742-D89905566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140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29450" y="333375"/>
            <a:ext cx="2114550" cy="61198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6192837" cy="61198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F0F5C3-A3F0-D24C-8CBE-DE16A0CA68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0314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2B766-172A-AB42-8052-5A58FDAE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24215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1859FE-E454-FA4A-8BB4-322DCDE1E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0933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9BAC8-04A4-8647-A804-08996ABE6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4385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9B21DEED-87EA-9D4E-906C-DB2F11890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9553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A6F23A-6AD2-5643-B6BA-859D7F9C4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1507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0176982-D022-804A-BFD0-FE42D5528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0416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77EC6-BB1A-B643-B46C-DDE85E85A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7559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0BEC2-28E1-7B41-A080-53591E04E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7481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olor_whee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65576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81010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41525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74A85E9-8E16-1045-A3B9-A0E08475C1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008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  <p:sp>
        <p:nvSpPr>
          <p:cNvPr id="1030" name="Line 43"/>
          <p:cNvSpPr>
            <a:spLocks noChangeShapeType="1"/>
          </p:cNvSpPr>
          <p:nvPr userDrawn="1"/>
        </p:nvSpPr>
        <p:spPr bwMode="auto">
          <a:xfrm>
            <a:off x="971550" y="1844675"/>
            <a:ext cx="7667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11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1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22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28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32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31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27.wmf"/><Relationship Id="rId7" Type="http://schemas.openxmlformats.org/officeDocument/2006/relationships/image" Target="../media/image14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41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4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50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wmf"/><Relationship Id="rId11" Type="http://schemas.openxmlformats.org/officeDocument/2006/relationships/image" Target="../media/image155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51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156.wmf"/><Relationship Id="rId7" Type="http://schemas.openxmlformats.org/officeDocument/2006/relationships/image" Target="../media/image14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159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58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5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4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60.bin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png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0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8.wmf"/><Relationship Id="rId7" Type="http://schemas.openxmlformats.org/officeDocument/2006/relationships/oleObject" Target="../embeddings/oleObject12.bin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Computer and Robot Vision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141663"/>
            <a:ext cx="6408737" cy="2362200"/>
          </a:xfrm>
        </p:spPr>
        <p:txBody>
          <a:bodyPr/>
          <a:lstStyle/>
          <a:p>
            <a:pPr eaLnBrk="1" hangingPunct="1"/>
            <a:r>
              <a:rPr lang="en-US" altLang="zh-TW" dirty="0"/>
              <a:t>Chapter 11</a:t>
            </a:r>
          </a:p>
          <a:p>
            <a:pPr eaLnBrk="1" hangingPunct="1"/>
            <a:r>
              <a:rPr lang="en-US" altLang="zh-TW" dirty="0"/>
              <a:t>Arc Extraction and Segmentation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84438" y="4965700"/>
            <a:ext cx="3851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TW" sz="1800" dirty="0"/>
              <a:t>Presented by:</a:t>
            </a:r>
            <a:r>
              <a:rPr lang="zh-TW" altLang="en-US" sz="1800" dirty="0"/>
              <a:t> </a:t>
            </a:r>
            <a:r>
              <a:rPr lang="zh-CN" altLang="en-US" sz="1800" dirty="0"/>
              <a:t>邱熹哲</a:t>
            </a:r>
            <a:endParaRPr lang="en-US" altLang="zh-TW" sz="1800" dirty="0"/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d09945011@ntu.edu.tw</a:t>
            </a:r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0" lang="zh-TW" altLang="en-US" sz="1800" dirty="0"/>
              <a:t>授課教授：傅楸善 博士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zh-TW"/>
              <a:t>DC &amp; CV Lab. CSIE NTU</a:t>
            </a:r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內容版面配置區 4" descr="bord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33375"/>
            <a:ext cx="8569325" cy="6335713"/>
          </a:xfrm>
        </p:spPr>
      </p:pic>
      <p:sp>
        <p:nvSpPr>
          <p:cNvPr id="2457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4" name="矩形 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11.7 Line Fitting</a:t>
            </a:r>
            <a:endParaRPr lang="zh-TW" altLang="en-US"/>
          </a:p>
        </p:txBody>
      </p:sp>
      <p:sp>
        <p:nvSpPr>
          <p:cNvPr id="11981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4752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29527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76700"/>
            <a:ext cx="4381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279558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516563"/>
            <a:ext cx="30241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7" name="矩形 10"/>
          <p:cNvSpPr>
            <a:spLocks noChangeArrowheads="1"/>
          </p:cNvSpPr>
          <p:nvPr/>
        </p:nvSpPr>
        <p:spPr bwMode="auto">
          <a:xfrm>
            <a:off x="3132138" y="4149725"/>
            <a:ext cx="1216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19818" name="矩形 11"/>
          <p:cNvSpPr>
            <a:spLocks noChangeArrowheads="1"/>
          </p:cNvSpPr>
          <p:nvPr/>
        </p:nvSpPr>
        <p:spPr bwMode="auto">
          <a:xfrm>
            <a:off x="4284663" y="5445125"/>
            <a:ext cx="1214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pic>
        <p:nvPicPr>
          <p:cNvPr id="1198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30241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52738"/>
            <a:ext cx="286861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21" name="矩形 14"/>
          <p:cNvSpPr>
            <a:spLocks noChangeArrowheads="1"/>
          </p:cNvSpPr>
          <p:nvPr/>
        </p:nvSpPr>
        <p:spPr bwMode="auto">
          <a:xfrm>
            <a:off x="4140200" y="2708275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4" name="矩形 13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18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46307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73463"/>
            <a:ext cx="53467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157788"/>
            <a:ext cx="68627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76475"/>
            <a:ext cx="2979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4" name="矩形 8"/>
          <p:cNvSpPr>
            <a:spLocks noChangeArrowheads="1"/>
          </p:cNvSpPr>
          <p:nvPr/>
        </p:nvSpPr>
        <p:spPr bwMode="auto">
          <a:xfrm>
            <a:off x="4572000" y="2205038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1865" name="矩形 9"/>
          <p:cNvSpPr>
            <a:spLocks noChangeArrowheads="1"/>
          </p:cNvSpPr>
          <p:nvPr/>
        </p:nvSpPr>
        <p:spPr bwMode="auto">
          <a:xfrm>
            <a:off x="1116013" y="3716338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1866" name="矩形 10"/>
          <p:cNvSpPr>
            <a:spLocks noChangeArrowheads="1"/>
          </p:cNvSpPr>
          <p:nvPr/>
        </p:nvSpPr>
        <p:spPr bwMode="auto">
          <a:xfrm>
            <a:off x="827088" y="5013325"/>
            <a:ext cx="1216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2" name="矩形 11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8EFF06-8619-534C-B16D-C094BBE39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11.7.2</a:t>
            </a:r>
            <a:r>
              <a:rPr lang="en-US" altLang="zh-TW"/>
              <a:t> </a:t>
            </a:r>
            <a:r>
              <a:rPr lang="en-US" altLang="zh-TW" b="0"/>
              <a:t>Principal-Axis Curve Fit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principal-axis curve fit is obviously a generalization of the line-fitting idea.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r>
              <a:rPr lang="en-US" altLang="zh-TW"/>
              <a:t>The curve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</a:p>
          <a:p>
            <a:r>
              <a:rPr lang="en-US" altLang="zh-TW"/>
              <a:t>e.g. conics : </a:t>
            </a:r>
          </a:p>
          <a:p>
            <a:endParaRPr lang="en-US" altLang="zh-TW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2965450" y="3427413"/>
          <a:ext cx="59642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1471850" imgH="7458075" progId="Equation.3">
                  <p:embed/>
                </p:oleObj>
              </mc:Choice>
              <mc:Fallback>
                <p:oleObj name="方程式" r:id="rId2" imgW="41471850" imgH="7458075" progId="Equation.3">
                  <p:embed/>
                  <p:pic>
                    <p:nvPicPr>
                      <p:cNvPr id="122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427413"/>
                        <a:ext cx="59642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7"/>
          <p:cNvGraphicFramePr>
            <a:graphicFrameLocks noChangeAspect="1"/>
          </p:cNvGraphicFramePr>
          <p:nvPr/>
        </p:nvGraphicFramePr>
        <p:xfrm>
          <a:off x="3143250" y="4643438"/>
          <a:ext cx="5572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232850" imgH="3952875" progId="Equation.3">
                  <p:embed/>
                </p:oleObj>
              </mc:Choice>
              <mc:Fallback>
                <p:oleObj name="方程式" r:id="rId4" imgW="34232850" imgH="3952875" progId="Equation.3">
                  <p:embed/>
                  <p:pic>
                    <p:nvPicPr>
                      <p:cNvPr id="1228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643438"/>
                        <a:ext cx="55721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8"/>
          <p:cNvGraphicFramePr>
            <a:graphicFrameLocks noChangeAspect="1"/>
          </p:cNvGraphicFramePr>
          <p:nvPr/>
        </p:nvGraphicFramePr>
        <p:xfrm>
          <a:off x="1946275" y="5286375"/>
          <a:ext cx="5054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2129075" imgH="4171950" progId="Equation.3">
                  <p:embed/>
                </p:oleObj>
              </mc:Choice>
              <mc:Fallback>
                <p:oleObj name="方程式" r:id="rId6" imgW="42129075" imgH="4171950" progId="Equation.3">
                  <p:embed/>
                  <p:pic>
                    <p:nvPicPr>
                      <p:cNvPr id="1228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286375"/>
                        <a:ext cx="5054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9"/>
          <p:cNvGraphicFramePr>
            <a:graphicFrameLocks noChangeAspect="1"/>
          </p:cNvGraphicFramePr>
          <p:nvPr/>
        </p:nvGraphicFramePr>
        <p:xfrm>
          <a:off x="1906588" y="5786438"/>
          <a:ext cx="4879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8623875" imgH="3952875" progId="Equation.3">
                  <p:embed/>
                </p:oleObj>
              </mc:Choice>
              <mc:Fallback>
                <p:oleObj name="方程式" r:id="rId8" imgW="38623875" imgH="3952875" progId="Equation.3">
                  <p:embed/>
                  <p:pic>
                    <p:nvPicPr>
                      <p:cNvPr id="1228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786438"/>
                        <a:ext cx="4879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102</a:t>
            </a:r>
            <a:endParaRPr lang="zh-TW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EA0387-89E6-CA47-BF8F-4E0AD6A57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11.7.2</a:t>
            </a:r>
            <a:r>
              <a:rPr lang="en-US" altLang="zh-TW"/>
              <a:t> </a:t>
            </a:r>
            <a:r>
              <a:rPr lang="en-US" altLang="zh-TW" b="0"/>
              <a:t>Principal-Axis Curve Fit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curve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r>
              <a:rPr lang="en-US" altLang="zh-TW"/>
              <a:t>minimize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</a:p>
          <a:p>
            <a:endParaRPr lang="en-US" altLang="zh-TW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965450" y="1855788"/>
          <a:ext cx="59642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1471850" imgH="7458075" progId="Equation.3">
                  <p:embed/>
                </p:oleObj>
              </mc:Choice>
              <mc:Fallback>
                <p:oleObj name="方程式" r:id="rId2" imgW="41471850" imgH="7458075" progId="Equation.3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855788"/>
                        <a:ext cx="59642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868613" y="2928938"/>
          <a:ext cx="45608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642675" imgH="7458075" progId="Equation.3">
                  <p:embed/>
                </p:oleObj>
              </mc:Choice>
              <mc:Fallback>
                <p:oleObj name="Equation" r:id="rId4" imgW="36642675" imgH="7458075" progId="Equation.3">
                  <p:embed/>
                  <p:pic>
                    <p:nvPicPr>
                      <p:cNvPr id="12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928938"/>
                        <a:ext cx="45608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1668463" y="4070350"/>
          <a:ext cx="47609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8176200" imgH="7458075" progId="Equation.3">
                  <p:embed/>
                </p:oleObj>
              </mc:Choice>
              <mc:Fallback>
                <p:oleObj name="方程式" r:id="rId6" imgW="38176200" imgH="7458075" progId="Equation.3">
                  <p:embed/>
                  <p:pic>
                    <p:nvPicPr>
                      <p:cNvPr id="123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070350"/>
                        <a:ext cx="47609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9"/>
          <p:cNvGraphicFramePr>
            <a:graphicFrameLocks noChangeAspect="1"/>
          </p:cNvGraphicFramePr>
          <p:nvPr/>
        </p:nvGraphicFramePr>
        <p:xfrm>
          <a:off x="2714625" y="5072063"/>
          <a:ext cx="5429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7738050" imgH="7458075" progId="Equation.3">
                  <p:embed/>
                </p:oleObj>
              </mc:Choice>
              <mc:Fallback>
                <p:oleObj name="方程式" r:id="rId8" imgW="37738050" imgH="7458075" progId="Equation.3">
                  <p:embed/>
                  <p:pic>
                    <p:nvPicPr>
                      <p:cNvPr id="1239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72063"/>
                        <a:ext cx="54292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103</a:t>
            </a:r>
            <a:endParaRPr lang="zh-TW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11.8 Region-of-Support Determination</a:t>
            </a:r>
            <a:endParaRPr lang="zh-TW" altLang="en-US" dirty="0"/>
          </a:p>
        </p:txBody>
      </p:sp>
      <p:sp>
        <p:nvSpPr>
          <p:cNvPr id="1249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region of support too large: fine features smoothed out</a:t>
            </a:r>
          </a:p>
          <a:p>
            <a:r>
              <a:rPr lang="en-US" altLang="zh-TW" dirty="0"/>
              <a:t>region of support too small: many corner points or dominant points produced</a:t>
            </a:r>
          </a:p>
          <a:p>
            <a:endParaRPr lang="en-US" altLang="zh-TW" dirty="0"/>
          </a:p>
          <a:p>
            <a:pPr lvl="4"/>
            <a:r>
              <a:rPr lang="en-US" altLang="zh-TW" dirty="0"/>
              <a:t>                           </a:t>
            </a:r>
            <a:r>
              <a:rPr lang="en-US" altLang="zh-TW" i="1" dirty="0"/>
              <a:t> k</a:t>
            </a:r>
            <a:r>
              <a:rPr lang="en-US" altLang="zh-TW" dirty="0"/>
              <a:t>=?</a:t>
            </a:r>
          </a:p>
          <a:p>
            <a:endParaRPr lang="zh-TW" altLang="en-US" dirty="0"/>
          </a:p>
        </p:txBody>
      </p:sp>
      <p:sp>
        <p:nvSpPr>
          <p:cNvPr id="1249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29892"/>
            <a:ext cx="3282495" cy="2281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104</a:t>
            </a:r>
            <a:endParaRPr lang="zh-TW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11.8 Region-of-Support Determination</a:t>
            </a:r>
            <a:endParaRPr lang="zh-TW" altLang="en-US"/>
          </a:p>
        </p:txBody>
      </p:sp>
      <p:sp>
        <p:nvSpPr>
          <p:cNvPr id="12697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Teh and Chin</a:t>
            </a:r>
          </a:p>
          <a:p>
            <a:pPr lvl="1"/>
            <a:r>
              <a:rPr lang="en-US" altLang="zh-TW"/>
              <a:t>Calculate      ,	      until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/>
            <a:r>
              <a:rPr lang="en-US" altLang="zh-TW"/>
              <a:t>Region of support:</a:t>
            </a:r>
          </a:p>
        </p:txBody>
      </p:sp>
      <p:sp>
        <p:nvSpPr>
          <p:cNvPr id="12698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269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36734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89138"/>
            <a:ext cx="28082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16563"/>
            <a:ext cx="41036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431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65400"/>
            <a:ext cx="5032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933825"/>
            <a:ext cx="43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652963"/>
            <a:ext cx="5048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105</a:t>
            </a:r>
            <a:endParaRPr lang="zh-TW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11.9 Robust Line Fitting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/>
              <a:t>Fit insensitive to a few outlier points</a:t>
            </a:r>
          </a:p>
          <a:p>
            <a:r>
              <a:rPr lang="en-US" altLang="zh-TW"/>
              <a:t>Give a least-squares formulation first and then modify it to make it robust.</a:t>
            </a:r>
          </a:p>
          <a:p>
            <a:endParaRPr lang="en-US" altLang="zh-TW"/>
          </a:p>
          <a:p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aphicFrame>
        <p:nvGraphicFramePr>
          <p:cNvPr id="129028" name="Object 7"/>
          <p:cNvGraphicFramePr>
            <a:graphicFrameLocks noChangeAspect="1"/>
          </p:cNvGraphicFramePr>
          <p:nvPr/>
        </p:nvGraphicFramePr>
        <p:xfrm>
          <a:off x="785813" y="3886200"/>
          <a:ext cx="46958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1787425" imgH="12287250" progId="Equation.3">
                  <p:embed/>
                </p:oleObj>
              </mc:Choice>
              <mc:Fallback>
                <p:oleObj name="方程式" r:id="rId3" imgW="51787425" imgH="12287250" progId="Equation.3">
                  <p:embed/>
                  <p:pic>
                    <p:nvPicPr>
                      <p:cNvPr id="1290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86200"/>
                        <a:ext cx="46958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11"/>
          <p:cNvGraphicFramePr>
            <a:graphicFrameLocks noChangeAspect="1"/>
          </p:cNvGraphicFramePr>
          <p:nvPr/>
        </p:nvGraphicFramePr>
        <p:xfrm>
          <a:off x="785813" y="5072063"/>
          <a:ext cx="2928937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5109150" imgH="20183475" progId="Equation.3">
                  <p:embed/>
                </p:oleObj>
              </mc:Choice>
              <mc:Fallback>
                <p:oleObj name="方程式" r:id="rId5" imgW="35109150" imgH="20183475" progId="Equation.3">
                  <p:embed/>
                  <p:pic>
                    <p:nvPicPr>
                      <p:cNvPr id="12902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072063"/>
                        <a:ext cx="2928937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429000"/>
            <a:ext cx="339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/>
              <a:t> In the weighted least-squares sense: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aphicFrame>
        <p:nvGraphicFramePr>
          <p:cNvPr id="131075" name="Object 10"/>
          <p:cNvGraphicFramePr>
            <a:graphicFrameLocks noChangeAspect="1"/>
          </p:cNvGraphicFramePr>
          <p:nvPr/>
        </p:nvGraphicFramePr>
        <p:xfrm>
          <a:off x="1214438" y="4286250"/>
          <a:ext cx="57150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5389125" imgH="22821900" progId="Equation.3">
                  <p:embed/>
                </p:oleObj>
              </mc:Choice>
              <mc:Fallback>
                <p:oleObj name="方程式" r:id="rId2" imgW="65389125" imgH="22821900" progId="Equation.3">
                  <p:embed/>
                  <p:pic>
                    <p:nvPicPr>
                      <p:cNvPr id="1310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86250"/>
                        <a:ext cx="5715000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11.9 Robust Line Fitting</a:t>
            </a:r>
          </a:p>
        </p:txBody>
      </p:sp>
      <p:graphicFrame>
        <p:nvGraphicFramePr>
          <p:cNvPr id="131077" name="Object 8"/>
          <p:cNvGraphicFramePr>
            <a:graphicFrameLocks noChangeAspect="1"/>
          </p:cNvGraphicFramePr>
          <p:nvPr/>
        </p:nvGraphicFramePr>
        <p:xfrm>
          <a:off x="1285875" y="2857500"/>
          <a:ext cx="48275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0692050" imgH="12287250" progId="Equation.3">
                  <p:embed/>
                </p:oleObj>
              </mc:Choice>
              <mc:Fallback>
                <p:oleObj name="方程式" r:id="rId4" imgW="50692050" imgH="12287250" progId="Equation.3">
                  <p:embed/>
                  <p:pic>
                    <p:nvPicPr>
                      <p:cNvPr id="1310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857500"/>
                        <a:ext cx="48275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  <p:sp>
        <p:nvSpPr>
          <p:cNvPr id="7" name="矩形 6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107</a:t>
            </a:r>
            <a:endParaRPr lang="zh-TW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4BABCA-1788-E24E-A878-E3E7CB082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11.10 Least-Squares Curve Fitting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 dirty="0"/>
              <a:t>Determine the parameters of the curve that </a:t>
            </a:r>
            <a:r>
              <a:rPr lang="en-US" altLang="zh-TW" b="1" dirty="0"/>
              <a:t>minimize</a:t>
            </a:r>
            <a:r>
              <a:rPr lang="en-US" altLang="zh-TW" dirty="0"/>
              <a:t> </a:t>
            </a:r>
            <a:r>
              <a:rPr lang="en-US" altLang="zh-TW" b="1" dirty="0"/>
              <a:t>the sum of the squared distances </a:t>
            </a:r>
            <a:r>
              <a:rPr lang="en-US" altLang="zh-TW" dirty="0"/>
              <a:t>between the noisy observed points and the curve.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785813" y="4305300"/>
          <a:ext cx="81454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11975" imgH="7458075" progId="Equation.3">
                  <p:embed/>
                </p:oleObj>
              </mc:Choice>
              <mc:Fallback>
                <p:oleObj name="Equation" r:id="rId2" imgW="57711975" imgH="7458075" progId="Equation.3">
                  <p:embed/>
                  <p:pic>
                    <p:nvPicPr>
                      <p:cNvPr id="132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305300"/>
                        <a:ext cx="81454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108</a:t>
            </a:r>
            <a:endParaRPr lang="zh-TW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E72A49-6871-F246-B589-6E4AD15F5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11.10 Least-Squares Curve Fitting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/>
              <a:t>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endParaRPr lang="en-US" altLang="zh-TW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785813" y="1876425"/>
          <a:ext cx="81454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11975" imgH="7458075" progId="Equation.3">
                  <p:embed/>
                </p:oleObj>
              </mc:Choice>
              <mc:Fallback>
                <p:oleObj name="Equation" r:id="rId2" imgW="57711975" imgH="7458075" progId="Equation.3">
                  <p:embed/>
                  <p:pic>
                    <p:nvPicPr>
                      <p:cNvPr id="133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876425"/>
                        <a:ext cx="81454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D156538-476B-174D-ACEF-DBF3E5C26F46}"/>
              </a:ext>
            </a:extLst>
          </p:cNvPr>
          <p:cNvCxnSpPr/>
          <p:nvPr/>
        </p:nvCxnSpPr>
        <p:spPr>
          <a:xfrm>
            <a:off x="2357438" y="4641850"/>
            <a:ext cx="3786187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27AFE08-7F17-FE41-9F6F-1EC747F34775}"/>
              </a:ext>
            </a:extLst>
          </p:cNvPr>
          <p:cNvCxnSpPr/>
          <p:nvPr/>
        </p:nvCxnSpPr>
        <p:spPr>
          <a:xfrm rot="16200000" flipV="1">
            <a:off x="2490788" y="4500562"/>
            <a:ext cx="3295650" cy="95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700C03C0-41E6-774E-84D9-D6A71717A86A}"/>
              </a:ext>
            </a:extLst>
          </p:cNvPr>
          <p:cNvSpPr/>
          <p:nvPr/>
        </p:nvSpPr>
        <p:spPr>
          <a:xfrm rot="5400000">
            <a:off x="2963069" y="2748757"/>
            <a:ext cx="3381375" cy="1836737"/>
          </a:xfrm>
          <a:prstGeom prst="arc">
            <a:avLst>
              <a:gd name="adj1" fmla="val 16200000"/>
              <a:gd name="adj2" fmla="val 51392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3129" name="文字方塊 12"/>
          <p:cNvSpPr txBox="1">
            <a:spLocks noChangeArrowheads="1"/>
          </p:cNvSpPr>
          <p:nvPr/>
        </p:nvSpPr>
        <p:spPr bwMode="auto">
          <a:xfrm>
            <a:off x="4929188" y="3916363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520B580-3E15-014C-AA49-B05C34273C88}"/>
              </a:ext>
            </a:extLst>
          </p:cNvPr>
          <p:cNvCxnSpPr/>
          <p:nvPr/>
        </p:nvCxnSpPr>
        <p:spPr>
          <a:xfrm>
            <a:off x="5214938" y="4214813"/>
            <a:ext cx="285750" cy="714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31" name="Object 4"/>
          <p:cNvGraphicFramePr>
            <a:graphicFrameLocks noChangeAspect="1"/>
          </p:cNvGraphicFramePr>
          <p:nvPr/>
        </p:nvGraphicFramePr>
        <p:xfrm>
          <a:off x="4551363" y="3643313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77150" imgH="3952875" progId="Equation.3">
                  <p:embed/>
                </p:oleObj>
              </mc:Choice>
              <mc:Fallback>
                <p:oleObj name="Equation" r:id="rId4" imgW="7677150" imgH="3952875" progId="Equation.3">
                  <p:embed/>
                  <p:pic>
                    <p:nvPicPr>
                      <p:cNvPr id="1331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643313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文字方塊 29"/>
          <p:cNvSpPr txBox="1">
            <a:spLocks noChangeArrowheads="1"/>
          </p:cNvSpPr>
          <p:nvPr/>
        </p:nvSpPr>
        <p:spPr bwMode="auto">
          <a:xfrm>
            <a:off x="5214938" y="4000500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graphicFrame>
        <p:nvGraphicFramePr>
          <p:cNvPr id="133133" name="Object 4"/>
          <p:cNvGraphicFramePr>
            <a:graphicFrameLocks noChangeAspect="1"/>
          </p:cNvGraphicFramePr>
          <p:nvPr/>
        </p:nvGraphicFramePr>
        <p:xfrm>
          <a:off x="5572125" y="40005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77150" imgH="3952875" progId="Equation.3">
                  <p:embed/>
                </p:oleObj>
              </mc:Choice>
              <mc:Fallback>
                <p:oleObj name="Equation" r:id="rId6" imgW="7677150" imgH="3952875" progId="Equation.3">
                  <p:embed/>
                  <p:pic>
                    <p:nvPicPr>
                      <p:cNvPr id="133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000500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6"/>
          <p:cNvGraphicFramePr>
            <a:graphicFrameLocks noChangeAspect="1"/>
          </p:cNvGraphicFramePr>
          <p:nvPr/>
        </p:nvGraphicFramePr>
        <p:xfrm>
          <a:off x="1946275" y="3286125"/>
          <a:ext cx="2055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40125" imgH="3952875" progId="Equation.3">
                  <p:embed/>
                </p:oleObj>
              </mc:Choice>
              <mc:Fallback>
                <p:oleObj name="Equation" r:id="rId8" imgW="16240125" imgH="3952875" progId="Equation.3">
                  <p:embed/>
                  <p:pic>
                    <p:nvPicPr>
                      <p:cNvPr id="133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286125"/>
                        <a:ext cx="2055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109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560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E59F53-8FE9-1448-A305-EA85D53C65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 dirty="0">
                <a:latin typeface="Comic Sans MS" pitchFamily="66" charset="0"/>
              </a:rPr>
              <a:t>CSIE NTU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11.10 Least-Squares Curve Fitting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29625" cy="4411663"/>
          </a:xfrm>
        </p:spPr>
        <p:txBody>
          <a:bodyPr/>
          <a:lstStyle/>
          <a:p>
            <a:r>
              <a:rPr lang="en-US" altLang="zh-TW"/>
              <a:t>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endParaRPr lang="en-US" altLang="zh-TW"/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928688" y="1857375"/>
          <a:ext cx="30035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88375" imgH="7458075" progId="Equation.3">
                  <p:embed/>
                </p:oleObj>
              </mc:Choice>
              <mc:Fallback>
                <p:oleObj name="Equation" r:id="rId2" imgW="21288375" imgH="7458075" progId="Equation.3">
                  <p:embed/>
                  <p:pic>
                    <p:nvPicPr>
                      <p:cNvPr id="134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57375"/>
                        <a:ext cx="30035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46B17B4-5BFF-8E4B-AB6C-C3A44279EDB5}"/>
              </a:ext>
            </a:extLst>
          </p:cNvPr>
          <p:cNvCxnSpPr/>
          <p:nvPr/>
        </p:nvCxnSpPr>
        <p:spPr>
          <a:xfrm>
            <a:off x="2357438" y="4641850"/>
            <a:ext cx="3786187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090F30-7947-F841-9C17-AF9319DDF09C}"/>
              </a:ext>
            </a:extLst>
          </p:cNvPr>
          <p:cNvCxnSpPr/>
          <p:nvPr/>
        </p:nvCxnSpPr>
        <p:spPr>
          <a:xfrm rot="16200000" flipV="1">
            <a:off x="2490788" y="4500562"/>
            <a:ext cx="3295650" cy="952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F240AABD-2889-F04A-87E4-E40F700E3538}"/>
              </a:ext>
            </a:extLst>
          </p:cNvPr>
          <p:cNvSpPr/>
          <p:nvPr/>
        </p:nvSpPr>
        <p:spPr>
          <a:xfrm rot="5400000">
            <a:off x="2963069" y="2748757"/>
            <a:ext cx="3381375" cy="1836737"/>
          </a:xfrm>
          <a:prstGeom prst="arc">
            <a:avLst>
              <a:gd name="adj1" fmla="val 16200000"/>
              <a:gd name="adj2" fmla="val 51392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4153" name="文字方塊 12"/>
          <p:cNvSpPr txBox="1">
            <a:spLocks noChangeArrowheads="1"/>
          </p:cNvSpPr>
          <p:nvPr/>
        </p:nvSpPr>
        <p:spPr bwMode="auto">
          <a:xfrm>
            <a:off x="4929188" y="3916363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38A56AD-6D69-BC41-BED1-3B42E43690BC}"/>
              </a:ext>
            </a:extLst>
          </p:cNvPr>
          <p:cNvCxnSpPr/>
          <p:nvPr/>
        </p:nvCxnSpPr>
        <p:spPr>
          <a:xfrm>
            <a:off x="5214938" y="4214813"/>
            <a:ext cx="285750" cy="714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155" name="Object 4"/>
          <p:cNvGraphicFramePr>
            <a:graphicFrameLocks noChangeAspect="1"/>
          </p:cNvGraphicFramePr>
          <p:nvPr/>
        </p:nvGraphicFramePr>
        <p:xfrm>
          <a:off x="4551363" y="3643313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77150" imgH="3952875" progId="Equation.3">
                  <p:embed/>
                </p:oleObj>
              </mc:Choice>
              <mc:Fallback>
                <p:oleObj name="Equation" r:id="rId4" imgW="7677150" imgH="3952875" progId="Equation.3">
                  <p:embed/>
                  <p:pic>
                    <p:nvPicPr>
                      <p:cNvPr id="1341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643313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6" name="文字方塊 29"/>
          <p:cNvSpPr txBox="1">
            <a:spLocks noChangeArrowheads="1"/>
          </p:cNvSpPr>
          <p:nvPr/>
        </p:nvSpPr>
        <p:spPr bwMode="auto">
          <a:xfrm>
            <a:off x="5214938" y="4000500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graphicFrame>
        <p:nvGraphicFramePr>
          <p:cNvPr id="134157" name="Object 4"/>
          <p:cNvGraphicFramePr>
            <a:graphicFrameLocks noChangeAspect="1"/>
          </p:cNvGraphicFramePr>
          <p:nvPr/>
        </p:nvGraphicFramePr>
        <p:xfrm>
          <a:off x="5572125" y="40005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77150" imgH="3952875" progId="Equation.3">
                  <p:embed/>
                </p:oleObj>
              </mc:Choice>
              <mc:Fallback>
                <p:oleObj name="Equation" r:id="rId6" imgW="7677150" imgH="3952875" progId="Equation.3">
                  <p:embed/>
                  <p:pic>
                    <p:nvPicPr>
                      <p:cNvPr id="1341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000500"/>
                        <a:ext cx="949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6"/>
          <p:cNvGraphicFramePr>
            <a:graphicFrameLocks noChangeAspect="1"/>
          </p:cNvGraphicFramePr>
          <p:nvPr/>
        </p:nvGraphicFramePr>
        <p:xfrm>
          <a:off x="1946275" y="3286125"/>
          <a:ext cx="2055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40125" imgH="3952875" progId="Equation.3">
                  <p:embed/>
                </p:oleObj>
              </mc:Choice>
              <mc:Fallback>
                <p:oleObj name="Equation" r:id="rId8" imgW="16240125" imgH="3952875" progId="Equation.3">
                  <p:embed/>
                  <p:pic>
                    <p:nvPicPr>
                      <p:cNvPr id="134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286125"/>
                        <a:ext cx="2055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9" name="文字方塊 14"/>
          <p:cNvSpPr txBox="1">
            <a:spLocks noChangeArrowheads="1"/>
          </p:cNvSpPr>
          <p:nvPr/>
        </p:nvSpPr>
        <p:spPr bwMode="auto">
          <a:xfrm>
            <a:off x="4929188" y="4702175"/>
            <a:ext cx="64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/>
              <a:t>‧</a:t>
            </a:r>
            <a:endParaRPr lang="zh-TW" altLang="en-US" sz="3200" b="1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E26BD30-8592-6543-9733-D3011D029E34}"/>
              </a:ext>
            </a:extLst>
          </p:cNvPr>
          <p:cNvCxnSpPr/>
          <p:nvPr/>
        </p:nvCxnSpPr>
        <p:spPr>
          <a:xfrm rot="5400000">
            <a:off x="4822826" y="4606925"/>
            <a:ext cx="785812" cy="15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110</a:t>
            </a:r>
            <a:endParaRPr lang="zh-TW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11.10 Least-Squares Curve Fitting</a:t>
            </a:r>
            <a:endParaRPr lang="zh-TW" altLang="en-US"/>
          </a:p>
        </p:txBody>
      </p:sp>
      <p:sp>
        <p:nvSpPr>
          <p:cNvPr id="1351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6985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1402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33825"/>
            <a:ext cx="5508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24175"/>
            <a:ext cx="26638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924175"/>
            <a:ext cx="2000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24400"/>
            <a:ext cx="4521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8" name="矩形 8"/>
          <p:cNvSpPr>
            <a:spLocks noChangeArrowheads="1"/>
          </p:cNvSpPr>
          <p:nvPr/>
        </p:nvSpPr>
        <p:spPr bwMode="auto">
          <a:xfrm>
            <a:off x="3779838" y="3068638"/>
            <a:ext cx="792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/>
              <a:t>→</a:t>
            </a:r>
          </a:p>
        </p:txBody>
      </p:sp>
      <p:sp>
        <p:nvSpPr>
          <p:cNvPr id="135179" name="矩形 8"/>
          <p:cNvSpPr>
            <a:spLocks noChangeArrowheads="1"/>
          </p:cNvSpPr>
          <p:nvPr/>
        </p:nvSpPr>
        <p:spPr bwMode="auto">
          <a:xfrm>
            <a:off x="2700338" y="3933825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/>
              <a:t>→</a:t>
            </a:r>
          </a:p>
        </p:txBody>
      </p:sp>
      <p:sp>
        <p:nvSpPr>
          <p:cNvPr id="135180" name="矩形 8"/>
          <p:cNvSpPr>
            <a:spLocks noChangeArrowheads="1"/>
          </p:cNvSpPr>
          <p:nvPr/>
        </p:nvSpPr>
        <p:spPr bwMode="auto">
          <a:xfrm>
            <a:off x="1835150" y="4797425"/>
            <a:ext cx="14414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5400"/>
              <a:t>→</a:t>
            </a:r>
          </a:p>
        </p:txBody>
      </p:sp>
      <p:sp>
        <p:nvSpPr>
          <p:cNvPr id="13" name="矩形 12"/>
          <p:cNvSpPr/>
          <p:nvPr/>
        </p:nvSpPr>
        <p:spPr>
          <a:xfrm>
            <a:off x="8532440" y="6405325"/>
            <a:ext cx="542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111</a:t>
            </a:r>
            <a:endParaRPr lang="zh-TW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1A540E-937E-4141-810E-345E0E7DD7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11.10 Least-Squares Curve Fitting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041525"/>
            <a:ext cx="8572500" cy="4411663"/>
          </a:xfrm>
        </p:spPr>
        <p:txBody>
          <a:bodyPr/>
          <a:lstStyle/>
          <a:p>
            <a:r>
              <a:rPr lang="en-US" altLang="zh-TW"/>
              <a:t>Distance </a:t>
            </a:r>
            <a:r>
              <a:rPr lang="en-US" altLang="zh-TW" i="1"/>
              <a:t>d </a:t>
            </a:r>
            <a:r>
              <a:rPr lang="en-US" altLang="zh-TW"/>
              <a:t>between           and the curve :</a:t>
            </a:r>
            <a:endParaRPr lang="en-US" altLang="zh-TW" i="1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136197" name="Object 2"/>
          <p:cNvGraphicFramePr>
            <a:graphicFrameLocks noChangeAspect="1"/>
          </p:cNvGraphicFramePr>
          <p:nvPr/>
        </p:nvGraphicFramePr>
        <p:xfrm>
          <a:off x="785813" y="4071938"/>
          <a:ext cx="81454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11975" imgH="7458075" progId="Equation.3">
                  <p:embed/>
                </p:oleObj>
              </mc:Choice>
              <mc:Fallback>
                <p:oleObj name="Equation" r:id="rId2" imgW="57711975" imgH="7458075" progId="Equation.3">
                  <p:embed/>
                  <p:pic>
                    <p:nvPicPr>
                      <p:cNvPr id="1361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071938"/>
                        <a:ext cx="81454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-右雙向箭號 5">
            <a:extLst>
              <a:ext uri="{FF2B5EF4-FFF2-40B4-BE49-F238E27FC236}">
                <a16:creationId xmlns:a16="http://schemas.microsoft.com/office/drawing/2014/main" id="{BC60EA85-56C3-654C-9B09-BA93D98A8E59}"/>
              </a:ext>
            </a:extLst>
          </p:cNvPr>
          <p:cNvSpPr/>
          <p:nvPr/>
        </p:nvSpPr>
        <p:spPr>
          <a:xfrm>
            <a:off x="785813" y="5500688"/>
            <a:ext cx="571500" cy="28575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36199" name="Object 3"/>
          <p:cNvGraphicFramePr>
            <a:graphicFrameLocks noChangeAspect="1"/>
          </p:cNvGraphicFramePr>
          <p:nvPr/>
        </p:nvGraphicFramePr>
        <p:xfrm>
          <a:off x="1414463" y="2786063"/>
          <a:ext cx="47386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081950" imgH="12506325" progId="Equation.3">
                  <p:embed/>
                </p:oleObj>
              </mc:Choice>
              <mc:Fallback>
                <p:oleObj name="Equation" r:id="rId4" imgW="46081950" imgH="12506325" progId="Equation.3">
                  <p:embed/>
                  <p:pic>
                    <p:nvPicPr>
                      <p:cNvPr id="1361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786063"/>
                        <a:ext cx="47386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4"/>
          <p:cNvGraphicFramePr>
            <a:graphicFrameLocks noChangeAspect="1"/>
          </p:cNvGraphicFramePr>
          <p:nvPr/>
        </p:nvGraphicFramePr>
        <p:xfrm>
          <a:off x="1608138" y="5210175"/>
          <a:ext cx="58213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616600" imgH="11849100" progId="Equation.3">
                  <p:embed/>
                </p:oleObj>
              </mc:Choice>
              <mc:Fallback>
                <p:oleObj name="Equation" r:id="rId6" imgW="56616600" imgH="11849100" progId="Equation.3">
                  <p:embed/>
                  <p:pic>
                    <p:nvPicPr>
                      <p:cNvPr id="1362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210175"/>
                        <a:ext cx="58213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5"/>
          <p:cNvGraphicFramePr>
            <a:graphicFrameLocks noChangeAspect="1"/>
          </p:cNvGraphicFramePr>
          <p:nvPr/>
        </p:nvGraphicFramePr>
        <p:xfrm>
          <a:off x="4214813" y="2071688"/>
          <a:ext cx="10556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77150" imgH="3952875" progId="Equation.3">
                  <p:embed/>
                </p:oleObj>
              </mc:Choice>
              <mc:Fallback>
                <p:oleObj name="Equation" r:id="rId8" imgW="7677150" imgH="3952875" progId="Equation.3">
                  <p:embed/>
                  <p:pic>
                    <p:nvPicPr>
                      <p:cNvPr id="1362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071688"/>
                        <a:ext cx="10556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112</a:t>
            </a:r>
            <a:endParaRPr lang="zh-TW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11.10.1</a:t>
            </a:r>
            <a:r>
              <a:rPr lang="en-US" altLang="zh-TW" dirty="0"/>
              <a:t> </a:t>
            </a:r>
            <a:r>
              <a:rPr lang="en-US" altLang="zh-TW" b="0" dirty="0"/>
              <a:t>Gradient Descent</a:t>
            </a:r>
            <a:endParaRPr lang="zh-TW" altLang="en-US" dirty="0"/>
          </a:p>
        </p:txBody>
      </p:sp>
      <p:sp>
        <p:nvSpPr>
          <p:cNvPr id="1372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37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00438"/>
            <a:ext cx="19827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558165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5038"/>
            <a:ext cx="25384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113</a:t>
            </a:r>
            <a:endParaRPr lang="zh-TW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11.10.1</a:t>
            </a:r>
            <a:r>
              <a:rPr lang="en-US" altLang="zh-TW"/>
              <a:t> </a:t>
            </a:r>
            <a:r>
              <a:rPr lang="en-US" altLang="zh-TW" b="0"/>
              <a:t>Gradient Descent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041525"/>
            <a:ext cx="8699500" cy="4411663"/>
          </a:xfrm>
        </p:spPr>
        <p:txBody>
          <a:bodyPr/>
          <a:lstStyle/>
          <a:p>
            <a:r>
              <a:rPr lang="en-US" altLang="zh-TW"/>
              <a:t>First-order iterative technique in minimization problem</a:t>
            </a:r>
          </a:p>
          <a:p>
            <a:r>
              <a:rPr lang="en-US" altLang="zh-TW"/>
              <a:t>Initial value 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(</a:t>
            </a:r>
            <a:r>
              <a:rPr lang="en-US" altLang="zh-TW" i="1"/>
              <a:t>t+1</a:t>
            </a:r>
            <a:r>
              <a:rPr lang="en-US" altLang="zh-TW"/>
              <a:t>)-th iteration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endParaRPr lang="en-US" altLang="zh-TW"/>
          </a:p>
          <a:p>
            <a:r>
              <a:rPr lang="en-US" altLang="zh-TW"/>
              <a:t>First-order Taylor series expansion around      </a:t>
            </a:r>
          </a:p>
          <a:p>
            <a:endParaRPr lang="en-US" altLang="zh-TW"/>
          </a:p>
          <a:p>
            <a:r>
              <a:rPr lang="en-US" altLang="zh-TW"/>
              <a:t>      should be in the negative gradient direction</a:t>
            </a:r>
          </a:p>
        </p:txBody>
      </p:sp>
      <p:graphicFrame>
        <p:nvGraphicFramePr>
          <p:cNvPr id="139268" name="Object 5"/>
          <p:cNvGraphicFramePr>
            <a:graphicFrameLocks noChangeAspect="1"/>
          </p:cNvGraphicFramePr>
          <p:nvPr/>
        </p:nvGraphicFramePr>
        <p:xfrm>
          <a:off x="3090863" y="3028950"/>
          <a:ext cx="6953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5650" imgH="3952875" progId="Equation.3">
                  <p:embed/>
                </p:oleObj>
              </mc:Choice>
              <mc:Fallback>
                <p:oleObj name="Equation" r:id="rId3" imgW="3295650" imgH="3952875" progId="Equation.3">
                  <p:embed/>
                  <p:pic>
                    <p:nvPicPr>
                      <p:cNvPr id="139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028950"/>
                        <a:ext cx="6953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6"/>
          <p:cNvGraphicFramePr>
            <a:graphicFrameLocks noChangeAspect="1"/>
          </p:cNvGraphicFramePr>
          <p:nvPr/>
        </p:nvGraphicFramePr>
        <p:xfrm>
          <a:off x="4214813" y="3500438"/>
          <a:ext cx="30194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582900" imgH="3952875" progId="Equation.3">
                  <p:embed/>
                </p:oleObj>
              </mc:Choice>
              <mc:Fallback>
                <p:oleObj name="Equation" r:id="rId5" imgW="15582900" imgH="3952875" progId="Equation.3">
                  <p:embed/>
                  <p:pic>
                    <p:nvPicPr>
                      <p:cNvPr id="139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00438"/>
                        <a:ext cx="30194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8"/>
          <p:cNvGraphicFramePr>
            <a:graphicFrameLocks noChangeAspect="1"/>
          </p:cNvGraphicFramePr>
          <p:nvPr/>
        </p:nvGraphicFramePr>
        <p:xfrm>
          <a:off x="642938" y="4643438"/>
          <a:ext cx="83581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787425" imgH="4171950" progId="Equation.3">
                  <p:embed/>
                </p:oleObj>
              </mc:Choice>
              <mc:Fallback>
                <p:oleObj name="Equation" r:id="rId7" imgW="51787425" imgH="4171950" progId="Equation.3">
                  <p:embed/>
                  <p:pic>
                    <p:nvPicPr>
                      <p:cNvPr id="1392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643438"/>
                        <a:ext cx="83581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9"/>
          <p:cNvGraphicFramePr>
            <a:graphicFrameLocks noChangeAspect="1"/>
          </p:cNvGraphicFramePr>
          <p:nvPr/>
        </p:nvGraphicFramePr>
        <p:xfrm>
          <a:off x="8120063" y="4073525"/>
          <a:ext cx="5953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76575" imgH="3952875" progId="Equation.3">
                  <p:embed/>
                </p:oleObj>
              </mc:Choice>
              <mc:Fallback>
                <p:oleObj name="Equation" r:id="rId9" imgW="3076575" imgH="3952875" progId="Equation.3">
                  <p:embed/>
                  <p:pic>
                    <p:nvPicPr>
                      <p:cNvPr id="139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63" y="4073525"/>
                        <a:ext cx="5953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11"/>
          <p:cNvGraphicFramePr>
            <a:graphicFrameLocks noChangeAspect="1"/>
          </p:cNvGraphicFramePr>
          <p:nvPr/>
        </p:nvGraphicFramePr>
        <p:xfrm>
          <a:off x="714375" y="5286375"/>
          <a:ext cx="671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71950" imgH="3076575" progId="Equation.3">
                  <p:embed/>
                </p:oleObj>
              </mc:Choice>
              <mc:Fallback>
                <p:oleObj name="Equation" r:id="rId11" imgW="4171950" imgH="3076575" progId="Equation.3">
                  <p:embed/>
                  <p:pic>
                    <p:nvPicPr>
                      <p:cNvPr id="13927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286375"/>
                        <a:ext cx="6715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12"/>
          <p:cNvGraphicFramePr>
            <a:graphicFrameLocks noChangeAspect="1"/>
          </p:cNvGraphicFramePr>
          <p:nvPr/>
        </p:nvGraphicFramePr>
        <p:xfrm>
          <a:off x="785813" y="5694363"/>
          <a:ext cx="484981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32850" imgH="9220200" progId="Equation.3">
                  <p:embed/>
                </p:oleObj>
              </mc:Choice>
              <mc:Fallback>
                <p:oleObj name="Equation" r:id="rId13" imgW="34232850" imgH="9220200" progId="Equation.3">
                  <p:embed/>
                  <p:pic>
                    <p:nvPicPr>
                      <p:cNvPr id="1392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694363"/>
                        <a:ext cx="4849812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DC &amp; CV Lab.</a:t>
            </a:r>
          </a:p>
          <a:p>
            <a:pPr>
              <a:defRPr/>
            </a:pPr>
            <a:r>
              <a:rPr lang="en-US" altLang="zh-TW"/>
              <a:t>CSIE NTU</a:t>
            </a:r>
          </a:p>
        </p:txBody>
      </p:sp>
      <p:sp>
        <p:nvSpPr>
          <p:cNvPr id="11" name="矩形 10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114</a:t>
            </a:r>
            <a:endParaRPr lang="zh-TW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F123A0-F083-9648-9A19-AB7A14711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11.10.2</a:t>
            </a:r>
            <a:r>
              <a:rPr lang="en-US" altLang="zh-TW"/>
              <a:t> </a:t>
            </a:r>
            <a:r>
              <a:rPr lang="en-US" altLang="zh-TW" b="0"/>
              <a:t>Newton Method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41525"/>
            <a:ext cx="8556625" cy="4411663"/>
          </a:xfrm>
        </p:spPr>
        <p:txBody>
          <a:bodyPr/>
          <a:lstStyle/>
          <a:p>
            <a:r>
              <a:rPr lang="en-US" altLang="zh-TW"/>
              <a:t>Second-order iterative technique in minimization problem</a:t>
            </a:r>
          </a:p>
          <a:p>
            <a:r>
              <a:rPr lang="en-US" altLang="zh-TW"/>
              <a:t>Second-order Taylor series expansion around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ym typeface="Wingdings" panose="05000000000000000000" pitchFamily="2" charset="2"/>
              </a:rPr>
              <a:t>		      </a:t>
            </a:r>
            <a:r>
              <a:rPr lang="en-US" altLang="zh-TW" sz="2800">
                <a:sym typeface="Wingdings" panose="05000000000000000000" pitchFamily="2" charset="2"/>
              </a:rPr>
              <a:t> second-order partial derivatives, Hessian</a:t>
            </a:r>
            <a:endParaRPr lang="en-US" altLang="zh-TW" sz="2800"/>
          </a:p>
          <a:p>
            <a:r>
              <a:rPr lang="en-US" altLang="zh-TW"/>
              <a:t>Take partial derivatives to zero with respect to </a:t>
            </a: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8358188" y="3000375"/>
          <a:ext cx="5953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6575" imgH="3952875" progId="Equation.3">
                  <p:embed/>
                </p:oleObj>
              </mc:Choice>
              <mc:Fallback>
                <p:oleObj name="Equation" r:id="rId3" imgW="3076575" imgH="3952875" progId="Equation.3">
                  <p:embed/>
                  <p:pic>
                    <p:nvPicPr>
                      <p:cNvPr id="141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3000375"/>
                        <a:ext cx="5953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541338" y="3714750"/>
          <a:ext cx="8299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57054750" imgH="6800850" progId="Equation.3">
                  <p:embed/>
                </p:oleObj>
              </mc:Choice>
              <mc:Fallback>
                <p:oleObj name="方程式" r:id="rId5" imgW="57054750" imgH="6800850" progId="Equation.3">
                  <p:embed/>
                  <p:pic>
                    <p:nvPicPr>
                      <p:cNvPr id="141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714750"/>
                        <a:ext cx="82994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8335963" y="5232400"/>
          <a:ext cx="8080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71950" imgH="3076575" progId="Equation.3">
                  <p:embed/>
                </p:oleObj>
              </mc:Choice>
              <mc:Fallback>
                <p:oleObj name="Equation" r:id="rId7" imgW="4171950" imgH="3076575" progId="Equation.3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5232400"/>
                        <a:ext cx="8080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979488" y="5907088"/>
          <a:ext cx="73723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692050" imgH="4171950" progId="Equation.3">
                  <p:embed/>
                </p:oleObj>
              </mc:Choice>
              <mc:Fallback>
                <p:oleObj name="Equation" r:id="rId9" imgW="50692050" imgH="4171950" progId="Equation.3">
                  <p:embed/>
                  <p:pic>
                    <p:nvPicPr>
                      <p:cNvPr id="141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907088"/>
                        <a:ext cx="73723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2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2440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115</a:t>
            </a:r>
            <a:endParaRPr lang="zh-TW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EE13EBB8-ABC8-8241-B774-4FA0E99A5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11.10.4</a:t>
            </a:r>
            <a:r>
              <a:rPr lang="en-US" altLang="zh-TW"/>
              <a:t> </a:t>
            </a:r>
            <a:r>
              <a:rPr lang="en-US" altLang="zh-TW" b="0"/>
              <a:t>Fitting to a Circle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485188" cy="4310062"/>
          </a:xfrm>
        </p:spPr>
        <p:txBody>
          <a:bodyPr/>
          <a:lstStyle/>
          <a:p>
            <a:r>
              <a:rPr lang="en-US" altLang="zh-TW"/>
              <a:t>Circle :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i="1"/>
              <a:t> 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r>
              <a:rPr lang="en-US" altLang="zh-TW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endParaRPr lang="en-US" altLang="zh-TW"/>
          </a:p>
        </p:txBody>
      </p:sp>
      <p:graphicFrame>
        <p:nvGraphicFramePr>
          <p:cNvPr id="143365" name="Object 7"/>
          <p:cNvGraphicFramePr>
            <a:graphicFrameLocks noChangeAspect="1"/>
          </p:cNvGraphicFramePr>
          <p:nvPr/>
        </p:nvGraphicFramePr>
        <p:xfrm>
          <a:off x="2214563" y="2041525"/>
          <a:ext cx="18923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478000" imgH="3514725" progId="Equation.3">
                  <p:embed/>
                </p:oleObj>
              </mc:Choice>
              <mc:Fallback>
                <p:oleObj name="方程式" r:id="rId2" imgW="14478000" imgH="3514725" progId="Equation.3">
                  <p:embed/>
                  <p:pic>
                    <p:nvPicPr>
                      <p:cNvPr id="1433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041525"/>
                        <a:ext cx="18923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8"/>
          <p:cNvGraphicFramePr>
            <a:graphicFrameLocks noChangeAspect="1"/>
          </p:cNvGraphicFramePr>
          <p:nvPr/>
        </p:nvGraphicFramePr>
        <p:xfrm>
          <a:off x="928688" y="2770188"/>
          <a:ext cx="6938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3101875" imgH="3952875" progId="Equation.3">
                  <p:embed/>
                </p:oleObj>
              </mc:Choice>
              <mc:Fallback>
                <p:oleObj name="方程式" r:id="rId4" imgW="53101875" imgH="3952875" progId="Equation.3">
                  <p:embed/>
                  <p:pic>
                    <p:nvPicPr>
                      <p:cNvPr id="1433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70188"/>
                        <a:ext cx="6938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4"/>
          <p:cNvGraphicFramePr>
            <a:graphicFrameLocks noChangeAspect="1"/>
          </p:cNvGraphicFramePr>
          <p:nvPr/>
        </p:nvGraphicFramePr>
        <p:xfrm>
          <a:off x="893763" y="3495675"/>
          <a:ext cx="58213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616600" imgH="11849100" progId="Equation.3">
                  <p:embed/>
                </p:oleObj>
              </mc:Choice>
              <mc:Fallback>
                <p:oleObj name="Equation" r:id="rId6" imgW="56616600" imgH="11849100" progId="Equation.3">
                  <p:embed/>
                  <p:pic>
                    <p:nvPicPr>
                      <p:cNvPr id="143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495675"/>
                        <a:ext cx="582136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10"/>
          <p:cNvGraphicFramePr>
            <a:graphicFrameLocks noChangeAspect="1"/>
          </p:cNvGraphicFramePr>
          <p:nvPr/>
        </p:nvGraphicFramePr>
        <p:xfrm>
          <a:off x="857250" y="4660900"/>
          <a:ext cx="37322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6423600" imgH="6800850" progId="Equation.3">
                  <p:embed/>
                </p:oleObj>
              </mc:Choice>
              <mc:Fallback>
                <p:oleObj name="方程式" r:id="rId8" imgW="36423600" imgH="6800850" progId="Equation.3">
                  <p:embed/>
                  <p:pic>
                    <p:nvPicPr>
                      <p:cNvPr id="1433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60900"/>
                        <a:ext cx="37322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12"/>
          <p:cNvGraphicFramePr>
            <a:graphicFrameLocks noChangeAspect="1"/>
          </p:cNvGraphicFramePr>
          <p:nvPr/>
        </p:nvGraphicFramePr>
        <p:xfrm>
          <a:off x="785813" y="5500688"/>
          <a:ext cx="5143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50025300" imgH="7896225" progId="Equation.3">
                  <p:embed/>
                </p:oleObj>
              </mc:Choice>
              <mc:Fallback>
                <p:oleObj name="方程式" r:id="rId10" imgW="50025300" imgH="7896225" progId="Equation.3">
                  <p:embed/>
                  <p:pic>
                    <p:nvPicPr>
                      <p:cNvPr id="1433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500688"/>
                        <a:ext cx="5143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68144" y="2996952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5938849" y="2978644"/>
            <a:ext cx="1" cy="15773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5861645" y="3057510"/>
            <a:ext cx="154408" cy="212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116</a:t>
            </a:r>
            <a:endParaRPr lang="zh-TW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419BA241-C1E5-C047-A5B7-9CF052B1C2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11.10.4</a:t>
            </a:r>
            <a:r>
              <a:rPr lang="en-US" altLang="zh-TW"/>
              <a:t> </a:t>
            </a:r>
            <a:r>
              <a:rPr lang="en-US" altLang="zh-TW" b="0"/>
              <a:t>Fitting to a Circle</a:t>
            </a: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30A0B43C-531B-DC45-85C0-D57A6182A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857375"/>
            <a:ext cx="8485187" cy="431006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</a:t>
            </a:r>
          </a:p>
          <a:p>
            <a:pPr>
              <a:defRPr/>
            </a:pPr>
            <a:endParaRPr lang="en-US" altLang="zh-TW" dirty="0"/>
          </a:p>
        </p:txBody>
      </p:sp>
      <p:graphicFrame>
        <p:nvGraphicFramePr>
          <p:cNvPr id="144389" name="Object 12"/>
          <p:cNvGraphicFramePr>
            <a:graphicFrameLocks noChangeAspect="1"/>
          </p:cNvGraphicFramePr>
          <p:nvPr/>
        </p:nvGraphicFramePr>
        <p:xfrm>
          <a:off x="976313" y="1901825"/>
          <a:ext cx="55959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0025300" imgH="7896225" progId="Equation.3">
                  <p:embed/>
                </p:oleObj>
              </mc:Choice>
              <mc:Fallback>
                <p:oleObj name="方程式" r:id="rId2" imgW="50025300" imgH="7896225" progId="Equation.3">
                  <p:embed/>
                  <p:pic>
                    <p:nvPicPr>
                      <p:cNvPr id="1443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901825"/>
                        <a:ext cx="55959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7"/>
          <p:cNvGraphicFramePr>
            <a:graphicFrameLocks noChangeAspect="1"/>
          </p:cNvGraphicFramePr>
          <p:nvPr/>
        </p:nvGraphicFramePr>
        <p:xfrm>
          <a:off x="1714500" y="2857500"/>
          <a:ext cx="5643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0472975" imgH="7458075" progId="Equation.3">
                  <p:embed/>
                </p:oleObj>
              </mc:Choice>
              <mc:Fallback>
                <p:oleObj name="方程式" r:id="rId4" imgW="50472975" imgH="7458075" progId="Equation.3">
                  <p:embed/>
                  <p:pic>
                    <p:nvPicPr>
                      <p:cNvPr id="1443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57500"/>
                        <a:ext cx="56435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向右箭號 10">
            <a:extLst>
              <a:ext uri="{FF2B5EF4-FFF2-40B4-BE49-F238E27FC236}">
                <a16:creationId xmlns:a16="http://schemas.microsoft.com/office/drawing/2014/main" id="{D7D6FEFA-B52F-D045-8D43-E6147B1B9F1C}"/>
              </a:ext>
            </a:extLst>
          </p:cNvPr>
          <p:cNvSpPr/>
          <p:nvPr/>
        </p:nvSpPr>
        <p:spPr>
          <a:xfrm>
            <a:off x="1071563" y="3071813"/>
            <a:ext cx="571500" cy="2857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117</a:t>
            </a:r>
            <a:endParaRPr lang="zh-TW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018D22-35B3-AF46-9B64-9BAF45CF1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11.10.6</a:t>
            </a:r>
            <a:r>
              <a:rPr lang="en-US" altLang="zh-TW"/>
              <a:t> </a:t>
            </a:r>
            <a:r>
              <a:rPr lang="en-US" altLang="zh-TW" b="0"/>
              <a:t>Fitting to a Conic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r>
              <a:rPr lang="en-US" altLang="zh-TW"/>
              <a:t>In conic :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/>
              <a:t> </a:t>
            </a: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r>
              <a:rPr lang="zh-TW" altLang="en-US"/>
              <a:t> 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642938" y="2857500"/>
          <a:ext cx="8143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5047475" imgH="3952875" progId="Equation.3">
                  <p:embed/>
                </p:oleObj>
              </mc:Choice>
              <mc:Fallback>
                <p:oleObj name="方程式" r:id="rId2" imgW="75047475" imgH="3952875" progId="Equation.3">
                  <p:embed/>
                  <p:pic>
                    <p:nvPicPr>
                      <p:cNvPr id="145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857500"/>
                        <a:ext cx="8143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1143000" y="3786188"/>
          <a:ext cx="30003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0499050" imgH="14039850" progId="Equation.3">
                  <p:embed/>
                </p:oleObj>
              </mc:Choice>
              <mc:Fallback>
                <p:oleObj name="方程式" r:id="rId4" imgW="30499050" imgH="14039850" progId="Equation.3">
                  <p:embed/>
                  <p:pic>
                    <p:nvPicPr>
                      <p:cNvPr id="145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86188"/>
                        <a:ext cx="30003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127125" y="5214938"/>
          <a:ext cx="66595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1436250" imgH="7896225" progId="Equation.3">
                  <p:embed/>
                </p:oleObj>
              </mc:Choice>
              <mc:Fallback>
                <p:oleObj name="方程式" r:id="rId6" imgW="61436250" imgH="7896225" progId="Equation.3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214938"/>
                        <a:ext cx="66595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118</a:t>
            </a:r>
            <a:endParaRPr lang="zh-TW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64639FE7-62E7-DE4B-90D8-9B3189D4D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11.10.3</a:t>
            </a:r>
            <a:r>
              <a:rPr lang="en-US" altLang="zh-TW"/>
              <a:t> </a:t>
            </a:r>
            <a:r>
              <a:rPr lang="en-US" altLang="zh-TW" b="0"/>
              <a:t>Second-Order Approximation to Curve Fitting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==Nalwa, </a:t>
            </a:r>
            <a:r>
              <a:rPr lang="en-US" altLang="zh-TW" i="1"/>
              <a:t>A Guided Tour of Computer Vision</a:t>
            </a:r>
            <a:r>
              <a:rPr lang="en-US" altLang="zh-TW"/>
              <a:t>, Fig. 4.15== </a:t>
            </a:r>
            <a:r>
              <a:rPr lang="zh-TW" altLang="en-US"/>
              <a:t>􀀀</a:t>
            </a:r>
          </a:p>
          <a:p>
            <a:endParaRPr lang="en-US" altLang="zh-TW"/>
          </a:p>
        </p:txBody>
      </p:sp>
      <p:pic>
        <p:nvPicPr>
          <p:cNvPr id="146437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119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662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2981E6-2AB8-1B4E-BE30-49AE68C71920}"/>
              </a:ext>
            </a:extLst>
          </p:cNvPr>
          <p:cNvSpPr/>
          <p:nvPr/>
        </p:nvSpPr>
        <p:spPr>
          <a:xfrm>
            <a:off x="785813" y="2857500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1FD5799-CF09-1A4F-998C-87AC50E73AEE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502B771-268E-CF42-B0B4-BDA0F29C1969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50977D0-0175-8F49-AFA0-C7FC9449307A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66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857500"/>
            <a:ext cx="2147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619500"/>
            <a:ext cx="32591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281488"/>
            <a:ext cx="26304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6553C78-171D-9841-B6C4-AE762D374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11.10.9 Uniform Error Estimation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Nalwa, </a:t>
            </a:r>
            <a:r>
              <a:rPr lang="en-US" altLang="zh-TW" i="1"/>
              <a:t>A Guided Tour of Computer Vision</a:t>
            </a:r>
            <a:r>
              <a:rPr lang="en-US" altLang="zh-TW"/>
              <a:t>, Fig. 3.1 </a:t>
            </a:r>
            <a:r>
              <a:rPr lang="zh-TW" altLang="en-US"/>
              <a:t>􀀀</a:t>
            </a:r>
          </a:p>
          <a:p>
            <a:endParaRPr lang="en-US" altLang="zh-TW"/>
          </a:p>
        </p:txBody>
      </p:sp>
      <p:pic>
        <p:nvPicPr>
          <p:cNvPr id="147461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60432" y="6405325"/>
            <a:ext cx="61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120</a:t>
            </a:r>
            <a:endParaRPr lang="zh-TW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848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</a:t>
            </a:r>
            <a:r>
              <a:rPr lang="en-US" altLang="zh-TW" sz="4400" b="1"/>
              <a:t>The End</a:t>
            </a:r>
            <a:endParaRPr lang="zh-TW" altLang="en-US" sz="4400" b="1"/>
          </a:p>
        </p:txBody>
      </p:sp>
      <p:sp>
        <p:nvSpPr>
          <p:cNvPr id="1484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76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0F727D-19C2-294C-8506-66EB3CD7C31E}"/>
              </a:ext>
            </a:extLst>
          </p:cNvPr>
          <p:cNvSpPr/>
          <p:nvPr/>
        </p:nvSpPr>
        <p:spPr>
          <a:xfrm>
            <a:off x="785813" y="2857500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E85096-496D-C640-A055-B05B37B1DFBD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0547B3A-C23F-6749-A89A-54EBAA0AB577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1098F3F-CDFC-8B4D-B09F-C3C3F897FB48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7500"/>
            <a:ext cx="24622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490913"/>
            <a:ext cx="30638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119563"/>
            <a:ext cx="364648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矩形 2"/>
          <p:cNvSpPr>
            <a:spLocks noChangeArrowheads="1"/>
          </p:cNvSpPr>
          <p:nvPr/>
        </p:nvSpPr>
        <p:spPr bwMode="auto">
          <a:xfrm>
            <a:off x="4224338" y="2673350"/>
            <a:ext cx="1006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(active) 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867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F1DF4-DA97-4D42-816A-C0BE32F1E3F8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8E49F52-1E36-CC46-9C15-4BF21C8C919E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557FA88-64F4-C649-8C1B-8769A34327BC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F3F3A01-5C3D-FF41-BD4F-B81801686B3F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681" name="文字方塊 15"/>
          <p:cNvSpPr txBox="1">
            <a:spLocks noChangeArrowheads="1"/>
          </p:cNvSpPr>
          <p:nvPr/>
        </p:nvSpPr>
        <p:spPr bwMode="auto">
          <a:xfrm>
            <a:off x="4214813" y="2762250"/>
            <a:ext cx="4821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  <a:endParaRPr lang="zh-TW" altLang="en-US" sz="1600"/>
          </a:p>
        </p:txBody>
      </p:sp>
      <p:sp>
        <p:nvSpPr>
          <p:cNvPr id="28682" name="文字方塊 15"/>
          <p:cNvSpPr txBox="1">
            <a:spLocks noChangeArrowheads="1"/>
          </p:cNvSpPr>
          <p:nvPr/>
        </p:nvSpPr>
        <p:spPr bwMode="auto">
          <a:xfrm>
            <a:off x="4233863" y="3406775"/>
            <a:ext cx="43735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(3,2) NEIGHB (3,3), (4,2)</a:t>
            </a:r>
            <a:endParaRPr lang="zh-TW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8607425" y="6405325"/>
            <a:ext cx="46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969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0893D47-0F38-604B-A845-EA672AFAD25E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AEFBF5-6BFA-EB41-9F03-50C8E2FA7BD0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73DAD95-8D47-174C-8440-8307F3392920}"/>
              </a:ext>
            </a:extLst>
          </p:cNvPr>
          <p:cNvSpPr/>
          <p:nvPr/>
        </p:nvSpPr>
        <p:spPr>
          <a:xfrm>
            <a:off x="2286000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1BC62D-53DA-8948-9724-EAF3898689EC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D245D4-E736-794A-A237-E6FFD09E9EC4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9706" name="文字方塊 15"/>
          <p:cNvSpPr txBox="1">
            <a:spLocks noChangeArrowheads="1"/>
          </p:cNvSpPr>
          <p:nvPr/>
        </p:nvSpPr>
        <p:spPr bwMode="auto">
          <a:xfrm>
            <a:off x="4221163" y="2825750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endParaRPr lang="zh-TW" altLang="en-US" sz="1600"/>
          </a:p>
        </p:txBody>
      </p:sp>
      <p:sp>
        <p:nvSpPr>
          <p:cNvPr id="29707" name="文字方塊 15"/>
          <p:cNvSpPr txBox="1">
            <a:spLocks noChangeArrowheads="1"/>
          </p:cNvSpPr>
          <p:nvPr/>
        </p:nvSpPr>
        <p:spPr bwMode="auto">
          <a:xfrm>
            <a:off x="4257675" y="3567113"/>
            <a:ext cx="4733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(3,3) NEIGHB (3,2),(3,4),(4,3)</a:t>
            </a:r>
            <a:r>
              <a:rPr lang="zh-TW" altLang="en-US" sz="1600"/>
              <a:t> </a:t>
            </a: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TW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07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20B2C1-BBBD-9343-B9DF-F59EF607AFE9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BDD57AE-7E97-6F4D-8740-7FA7027AC2E7}"/>
              </a:ext>
            </a:extLst>
          </p:cNvPr>
          <p:cNvSpPr/>
          <p:nvPr/>
        </p:nvSpPr>
        <p:spPr>
          <a:xfrm>
            <a:off x="2286000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C85D20E-7F7E-2D4E-BD43-8682792FF514}"/>
              </a:ext>
            </a:extLst>
          </p:cNvPr>
          <p:cNvSpPr/>
          <p:nvPr/>
        </p:nvSpPr>
        <p:spPr>
          <a:xfrm>
            <a:off x="2286000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82C93DC-6D7C-614D-89F8-6CCF38613E88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729" name="文字方塊 15"/>
          <p:cNvSpPr txBox="1">
            <a:spLocks noChangeArrowheads="1"/>
          </p:cNvSpPr>
          <p:nvPr/>
        </p:nvSpPr>
        <p:spPr bwMode="auto">
          <a:xfrm>
            <a:off x="4214813" y="2720975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</a:t>
            </a:r>
            <a:r>
              <a:rPr lang="zh-TW" altLang="en-US" sz="1600"/>
              <a:t> </a:t>
            </a:r>
            <a:r>
              <a:rPr lang="en-US" altLang="zh-TW" sz="1600"/>
              <a:t>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endParaRPr lang="zh-TW" altLang="en-US" sz="1600"/>
          </a:p>
        </p:txBody>
      </p:sp>
      <p:sp>
        <p:nvSpPr>
          <p:cNvPr id="30730" name="文字方塊 15"/>
          <p:cNvSpPr txBox="1">
            <a:spLocks noChangeArrowheads="1"/>
          </p:cNvSpPr>
          <p:nvPr/>
        </p:nvSpPr>
        <p:spPr bwMode="auto">
          <a:xfrm>
            <a:off x="4251325" y="3462338"/>
            <a:ext cx="4735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(3,4) NEIGHB (3,3),(4,4)</a:t>
            </a:r>
            <a:r>
              <a:rPr lang="zh-TW" altLang="en-US" sz="1600"/>
              <a:t> </a:t>
            </a: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17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5B3CA4-83CF-3B48-BB81-CA9B97CC5C2B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D9077E9-EFCA-6448-9102-FE8BE1DB6FB7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2262F9-E783-8B43-A1DF-E45785B5EF21}"/>
              </a:ext>
            </a:extLst>
          </p:cNvPr>
          <p:cNvSpPr/>
          <p:nvPr/>
        </p:nvSpPr>
        <p:spPr>
          <a:xfrm>
            <a:off x="2786063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5F12A-7BA1-8A46-BFD9-A2410DB173EA}"/>
              </a:ext>
            </a:extLst>
          </p:cNvPr>
          <p:cNvSpPr/>
          <p:nvPr/>
        </p:nvSpPr>
        <p:spPr>
          <a:xfrm>
            <a:off x="2786063" y="3214688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60864A-98FF-1F40-A2CC-07322D0E7DA6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754" name="文字方塊 15"/>
          <p:cNvSpPr txBox="1">
            <a:spLocks noChangeArrowheads="1"/>
          </p:cNvSpPr>
          <p:nvPr/>
        </p:nvSpPr>
        <p:spPr bwMode="auto">
          <a:xfrm>
            <a:off x="4267200" y="2765425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  <a:endParaRPr lang="zh-TW" altLang="en-US" sz="1600"/>
          </a:p>
        </p:txBody>
      </p:sp>
      <p:sp>
        <p:nvSpPr>
          <p:cNvPr id="31755" name="文字方塊 15"/>
          <p:cNvSpPr txBox="1">
            <a:spLocks noChangeArrowheads="1"/>
          </p:cNvSpPr>
          <p:nvPr/>
        </p:nvSpPr>
        <p:spPr bwMode="auto">
          <a:xfrm>
            <a:off x="4254500" y="3716338"/>
            <a:ext cx="4733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(3,5) NEIGHB (2,5), (3,6),</a:t>
            </a:r>
            <a:r>
              <a:rPr lang="zh-TW" altLang="en-US" sz="1600"/>
              <a:t> </a:t>
            </a:r>
            <a:r>
              <a:rPr lang="en-US" altLang="zh-TW" sz="1600"/>
              <a:t>(4,5)</a:t>
            </a: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27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C9FC6-6602-0B42-9A61-04C47FDAFC87}"/>
              </a:ext>
            </a:extLst>
          </p:cNvPr>
          <p:cNvSpPr/>
          <p:nvPr/>
        </p:nvSpPr>
        <p:spPr>
          <a:xfrm>
            <a:off x="785813" y="3214688"/>
            <a:ext cx="3429000" cy="1214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7F776F4-FC01-AB4F-B808-9FB9C3214982}"/>
              </a:ext>
            </a:extLst>
          </p:cNvPr>
          <p:cNvSpPr/>
          <p:nvPr/>
        </p:nvSpPr>
        <p:spPr>
          <a:xfrm>
            <a:off x="3286125" y="3643313"/>
            <a:ext cx="357188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A41D97B-4C14-174D-B3B6-B22DD23463A9}"/>
              </a:ext>
            </a:extLst>
          </p:cNvPr>
          <p:cNvSpPr/>
          <p:nvPr/>
        </p:nvSpPr>
        <p:spPr>
          <a:xfrm>
            <a:off x="328612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8BB4264-66C0-1D47-83CA-E79098F957FA}"/>
              </a:ext>
            </a:extLst>
          </p:cNvPr>
          <p:cNvSpPr/>
          <p:nvPr/>
        </p:nvSpPr>
        <p:spPr>
          <a:xfrm>
            <a:off x="2786063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EF10533-FB34-1A44-940A-67F6501BD6BF}"/>
              </a:ext>
            </a:extLst>
          </p:cNvPr>
          <p:cNvSpPr/>
          <p:nvPr/>
        </p:nvSpPr>
        <p:spPr>
          <a:xfrm>
            <a:off x="3286125" y="3214688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2778" name="文字方塊 15"/>
          <p:cNvSpPr txBox="1">
            <a:spLocks noChangeArrowheads="1"/>
          </p:cNvSpPr>
          <p:nvPr/>
        </p:nvSpPr>
        <p:spPr bwMode="auto">
          <a:xfrm>
            <a:off x="4214813" y="2725738"/>
            <a:ext cx="4806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(2,6)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</p:txBody>
      </p:sp>
      <p:sp>
        <p:nvSpPr>
          <p:cNvPr id="32779" name="文字方塊 15"/>
          <p:cNvSpPr txBox="1">
            <a:spLocks noChangeArrowheads="1"/>
          </p:cNvSpPr>
          <p:nvPr/>
        </p:nvSpPr>
        <p:spPr bwMode="auto">
          <a:xfrm>
            <a:off x="4251325" y="4148138"/>
            <a:ext cx="4733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FF0000"/>
                </a:solidFill>
              </a:rPr>
              <a:t>(3,6)</a:t>
            </a:r>
            <a:r>
              <a:rPr lang="en-US" altLang="zh-TW" sz="1600"/>
              <a:t> NEIGHB </a:t>
            </a:r>
            <a:r>
              <a:rPr lang="en-US" altLang="zh-TW" sz="1600">
                <a:solidFill>
                  <a:srgbClr val="00B0F0"/>
                </a:solidFill>
              </a:rPr>
              <a:t>(2,6)</a:t>
            </a:r>
            <a:r>
              <a:rPr lang="en-US" altLang="zh-TW" sz="1600"/>
              <a:t>, (3,5),</a:t>
            </a:r>
            <a:r>
              <a:rPr lang="zh-TW" altLang="en-US" sz="1600"/>
              <a:t> </a:t>
            </a:r>
            <a:r>
              <a:rPr lang="en-US" altLang="zh-TW" sz="1600"/>
              <a:t>(4,6)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>
                <a:solidFill>
                  <a:srgbClr val="00B0F0"/>
                </a:solidFill>
              </a:rPr>
              <a:t>-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r>
              <a:rPr lang="en-US" altLang="zh-TW" sz="1600">
                <a:solidFill>
                  <a:srgbClr val="00B0F0"/>
                </a:solidFill>
              </a:rPr>
              <a:t>active</a:t>
            </a:r>
            <a:r>
              <a:rPr lang="zh-TW" altLang="en-US" sz="1600"/>
              <a:t> </a:t>
            </a:r>
            <a:r>
              <a:rPr lang="en-US" altLang="zh-TW" sz="1600"/>
              <a:t>CHAINSET</a:t>
            </a:r>
            <a:r>
              <a:rPr lang="zh-TW" altLang="en-US" sz="1600"/>
              <a:t> </a:t>
            </a:r>
            <a:r>
              <a:rPr lang="en-US" altLang="zh-TW" sz="1600"/>
              <a:t>change!</a:t>
            </a:r>
            <a:r>
              <a:rPr lang="zh-TW" altLang="en-US" sz="1600"/>
              <a:t> </a:t>
            </a:r>
            <a:r>
              <a:rPr lang="en-US" altLang="zh-TW" sz="1600"/>
              <a:t>(clockwise-ordered)</a:t>
            </a:r>
            <a:endParaRPr lang="zh-TW" altLang="en-US" sz="160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-</a:t>
            </a:r>
            <a:r>
              <a:rPr lang="zh-TW" altLang="en-US" sz="1600"/>
              <a:t> </a:t>
            </a: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(3,6)</a:t>
            </a:r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37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0BCF87-EC91-C740-9258-5A416517DAEC}"/>
              </a:ext>
            </a:extLst>
          </p:cNvPr>
          <p:cNvSpPr/>
          <p:nvPr/>
        </p:nvSpPr>
        <p:spPr>
          <a:xfrm>
            <a:off x="785813" y="3643313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C0470AE-7D59-FE40-897F-4406657E017C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13539C0-210B-4D42-B15E-4E3D0022AEBB}"/>
              </a:ext>
            </a:extLst>
          </p:cNvPr>
          <p:cNvSpPr/>
          <p:nvPr/>
        </p:nvSpPr>
        <p:spPr>
          <a:xfrm>
            <a:off x="1285875" y="4429125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BFDD063-7CA7-4342-80E2-A99C968A00AB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28B1E14-36AA-B449-97E8-CD35218859EB}"/>
              </a:ext>
            </a:extLst>
          </p:cNvPr>
          <p:cNvSpPr/>
          <p:nvPr/>
        </p:nvSpPr>
        <p:spPr>
          <a:xfrm>
            <a:off x="1285875" y="36433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802" name="文字方塊 14"/>
          <p:cNvSpPr txBox="1">
            <a:spLocks noChangeArrowheads="1"/>
          </p:cNvSpPr>
          <p:nvPr/>
        </p:nvSpPr>
        <p:spPr bwMode="auto">
          <a:xfrm>
            <a:off x="4214813" y="3990975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(4,2)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(4,2) NEIGHB (3,3),(4,3),(5,2)</a:t>
            </a:r>
            <a:endParaRPr lang="zh-TW" altLang="en-US" sz="1600"/>
          </a:p>
        </p:txBody>
      </p:sp>
      <p:sp>
        <p:nvSpPr>
          <p:cNvPr id="33803" name="文字方塊 15"/>
          <p:cNvSpPr txBox="1">
            <a:spLocks noChangeArrowheads="1"/>
          </p:cNvSpPr>
          <p:nvPr/>
        </p:nvSpPr>
        <p:spPr bwMode="auto">
          <a:xfrm>
            <a:off x="4224338" y="2722563"/>
            <a:ext cx="4806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 -&gt; (3,6)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</p:txBody>
      </p:sp>
      <p:sp>
        <p:nvSpPr>
          <p:cNvPr id="12" name="矩形 1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11.1 Introduction</a:t>
            </a:r>
            <a:endParaRPr lang="zh-TW" altLang="en-US" dirty="0"/>
          </a:p>
        </p:txBody>
      </p:sp>
      <p:sp>
        <p:nvSpPr>
          <p:cNvPr id="1638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r>
              <a:rPr lang="en-US" altLang="zh-TW" dirty="0"/>
              <a:t>In some image sets, lines, curves, and circular arcs are more useful than regions or helpful in addition to regions.</a:t>
            </a:r>
          </a:p>
          <a:p>
            <a:pPr lvl="1"/>
            <a:r>
              <a:rPr lang="zh-TW" altLang="zh-TW" dirty="0"/>
              <a:t>object recognition</a:t>
            </a:r>
          </a:p>
          <a:p>
            <a:pPr lvl="1"/>
            <a:r>
              <a:rPr lang="zh-TW" altLang="zh-TW" dirty="0"/>
              <a:t>stereo matching</a:t>
            </a:r>
          </a:p>
          <a:p>
            <a:pPr lvl="1"/>
            <a:r>
              <a:rPr lang="zh-TW" altLang="zh-TW" dirty="0"/>
              <a:t>document analysis</a:t>
            </a:r>
          </a:p>
          <a:p>
            <a:endParaRPr lang="en-US" altLang="zh-TW" dirty="0"/>
          </a:p>
        </p:txBody>
      </p:sp>
      <p:sp>
        <p:nvSpPr>
          <p:cNvPr id="163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6389" name="Picture 5" descr="l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30924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48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CD3207-F1C2-6241-B0DB-752E7914C599}"/>
              </a:ext>
            </a:extLst>
          </p:cNvPr>
          <p:cNvSpPr/>
          <p:nvPr/>
        </p:nvSpPr>
        <p:spPr>
          <a:xfrm>
            <a:off x="785813" y="3643313"/>
            <a:ext cx="3429000" cy="1143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3276A4-1ACE-9A49-B936-33CFD19D1320}"/>
              </a:ext>
            </a:extLst>
          </p:cNvPr>
          <p:cNvSpPr/>
          <p:nvPr/>
        </p:nvSpPr>
        <p:spPr>
          <a:xfrm>
            <a:off x="1785938" y="4000500"/>
            <a:ext cx="357187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0521708-6AC1-D742-BA69-CE714C691DBF}"/>
              </a:ext>
            </a:extLst>
          </p:cNvPr>
          <p:cNvSpPr/>
          <p:nvPr/>
        </p:nvSpPr>
        <p:spPr>
          <a:xfrm>
            <a:off x="1285875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8233D5-AB58-E042-9065-CB9E5E46013B}"/>
              </a:ext>
            </a:extLst>
          </p:cNvPr>
          <p:cNvSpPr/>
          <p:nvPr/>
        </p:nvSpPr>
        <p:spPr>
          <a:xfrm>
            <a:off x="2286000" y="4000500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530BD92-D79E-954C-BB81-B5133579305A}"/>
              </a:ext>
            </a:extLst>
          </p:cNvPr>
          <p:cNvSpPr/>
          <p:nvPr/>
        </p:nvSpPr>
        <p:spPr>
          <a:xfrm>
            <a:off x="1785938" y="3643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8506E5-C346-434F-B300-DF82E0DA4C17}"/>
              </a:ext>
            </a:extLst>
          </p:cNvPr>
          <p:cNvCxnSpPr/>
          <p:nvPr/>
        </p:nvCxnSpPr>
        <p:spPr>
          <a:xfrm>
            <a:off x="1714500" y="4000500"/>
            <a:ext cx="571500" cy="4286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79E33B7-28A4-284D-BB6B-1206F8A84607}"/>
              </a:ext>
            </a:extLst>
          </p:cNvPr>
          <p:cNvCxnSpPr/>
          <p:nvPr/>
        </p:nvCxnSpPr>
        <p:spPr>
          <a:xfrm flipV="1">
            <a:off x="1714500" y="4000500"/>
            <a:ext cx="500063" cy="4286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59870BE0-29F9-2349-9B43-4ECBF989372D}"/>
              </a:ext>
            </a:extLst>
          </p:cNvPr>
          <p:cNvSpPr/>
          <p:nvPr/>
        </p:nvSpPr>
        <p:spPr>
          <a:xfrm>
            <a:off x="1785938" y="4429125"/>
            <a:ext cx="357187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48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129088"/>
            <a:ext cx="3902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文字方塊 15"/>
          <p:cNvSpPr txBox="1">
            <a:spLocks noChangeArrowheads="1"/>
          </p:cNvSpPr>
          <p:nvPr/>
        </p:nvSpPr>
        <p:spPr bwMode="auto">
          <a:xfrm>
            <a:off x="4224338" y="2722563"/>
            <a:ext cx="48069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(2,5)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(2,6) -&gt; (3,6)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(3,3)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(3,4)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(inactive) CHAINSET</a:t>
            </a:r>
            <a:r>
              <a:rPr lang="zh-TW" altLang="en-US" sz="1600"/>
              <a:t> </a:t>
            </a:r>
            <a:r>
              <a:rPr lang="en-US" altLang="zh-TW" sz="1600"/>
              <a:t>(2)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(3,5)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600"/>
              <a:t>(active) CHAINSET</a:t>
            </a:r>
            <a:r>
              <a:rPr lang="zh-TW" altLang="en-US" sz="1600"/>
              <a:t> </a:t>
            </a:r>
            <a:r>
              <a:rPr lang="en-US" altLang="zh-TW" sz="1600"/>
              <a:t>(1)</a:t>
            </a:r>
            <a:r>
              <a:rPr lang="zh-TW" altLang="en-US" sz="1600"/>
              <a:t> </a:t>
            </a:r>
            <a:r>
              <a:rPr lang="en-US" altLang="zh-TW" sz="1600"/>
              <a:t>-&gt;</a:t>
            </a:r>
            <a:r>
              <a:rPr lang="zh-TW" altLang="en-US" sz="1600"/>
              <a:t> </a:t>
            </a:r>
            <a:r>
              <a:rPr lang="en-US" altLang="zh-TW" sz="1600"/>
              <a:t>(4,2)</a:t>
            </a:r>
          </a:p>
        </p:txBody>
      </p:sp>
      <p:sp>
        <p:nvSpPr>
          <p:cNvPr id="15" name="矩形 1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584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               ……………………………</a:t>
            </a:r>
          </a:p>
        </p:txBody>
      </p:sp>
      <p:sp>
        <p:nvSpPr>
          <p:cNvPr id="3584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686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28875"/>
            <a:ext cx="398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BB6FE5-9DD5-7C41-BFF4-38CB43894F91}"/>
              </a:ext>
            </a:extLst>
          </p:cNvPr>
          <p:cNvSpPr/>
          <p:nvPr/>
        </p:nvSpPr>
        <p:spPr>
          <a:xfrm>
            <a:off x="785813" y="4429125"/>
            <a:ext cx="3429000" cy="12144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65F0AF4-5A77-D744-9555-9D7C7764F403}"/>
              </a:ext>
            </a:extLst>
          </p:cNvPr>
          <p:cNvSpPr/>
          <p:nvPr/>
        </p:nvSpPr>
        <p:spPr>
          <a:xfrm>
            <a:off x="3286125" y="4857750"/>
            <a:ext cx="357188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25721E9-40DB-DC49-A8E6-C0E10D1121AA}"/>
              </a:ext>
            </a:extLst>
          </p:cNvPr>
          <p:cNvSpPr/>
          <p:nvPr/>
        </p:nvSpPr>
        <p:spPr>
          <a:xfrm>
            <a:off x="3286125" y="4429125"/>
            <a:ext cx="357188" cy="3571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294A13-3753-4B44-A481-8401E6CE4FD7}"/>
              </a:ext>
            </a:extLst>
          </p:cNvPr>
          <p:cNvSpPr/>
          <p:nvPr/>
        </p:nvSpPr>
        <p:spPr>
          <a:xfrm>
            <a:off x="2786063" y="4786313"/>
            <a:ext cx="357187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68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571750"/>
            <a:ext cx="417036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29063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500563"/>
            <a:ext cx="48514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AD9F5FB8-D7D3-BD4B-AB51-44C113728913}"/>
              </a:ext>
            </a:extLst>
          </p:cNvPr>
          <p:cNvSpPr/>
          <p:nvPr/>
        </p:nvSpPr>
        <p:spPr>
          <a:xfrm>
            <a:off x="4348163" y="3929063"/>
            <a:ext cx="652462" cy="500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B5AC3F3-C5AC-EF45-946F-523188114313}"/>
              </a:ext>
            </a:extLst>
          </p:cNvPr>
          <p:cNvSpPr/>
          <p:nvPr/>
        </p:nvSpPr>
        <p:spPr>
          <a:xfrm>
            <a:off x="8094663" y="5143500"/>
            <a:ext cx="1049337" cy="5000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7891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89150"/>
            <a:ext cx="8485188" cy="4411663"/>
          </a:xfrm>
        </p:spPr>
        <p:txBody>
          <a:bodyPr/>
          <a:lstStyle/>
          <a:p>
            <a:pPr eaLnBrk="1" hangingPunct="1"/>
            <a:r>
              <a:rPr lang="en-US" altLang="zh-TW" sz="2400"/>
              <a:t> CHAINSET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(1)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(3,3)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(3,4)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(4,4)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(5,4)                </a:t>
            </a:r>
            <a:endParaRPr lang="zh-TW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(1)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(5,3)</a:t>
            </a:r>
            <a:endParaRPr lang="zh-TW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(2)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(2,5)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(2,6)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(6,6)                          </a:t>
            </a:r>
            <a:endParaRPr lang="zh-TW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(2)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(3,5)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(4,5)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(5,5)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(6,5) </a:t>
            </a:r>
          </a:p>
          <a:p>
            <a:pPr eaLnBrk="1" hangingPunct="1"/>
            <a:r>
              <a:rPr lang="en-US" altLang="zh-TW" sz="2400"/>
              <a:t>CHAINSET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(1)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(3,2)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(3,3)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(3,4)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(4,4)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(5,4)</a:t>
            </a:r>
            <a:r>
              <a:rPr lang="en-US" altLang="zh-TW" sz="2400">
                <a:sym typeface="Wingdings" panose="05000000000000000000" pitchFamily="2" charset="2"/>
              </a:rPr>
              <a:t>(5,3)(5,2)(4,2)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ym typeface="Wingdings" panose="05000000000000000000" pitchFamily="2" charset="2"/>
              </a:rPr>
              <a:t>    (2)</a:t>
            </a:r>
            <a:r>
              <a:rPr lang="en-US" altLang="zh-TW" sz="2400"/>
              <a:t>(2,5)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(2,6)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(3,6)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(4,6)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(5,6)</a:t>
            </a:r>
            <a:r>
              <a:rPr lang="en-US" altLang="zh-TW" sz="2400">
                <a:sym typeface="Wingdings" panose="05000000000000000000" pitchFamily="2" charset="2"/>
              </a:rPr>
              <a:t></a:t>
            </a:r>
            <a:r>
              <a:rPr lang="en-US" altLang="zh-TW" sz="2400"/>
              <a:t>(6,6)</a:t>
            </a:r>
            <a:r>
              <a:rPr lang="en-US" altLang="zh-TW" sz="2400">
                <a:sym typeface="Wingdings" panose="05000000000000000000" pitchFamily="2" charset="2"/>
              </a:rPr>
              <a:t>(6,5)(5,5)  (4,5)(3,5)</a:t>
            </a:r>
            <a:endParaRPr lang="zh-TW" altLang="en-US" sz="2400"/>
          </a:p>
        </p:txBody>
      </p:sp>
      <p:sp>
        <p:nvSpPr>
          <p:cNvPr id="3789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E2CDF07E-BF8D-2A4C-989A-21828A692355}"/>
              </a:ext>
            </a:extLst>
          </p:cNvPr>
          <p:cNvCxnSpPr/>
          <p:nvPr/>
        </p:nvCxnSpPr>
        <p:spPr>
          <a:xfrm rot="10800000" flipV="1">
            <a:off x="4071938" y="2786063"/>
            <a:ext cx="1857375" cy="428625"/>
          </a:xfrm>
          <a:prstGeom prst="bentConnector3">
            <a:avLst>
              <a:gd name="adj1" fmla="val -3123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95AE8657-DF34-714D-B856-99C9D2AFA7AF}"/>
              </a:ext>
            </a:extLst>
          </p:cNvPr>
          <p:cNvCxnSpPr/>
          <p:nvPr/>
        </p:nvCxnSpPr>
        <p:spPr>
          <a:xfrm rot="10800000" flipV="1">
            <a:off x="5000625" y="3643313"/>
            <a:ext cx="1857375" cy="428625"/>
          </a:xfrm>
          <a:prstGeom prst="bentConnector3">
            <a:avLst>
              <a:gd name="adj1" fmla="val -3123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891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38917" name="Picture 2" descr="C:\Documents and Settings\Wei-wen Hsu\桌面\b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993900"/>
            <a:ext cx="675322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3993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57188" y="2089150"/>
            <a:ext cx="8786812" cy="4411663"/>
          </a:xfrm>
        </p:spPr>
        <p:txBody>
          <a:bodyPr/>
          <a:lstStyle/>
          <a:p>
            <a:pPr eaLnBrk="1" hangingPunct="1"/>
            <a:r>
              <a:rPr lang="en-US" altLang="zh-TW"/>
              <a:t>Border tracking: each border bounded a closed region </a:t>
            </a:r>
            <a:r>
              <a:rPr lang="en-US" altLang="zh-TW">
                <a:sym typeface="Wingdings" panose="05000000000000000000" pitchFamily="2" charset="2"/>
              </a:rPr>
              <a:t> NO point would be split into two or more segments.</a:t>
            </a:r>
          </a:p>
          <a:p>
            <a:pPr eaLnBrk="1" hangingPunct="1"/>
            <a:r>
              <a:rPr lang="en-US" altLang="zh-TW"/>
              <a:t>Tracking </a:t>
            </a:r>
            <a:r>
              <a:rPr lang="en-US" altLang="zh-TW" sz="2800">
                <a:sym typeface="Wingdings" panose="05000000000000000000" pitchFamily="2" charset="2"/>
              </a:rPr>
              <a:t>symbolic </a:t>
            </a:r>
            <a:r>
              <a:rPr lang="en-US" altLang="zh-TW"/>
              <a:t>edge (line) segments: more complex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ym typeface="Wingdings" panose="05000000000000000000" pitchFamily="2" charset="2"/>
              </a:rPr>
              <a:t>    value:1 edge; 0: non-edge</a:t>
            </a:r>
            <a:endParaRPr lang="en-US" altLang="zh-TW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</a:t>
            </a:r>
            <a:r>
              <a:rPr lang="en-US" altLang="zh-TW" sz="2400">
                <a:sym typeface="Wingdings" panose="05000000000000000000" pitchFamily="2" charset="2"/>
              </a:rPr>
              <a:t> not necessary for edge pixels to bound closed regions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ym typeface="Wingdings" panose="05000000000000000000" pitchFamily="2" charset="2"/>
              </a:rPr>
              <a:t>    segments consist of connected edge pixels that go </a:t>
            </a:r>
            <a:r>
              <a:rPr lang="en-US" altLang="zh-TW" sz="2400" b="1">
                <a:sym typeface="Wingdings" panose="05000000000000000000" pitchFamily="2" charset="2"/>
              </a:rPr>
              <a:t>from</a:t>
            </a:r>
            <a:r>
              <a:rPr lang="en-US" altLang="zh-TW" sz="2400">
                <a:sym typeface="Wingdings" panose="05000000000000000000" pitchFamily="2" charset="2"/>
              </a:rPr>
              <a:t> endpoint, corner, or junction </a:t>
            </a:r>
            <a:r>
              <a:rPr lang="en-US" altLang="zh-TW" sz="2400" b="1">
                <a:sym typeface="Wingdings" panose="05000000000000000000" pitchFamily="2" charset="2"/>
              </a:rPr>
              <a:t>to</a:t>
            </a:r>
            <a:r>
              <a:rPr lang="en-US" altLang="zh-TW" sz="2400">
                <a:sym typeface="Wingdings" panose="05000000000000000000" pitchFamily="2" charset="2"/>
              </a:rPr>
              <a:t> endpoint,</a:t>
            </a:r>
            <a:r>
              <a:rPr lang="en-US" altLang="zh-TW" sz="2800">
                <a:sym typeface="Wingdings" panose="05000000000000000000" pitchFamily="2" charset="2"/>
              </a:rPr>
              <a:t> corner</a:t>
            </a:r>
            <a:r>
              <a:rPr lang="en-US" altLang="zh-TW" sz="2400">
                <a:sym typeface="Wingdings" panose="05000000000000000000" pitchFamily="2" charset="2"/>
              </a:rPr>
              <a:t>, or junction.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ym typeface="Wingdings" panose="05000000000000000000" pitchFamily="2" charset="2"/>
              </a:rPr>
              <a:t>   		-&gt; pixeltype() is more complex</a:t>
            </a:r>
            <a:endParaRPr lang="zh-TW" altLang="en-US" sz="2400"/>
          </a:p>
        </p:txBody>
      </p:sp>
      <p:sp>
        <p:nvSpPr>
          <p:cNvPr id="399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096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4096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0965" name="Picture 2" descr="C:\Documents and Settings\Wei-wen Hsu\桌面\test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00313"/>
            <a:ext cx="8437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文字方塊 5"/>
          <p:cNvSpPr txBox="1">
            <a:spLocks noChangeArrowheads="1"/>
          </p:cNvSpPr>
          <p:nvPr/>
        </p:nvSpPr>
        <p:spPr bwMode="auto">
          <a:xfrm>
            <a:off x="6084888" y="39338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*INLIST, OUTLIST</a:t>
            </a:r>
            <a:endParaRPr lang="zh-TW" altLang="en-US" sz="1800" b="1"/>
          </a:p>
        </p:txBody>
      </p: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198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pPr eaLnBrk="1" hangingPunct="1"/>
            <a:r>
              <a:rPr lang="en-US" altLang="zh-TW" b="1" i="1"/>
              <a:t>pixeltype()</a:t>
            </a:r>
            <a:r>
              <a:rPr lang="en-US" altLang="zh-TW" b="1" i="1">
                <a:sym typeface="Wingdings" panose="05000000000000000000" pitchFamily="2" charset="2"/>
              </a:rPr>
              <a:t> </a:t>
            </a:r>
            <a:r>
              <a:rPr lang="en-US" altLang="zh-TW" i="1">
                <a:sym typeface="Wingdings" panose="05000000000000000000" pitchFamily="2" charset="2"/>
              </a:rPr>
              <a:t> determines a pixel point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isolated point 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starting point of an new segment 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interior pixel of an old segment 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ending point of an old segment 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junction </a:t>
            </a:r>
          </a:p>
          <a:p>
            <a:pPr lvl="1" eaLnBrk="1" hangingPunct="1"/>
            <a:r>
              <a:rPr lang="en-US" altLang="zh-TW" i="1">
                <a:sym typeface="Wingdings" panose="05000000000000000000" pitchFamily="2" charset="2"/>
              </a:rPr>
              <a:t>corner 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Instead of past, current, future regions, there are past, current, future </a:t>
            </a:r>
            <a:r>
              <a:rPr lang="en-US" altLang="zh-TW" b="1">
                <a:sym typeface="Wingdings" panose="05000000000000000000" pitchFamily="2" charset="2"/>
              </a:rPr>
              <a:t>segments</a:t>
            </a:r>
            <a:r>
              <a:rPr lang="en-US" altLang="zh-TW">
                <a:sym typeface="Wingdings" panose="05000000000000000000" pitchFamily="2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i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419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圖片 4" descr="bord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468">
            <a:off x="900113" y="173038"/>
            <a:ext cx="6826250" cy="65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301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4813"/>
            <a:ext cx="2986088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B5B64DB1-8FA5-F44C-B6C2-D0F6B8C33626}"/>
              </a:ext>
            </a:extLst>
          </p:cNvPr>
          <p:cNvCxnSpPr/>
          <p:nvPr/>
        </p:nvCxnSpPr>
        <p:spPr>
          <a:xfrm flipV="1">
            <a:off x="5292725" y="836613"/>
            <a:ext cx="719138" cy="504825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403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40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6925FD6-B0A1-DF4A-A49B-34A1742CC00B}"/>
              </a:ext>
            </a:extLst>
          </p:cNvPr>
          <p:cNvSpPr/>
          <p:nvPr/>
        </p:nvSpPr>
        <p:spPr>
          <a:xfrm>
            <a:off x="1143000" y="314325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214688"/>
            <a:ext cx="5019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29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11.1 Introduction</a:t>
            </a:r>
            <a:endParaRPr lang="zh-TW" altLang="en-US" dirty="0"/>
          </a:p>
        </p:txBody>
      </p:sp>
      <p:sp>
        <p:nvSpPr>
          <p:cNvPr id="16386" name="內容版面配置區 2">
            <a:extLst>
              <a:ext uri="{FF2B5EF4-FFF2-40B4-BE49-F238E27FC236}">
                <a16:creationId xmlns:a16="http://schemas.microsoft.com/office/drawing/2014/main" id="{6B6E5359-4012-9741-AE60-50D4B6FA7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In this Ch., we discuss techniques for extracting sequences of pixels that belong to the same curve.</a:t>
            </a:r>
          </a:p>
          <a:p>
            <a:pPr lvl="1">
              <a:defRPr/>
            </a:pPr>
            <a:r>
              <a:rPr lang="en-US" altLang="zh-TW" dirty="0"/>
              <a:t>Source: a segmented or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labeled image</a:t>
            </a:r>
            <a:endParaRPr lang="zh-TW" altLang="zh-TW" dirty="0"/>
          </a:p>
          <a:p>
            <a:pPr>
              <a:defRPr/>
            </a:pPr>
            <a:endParaRPr lang="en-US" altLang="zh-TW" dirty="0"/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7413" name="Picture 5" descr="l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30924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646944" y="148709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50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FF93AA2F-8467-3E4D-BF7E-82862E744535}"/>
              </a:ext>
            </a:extLst>
          </p:cNvPr>
          <p:cNvSpPr/>
          <p:nvPr/>
        </p:nvSpPr>
        <p:spPr>
          <a:xfrm>
            <a:off x="3214688" y="314325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3100388"/>
            <a:ext cx="5067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608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3E516967-ADAF-AC4C-9FEA-E541A80F874F}"/>
              </a:ext>
            </a:extLst>
          </p:cNvPr>
          <p:cNvSpPr/>
          <p:nvPr/>
        </p:nvSpPr>
        <p:spPr>
          <a:xfrm>
            <a:off x="1643063" y="3571875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114675"/>
            <a:ext cx="5210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31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710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71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B6C7F167-E800-DA4A-8389-64812815F97B}"/>
              </a:ext>
            </a:extLst>
          </p:cNvPr>
          <p:cNvSpPr/>
          <p:nvPr/>
        </p:nvSpPr>
        <p:spPr>
          <a:xfrm>
            <a:off x="2714625" y="3571875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143250"/>
            <a:ext cx="524827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813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81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D7D09834-CB50-6C4D-89A2-112F3D05040C}"/>
              </a:ext>
            </a:extLst>
          </p:cNvPr>
          <p:cNvSpPr/>
          <p:nvPr/>
        </p:nvSpPr>
        <p:spPr>
          <a:xfrm>
            <a:off x="2143125" y="4000500"/>
            <a:ext cx="428625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967038"/>
            <a:ext cx="37242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33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4915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49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5D67411-859A-A74B-B1C2-8747BE2BB33B}"/>
              </a:ext>
            </a:extLst>
          </p:cNvPr>
          <p:cNvSpPr/>
          <p:nvPr/>
        </p:nvSpPr>
        <p:spPr>
          <a:xfrm>
            <a:off x="2143125" y="4357688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081338"/>
            <a:ext cx="5138737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34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56CB8CB-0402-B143-AB16-B0551A057F3A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00375"/>
            <a:ext cx="3686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35</a:t>
            </a:r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120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12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200431D9-94DF-C64C-8B15-B5461A8CB58E}"/>
              </a:ext>
            </a:extLst>
          </p:cNvPr>
          <p:cNvSpPr/>
          <p:nvPr/>
        </p:nvSpPr>
        <p:spPr>
          <a:xfrm>
            <a:off x="26431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71813"/>
            <a:ext cx="5172075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36</a:t>
            </a:r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222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22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D3A1CC2B-1810-974F-AA47-161370129AD3}"/>
              </a:ext>
            </a:extLst>
          </p:cNvPr>
          <p:cNvSpPr/>
          <p:nvPr/>
        </p:nvSpPr>
        <p:spPr>
          <a:xfrm>
            <a:off x="32146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14663"/>
            <a:ext cx="51339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37</a:t>
            </a:r>
            <a:endParaRPr lang="zh-TW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32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32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286125"/>
            <a:ext cx="44561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742DCED6-6032-3548-9591-34381D0F0E44}"/>
              </a:ext>
            </a:extLst>
          </p:cNvPr>
          <p:cNvSpPr/>
          <p:nvPr/>
        </p:nvSpPr>
        <p:spPr>
          <a:xfrm>
            <a:off x="2143125" y="4000500"/>
            <a:ext cx="500063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E9F91A6-4EE0-2340-B311-06EA06740811}"/>
              </a:ext>
            </a:extLst>
          </p:cNvPr>
          <p:cNvSpPr/>
          <p:nvPr/>
        </p:nvSpPr>
        <p:spPr>
          <a:xfrm>
            <a:off x="1071563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F3BB616-4F02-BC4D-8460-ADE0AF627574}"/>
              </a:ext>
            </a:extLst>
          </p:cNvPr>
          <p:cNvSpPr/>
          <p:nvPr/>
        </p:nvSpPr>
        <p:spPr>
          <a:xfrm>
            <a:off x="3214688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FE8515-440C-E246-9B4E-27565FC9EAC1}"/>
              </a:ext>
            </a:extLst>
          </p:cNvPr>
          <p:cNvSpPr/>
          <p:nvPr/>
        </p:nvSpPr>
        <p:spPr>
          <a:xfrm>
            <a:off x="2143125" y="4786313"/>
            <a:ext cx="500063" cy="357187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5886285-7E61-3B4D-9C2C-8D62E25E0BE8}"/>
              </a:ext>
            </a:extLst>
          </p:cNvPr>
          <p:cNvSpPr/>
          <p:nvPr/>
        </p:nvSpPr>
        <p:spPr>
          <a:xfrm>
            <a:off x="3214688" y="4786313"/>
            <a:ext cx="500062" cy="357187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7A6AA23-3B40-7844-B0CB-B279F22C12A3}"/>
              </a:ext>
            </a:extLst>
          </p:cNvPr>
          <p:cNvCxnSpPr/>
          <p:nvPr/>
        </p:nvCxnSpPr>
        <p:spPr>
          <a:xfrm>
            <a:off x="1357313" y="3286125"/>
            <a:ext cx="1000125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EA5B7E3-033E-8342-AB94-766852E7E9D6}"/>
              </a:ext>
            </a:extLst>
          </p:cNvPr>
          <p:cNvCxnSpPr/>
          <p:nvPr/>
        </p:nvCxnSpPr>
        <p:spPr>
          <a:xfrm rot="5400000">
            <a:off x="1965326" y="4606925"/>
            <a:ext cx="785812" cy="1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5AEB9CB-8CE6-0144-9891-25FE87C14C78}"/>
              </a:ext>
            </a:extLst>
          </p:cNvPr>
          <p:cNvCxnSpPr/>
          <p:nvPr/>
        </p:nvCxnSpPr>
        <p:spPr>
          <a:xfrm flipV="1">
            <a:off x="2357438" y="3286125"/>
            <a:ext cx="1071562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152F4D9-F0F6-854A-8107-22AA4052B110}"/>
              </a:ext>
            </a:extLst>
          </p:cNvPr>
          <p:cNvCxnSpPr/>
          <p:nvPr/>
        </p:nvCxnSpPr>
        <p:spPr>
          <a:xfrm>
            <a:off x="2357438" y="5000625"/>
            <a:ext cx="1071562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38</a:t>
            </a:r>
            <a:endParaRPr lang="zh-TW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427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42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F1CB78E0-B2DD-E242-8F7A-315F67567287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000375"/>
            <a:ext cx="3686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39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11.1 Introduction</a:t>
            </a:r>
            <a:endParaRPr lang="zh-TW" altLang="en-US" dirty="0"/>
          </a:p>
        </p:txBody>
      </p:sp>
      <p:sp>
        <p:nvSpPr>
          <p:cNvPr id="18435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1500" y="2041525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/>
              <a:t>Grouping Operation : </a:t>
            </a:r>
          </a:p>
          <a:p>
            <a:pPr eaLnBrk="1" hangingPunct="1"/>
            <a:r>
              <a:rPr lang="en-US" altLang="zh-TW" dirty="0"/>
              <a:t>After edge labeling or image segmentation</a:t>
            </a:r>
          </a:p>
          <a:p>
            <a:pPr eaLnBrk="1" hangingPunct="1"/>
            <a:r>
              <a:rPr lang="en-US" altLang="zh-TW" dirty="0"/>
              <a:t>To extract sets or sequences of labeled or border pixel positions.</a:t>
            </a:r>
          </a:p>
          <a:p>
            <a:pPr eaLnBrk="1" hangingPunct="1"/>
            <a:r>
              <a:rPr lang="en-US" altLang="zh-TW" dirty="0"/>
              <a:t>The extracted pixel’s positions: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           belong to the same curve (group)</a:t>
            </a:r>
          </a:p>
          <a:p>
            <a:pPr marL="0" indent="0" eaLnBrk="1" hangingPunct="1"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sequence of pixels        group        features</a:t>
            </a:r>
            <a:endParaRPr lang="zh-TW" altLang="en-US" dirty="0"/>
          </a:p>
        </p:txBody>
      </p:sp>
      <p:sp>
        <p:nvSpPr>
          <p:cNvPr id="1843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641F425-9C69-7D48-BA55-875548DFD84B}"/>
              </a:ext>
            </a:extLst>
          </p:cNvPr>
          <p:cNvCxnSpPr/>
          <p:nvPr/>
        </p:nvCxnSpPr>
        <p:spPr>
          <a:xfrm>
            <a:off x="1331913" y="50133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A5806F-A2C7-B141-9A8B-961FF71A148E}"/>
              </a:ext>
            </a:extLst>
          </p:cNvPr>
          <p:cNvCxnSpPr/>
          <p:nvPr/>
        </p:nvCxnSpPr>
        <p:spPr>
          <a:xfrm>
            <a:off x="4286250" y="6072188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F7B6BA5-9377-B04B-A70B-130985D4C458}"/>
              </a:ext>
            </a:extLst>
          </p:cNvPr>
          <p:cNvCxnSpPr/>
          <p:nvPr/>
        </p:nvCxnSpPr>
        <p:spPr>
          <a:xfrm>
            <a:off x="6156325" y="6100763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529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53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E80B4346-57C8-1547-AD63-55AE1A08B07F}"/>
              </a:ext>
            </a:extLst>
          </p:cNvPr>
          <p:cNvSpPr/>
          <p:nvPr/>
        </p:nvSpPr>
        <p:spPr>
          <a:xfrm>
            <a:off x="2143125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53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00375"/>
            <a:ext cx="5311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63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CBB61414-1568-7047-8633-30F007461AF1}"/>
              </a:ext>
            </a:extLst>
          </p:cNvPr>
          <p:cNvSpPr/>
          <p:nvPr/>
        </p:nvSpPr>
        <p:spPr>
          <a:xfrm>
            <a:off x="26431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000375"/>
            <a:ext cx="5257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41</a:t>
            </a: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73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73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568CA13C-D216-A549-9649-F077C8972747}"/>
              </a:ext>
            </a:extLst>
          </p:cNvPr>
          <p:cNvSpPr/>
          <p:nvPr/>
        </p:nvSpPr>
        <p:spPr>
          <a:xfrm>
            <a:off x="3214688" y="4786313"/>
            <a:ext cx="428625" cy="357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0375"/>
            <a:ext cx="53609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42</a:t>
            </a:r>
            <a:endParaRPr lang="zh-TW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11.3 Linking One-Pixel-Wide Edges or Lines</a:t>
            </a:r>
            <a:endParaRPr lang="zh-TW" altLang="en-US"/>
          </a:p>
        </p:txBody>
      </p:sp>
      <p:sp>
        <p:nvSpPr>
          <p:cNvPr id="583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583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2647950"/>
            <a:ext cx="3865562" cy="2781300"/>
          </a:xfrm>
          <a:noFill/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0F85168-CADB-6245-868A-5574F655BF9C}"/>
              </a:ext>
            </a:extLst>
          </p:cNvPr>
          <p:cNvSpPr/>
          <p:nvPr/>
        </p:nvSpPr>
        <p:spPr>
          <a:xfrm>
            <a:off x="2143125" y="4000500"/>
            <a:ext cx="500063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C7048E1-4139-C142-8194-BDF015C08644}"/>
              </a:ext>
            </a:extLst>
          </p:cNvPr>
          <p:cNvSpPr/>
          <p:nvPr/>
        </p:nvSpPr>
        <p:spPr>
          <a:xfrm>
            <a:off x="1071563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B2F2043-EDAE-0A4A-BBAC-6FA832CEE1F9}"/>
              </a:ext>
            </a:extLst>
          </p:cNvPr>
          <p:cNvSpPr/>
          <p:nvPr/>
        </p:nvSpPr>
        <p:spPr>
          <a:xfrm>
            <a:off x="3214688" y="3143250"/>
            <a:ext cx="500062" cy="357188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C0767D9-3744-BE46-98DA-DB305D4A5C90}"/>
              </a:ext>
            </a:extLst>
          </p:cNvPr>
          <p:cNvSpPr/>
          <p:nvPr/>
        </p:nvSpPr>
        <p:spPr>
          <a:xfrm>
            <a:off x="3214688" y="4786313"/>
            <a:ext cx="500062" cy="357187"/>
          </a:xfrm>
          <a:prstGeom prst="ellipse">
            <a:avLst/>
          </a:prstGeom>
          <a:noFill/>
          <a:ln w="3810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87397DA-8FCC-A740-B433-08A3FF6E13F1}"/>
              </a:ext>
            </a:extLst>
          </p:cNvPr>
          <p:cNvCxnSpPr/>
          <p:nvPr/>
        </p:nvCxnSpPr>
        <p:spPr>
          <a:xfrm>
            <a:off x="1357313" y="3286125"/>
            <a:ext cx="1000125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616732-6A03-BB45-AFBF-D66B9E23B15C}"/>
              </a:ext>
            </a:extLst>
          </p:cNvPr>
          <p:cNvCxnSpPr/>
          <p:nvPr/>
        </p:nvCxnSpPr>
        <p:spPr>
          <a:xfrm rot="5400000">
            <a:off x="1965326" y="4606925"/>
            <a:ext cx="785812" cy="1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71824D2-B969-5D45-B781-9F5A27471403}"/>
              </a:ext>
            </a:extLst>
          </p:cNvPr>
          <p:cNvCxnSpPr/>
          <p:nvPr/>
        </p:nvCxnSpPr>
        <p:spPr>
          <a:xfrm flipV="1">
            <a:off x="2357438" y="3286125"/>
            <a:ext cx="1071562" cy="9286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FF15446-1612-594A-B34D-DEEA27401199}"/>
              </a:ext>
            </a:extLst>
          </p:cNvPr>
          <p:cNvCxnSpPr/>
          <p:nvPr/>
        </p:nvCxnSpPr>
        <p:spPr>
          <a:xfrm>
            <a:off x="2357438" y="5000625"/>
            <a:ext cx="1071562" cy="1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143250"/>
            <a:ext cx="5210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43</a:t>
            </a:r>
            <a:endParaRPr lang="zh-TW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11.4 </a:t>
            </a:r>
            <a:r>
              <a:rPr lang="en-US" altLang="en-US" dirty="0"/>
              <a:t>Edge and Line Linking Using Directional Information</a:t>
            </a:r>
            <a:endParaRPr lang="zh-TW" altLang="en-US" dirty="0"/>
          </a:p>
        </p:txBody>
      </p:sp>
      <p:sp>
        <p:nvSpPr>
          <p:cNvPr id="5939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/>
              <a:t>Previous edge_track</a:t>
            </a:r>
            <a:r>
              <a:rPr lang="en-US" altLang="zh-TW"/>
              <a:t> : no directional information </a:t>
            </a:r>
          </a:p>
          <a:p>
            <a:r>
              <a:rPr lang="en-US" altLang="zh-TW"/>
              <a:t>In this section, assume each pixel </a:t>
            </a:r>
            <a:r>
              <a:rPr lang="en-US" altLang="zh-TW" i="1"/>
              <a:t>is marked </a:t>
            </a:r>
            <a:r>
              <a:rPr lang="en-US" altLang="zh-TW"/>
              <a:t>to indicate whether it is an edge (line):</a:t>
            </a:r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Yes, there is an associated angular direction</a:t>
            </a:r>
          </a:p>
          <a:p>
            <a:pPr lvl="2"/>
            <a:r>
              <a:rPr lang="zh-TW" altLang="zh-TW">
                <a:solidFill>
                  <a:srgbClr val="0070C0"/>
                </a:solidFill>
              </a:rPr>
              <a:t>pixels that have similar enough directions can form connected chains and be identified as an arc segment.</a:t>
            </a:r>
          </a:p>
          <a:p>
            <a:pPr lvl="3"/>
            <a:r>
              <a:rPr lang="zh-TW" altLang="zh-TW">
                <a:solidFill>
                  <a:srgbClr val="0070C0"/>
                </a:solidFill>
              </a:rPr>
              <a:t>The arc has a good fit to a simple curvelike line </a:t>
            </a:r>
          </a:p>
          <a:p>
            <a:pPr lvl="1"/>
            <a:r>
              <a:rPr lang="en-US" altLang="zh-TW"/>
              <a:t>No</a:t>
            </a:r>
            <a:endParaRPr lang="zh-TW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5939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44</a:t>
            </a:r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041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2041525"/>
            <a:ext cx="8589963" cy="4411663"/>
          </a:xfrm>
        </p:spPr>
        <p:txBody>
          <a:bodyPr/>
          <a:lstStyle/>
          <a:p>
            <a:r>
              <a:rPr lang="en-US" altLang="zh-TW"/>
              <a:t>The linking process -&gt; </a:t>
            </a:r>
            <a:r>
              <a:rPr lang="zh-TW" altLang="zh-TW"/>
              <a:t>scan the labeled edge image in top-down, left-right and if a labeled pixel has:</a:t>
            </a:r>
          </a:p>
          <a:p>
            <a:pPr lvl="1"/>
            <a:r>
              <a:rPr lang="en-US" altLang="zh-TW"/>
              <a:t>No previous labeled neighbors</a:t>
            </a:r>
          </a:p>
          <a:p>
            <a:pPr lvl="2"/>
            <a:r>
              <a:rPr lang="en-US" altLang="zh-TW"/>
              <a:t>It begins a new group</a:t>
            </a:r>
          </a:p>
          <a:p>
            <a:pPr lvl="1"/>
            <a:r>
              <a:rPr lang="en-US" altLang="zh-TW"/>
              <a:t>One previous labeled neighbors</a:t>
            </a:r>
          </a:p>
          <a:p>
            <a:pPr lvl="2"/>
            <a:r>
              <a:rPr lang="en-US" altLang="zh-TW"/>
              <a:t>T-test </a:t>
            </a:r>
          </a:p>
          <a:p>
            <a:pPr lvl="1"/>
            <a:r>
              <a:rPr lang="en-US" altLang="zh-TW"/>
              <a:t>Two or more previous labeled neighbors</a:t>
            </a:r>
          </a:p>
          <a:p>
            <a:pPr lvl="2"/>
            <a:r>
              <a:rPr lang="en-US" altLang="zh-TW"/>
              <a:t>T-test</a:t>
            </a:r>
          </a:p>
          <a:p>
            <a:pPr lvl="2"/>
            <a:r>
              <a:rPr lang="en-US" altLang="zh-TW"/>
              <a:t>Merge 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		</a:t>
            </a:r>
            <a:endParaRPr lang="en-US" altLang="zh-TW" sz="2400"/>
          </a:p>
        </p:txBody>
      </p:sp>
      <p:sp>
        <p:nvSpPr>
          <p:cNvPr id="6042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45</a:t>
            </a:r>
            <a:endParaRPr lang="zh-TW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144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2041525"/>
            <a:ext cx="8589963" cy="4411663"/>
          </a:xfrm>
        </p:spPr>
        <p:txBody>
          <a:bodyPr/>
          <a:lstStyle/>
          <a:p>
            <a:r>
              <a:rPr lang="en-US" altLang="zh-TW"/>
              <a:t>No previous labeled neighbors:</a:t>
            </a:r>
          </a:p>
          <a:p>
            <a:pPr lvl="1"/>
            <a:r>
              <a:rPr lang="en-US" altLang="zh-TW"/>
              <a:t>initialize the scatter of group</a:t>
            </a:r>
            <a:r>
              <a:rPr lang="zh-TW" altLang="en-US"/>
              <a:t> </a:t>
            </a:r>
            <a:r>
              <a:rPr lang="en-US" altLang="zh-TW"/>
              <a:t>-&gt;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			 : </a:t>
            </a:r>
            <a:r>
              <a:rPr lang="en-US" altLang="zh-TW" sz="2400"/>
              <a:t>priori variance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/>
              <a:t>					 :  # of pixels</a:t>
            </a:r>
          </a:p>
        </p:txBody>
      </p:sp>
      <p:sp>
        <p:nvSpPr>
          <p:cNvPr id="6144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87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08325"/>
            <a:ext cx="5635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46</a:t>
            </a:r>
            <a:endParaRPr lang="zh-TW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9634" name="內容版面配置區 2">
            <a:extLst>
              <a:ext uri="{FF2B5EF4-FFF2-40B4-BE49-F238E27FC236}">
                <a16:creationId xmlns:a16="http://schemas.microsoft.com/office/drawing/2014/main" id="{A76E4105-F79C-2E42-B18F-174231CD1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If an encountered label pixel has previously encountered labeled neighbors: Measure t-statistic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246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338638"/>
            <a:ext cx="39576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4560888"/>
            <a:ext cx="863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4357688"/>
            <a:ext cx="36893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5156200"/>
            <a:ext cx="38703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圖片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76247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47</a:t>
            </a:r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349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		     the pixel is added to the group; the mean and scatter of the group are updated:</a:t>
            </a:r>
            <a:endParaRPr lang="zh-TW" altLang="en-US"/>
          </a:p>
          <a:p>
            <a:endParaRPr lang="zh-TW" altLang="en-US"/>
          </a:p>
        </p:txBody>
      </p:sp>
      <p:sp>
        <p:nvSpPr>
          <p:cNvPr id="6349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136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95675"/>
            <a:ext cx="6146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48</a:t>
            </a:r>
            <a:endParaRPr lang="zh-TW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451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73238"/>
            <a:ext cx="60483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12207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7426" y="6405325"/>
            <a:ext cx="467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49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11.1 Introduction</a:t>
            </a:r>
            <a:endParaRPr lang="zh-TW" altLang="en-US"/>
          </a:p>
        </p:txBody>
      </p:sp>
      <p:sp>
        <p:nvSpPr>
          <p:cNvPr id="1945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F54566D-FA0F-6A47-8FAB-040614A8CDF3}"/>
              </a:ext>
            </a:extLst>
          </p:cNvPr>
          <p:cNvCxnSpPr/>
          <p:nvPr/>
        </p:nvCxnSpPr>
        <p:spPr>
          <a:xfrm>
            <a:off x="4140200" y="5949950"/>
            <a:ext cx="6429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D8DADF-AF49-3446-B153-0BA002AAC0EE}"/>
              </a:ext>
            </a:extLst>
          </p:cNvPr>
          <p:cNvCxnSpPr/>
          <p:nvPr/>
        </p:nvCxnSpPr>
        <p:spPr>
          <a:xfrm>
            <a:off x="827088" y="65246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AEC813-1122-AE47-9DEF-0CF7D92BF92F}"/>
              </a:ext>
            </a:extLst>
          </p:cNvPr>
          <p:cNvCxnSpPr/>
          <p:nvPr/>
        </p:nvCxnSpPr>
        <p:spPr>
          <a:xfrm>
            <a:off x="4859338" y="6524625"/>
            <a:ext cx="6429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459787" cy="4941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/>
              <a:t>Labeling</a:t>
            </a:r>
            <a:endParaRPr lang="en-US" altLang="zh-TW" sz="2800"/>
          </a:p>
          <a:p>
            <a:pPr eaLnBrk="1" hangingPunct="1"/>
            <a:r>
              <a:rPr lang="en-US" altLang="zh-TW" sz="2800"/>
              <a:t>edge detection: label each pixel as edge or not</a:t>
            </a:r>
          </a:p>
          <a:p>
            <a:pPr eaLnBrk="1" hangingPunct="1"/>
            <a:r>
              <a:rPr lang="en-US" altLang="zh-TW" sz="2800"/>
              <a:t>additional properties: edge direction, gradient magnitude, edge contrast….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/>
              <a:t>Grouping </a:t>
            </a:r>
            <a:endParaRPr lang="en-US" altLang="zh-TW" sz="2400"/>
          </a:p>
          <a:p>
            <a:pPr eaLnBrk="1" hangingPunct="1"/>
            <a:r>
              <a:rPr lang="en-US" altLang="zh-TW" sz="2800"/>
              <a:t>grouping operation: edge pixels participating in the same region boundary are grouped together into a sequence.</a:t>
            </a:r>
          </a:p>
          <a:p>
            <a:pPr eaLnBrk="1" hangingPunct="1"/>
            <a:r>
              <a:rPr lang="en-US" altLang="zh-TW" sz="2800"/>
              <a:t>boundary sequence         </a:t>
            </a:r>
            <a:r>
              <a:rPr lang="zh-TW" altLang="en-US" sz="2800"/>
              <a:t> </a:t>
            </a:r>
            <a:r>
              <a:rPr lang="en-US" altLang="zh-TW" sz="2800"/>
              <a:t>simple pieces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          analytic descriptions  </a:t>
            </a:r>
            <a:r>
              <a:rPr lang="zh-TW" altLang="en-US" sz="2800"/>
              <a:t>       </a:t>
            </a:r>
            <a:r>
              <a:rPr lang="en-US" altLang="zh-TW" sz="2800"/>
              <a:t>shape-matching  </a:t>
            </a:r>
            <a:endParaRPr lang="zh-TW" altLang="en-US" sz="2800"/>
          </a:p>
        </p:txBody>
      </p:sp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553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there are two or more previously encountered labeled neighbors, </a:t>
            </a:r>
          </a:p>
        </p:txBody>
      </p:sp>
      <p:sp>
        <p:nvSpPr>
          <p:cNvPr id="655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4924425"/>
            <a:ext cx="4470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608388"/>
            <a:ext cx="38163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608388"/>
            <a:ext cx="7731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3608388"/>
            <a:ext cx="373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50</a:t>
            </a:r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11.4 </a:t>
            </a:r>
            <a:r>
              <a:rPr lang="en-US" altLang="en-US"/>
              <a:t>Edge and Line Linking Using Directional Information</a:t>
            </a:r>
            <a:endParaRPr lang="zh-TW" altLang="en-US"/>
          </a:p>
        </p:txBody>
      </p:sp>
      <p:sp>
        <p:nvSpPr>
          <p:cNvPr id="6656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                         then merge two groups</a:t>
            </a:r>
          </a:p>
          <a:p>
            <a:r>
              <a:rPr lang="en-US" altLang="zh-TW"/>
              <a:t>Create a new group having:</a:t>
            </a:r>
            <a:endParaRPr lang="zh-TW" altLang="en-US"/>
          </a:p>
        </p:txBody>
      </p:sp>
      <p:sp>
        <p:nvSpPr>
          <p:cNvPr id="6656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41525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63913"/>
            <a:ext cx="7391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51</a:t>
            </a:r>
            <a:endParaRPr lang="zh-TW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11.5 </a:t>
            </a:r>
            <a:r>
              <a:rPr lang="en-US" altLang="en-US" dirty="0"/>
              <a:t>Segmentation of Arcs into Simple Segments</a:t>
            </a:r>
            <a:endParaRPr lang="zh-TW" altLang="en-US" dirty="0"/>
          </a:p>
        </p:txBody>
      </p:sp>
      <p:sp>
        <p:nvSpPr>
          <p:cNvPr id="67587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/>
              <a:t>Arc segmentation</a:t>
            </a:r>
            <a:r>
              <a:rPr lang="en-US" altLang="zh-TW"/>
              <a:t>: partition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extracted digital arc sequence </a:t>
            </a:r>
            <a:r>
              <a:rPr lang="en-US" altLang="zh-TW">
                <a:sym typeface="Wingdings" panose="05000000000000000000" pitchFamily="2" charset="2"/>
              </a:rPr>
              <a:t> digital arc subsequences (each is a maximal sequence that can fit a straight or curve line) </a:t>
            </a:r>
            <a:endParaRPr lang="en-US" altLang="zh-TW"/>
          </a:p>
          <a:p>
            <a:r>
              <a:rPr lang="en-US" altLang="zh-TW"/>
              <a:t>Simple arc segment: straight-line or curved-arc segment</a:t>
            </a:r>
          </a:p>
          <a:p>
            <a:r>
              <a:rPr lang="en-US" altLang="zh-TW"/>
              <a:t>The endpoints of the subsequences are called </a:t>
            </a:r>
            <a:r>
              <a:rPr lang="en-US" altLang="zh-TW" b="1"/>
              <a:t>corner points </a:t>
            </a:r>
            <a:r>
              <a:rPr lang="en-US" altLang="zh-TW"/>
              <a:t>or </a:t>
            </a:r>
            <a:r>
              <a:rPr lang="en-US" altLang="zh-TW" b="1"/>
              <a:t>dominant points</a:t>
            </a:r>
            <a:r>
              <a:rPr lang="en-US" altLang="zh-TW"/>
              <a:t>.</a:t>
            </a:r>
          </a:p>
          <a:p>
            <a:endParaRPr lang="zh-TW" altLang="en-US"/>
          </a:p>
        </p:txBody>
      </p:sp>
      <p:sp>
        <p:nvSpPr>
          <p:cNvPr id="6758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52</a:t>
            </a:r>
            <a:endParaRPr lang="zh-TW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7710FA-3A54-C543-A7BB-49A0A1EC7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11.5 </a:t>
            </a:r>
            <a:r>
              <a:rPr lang="en-US" altLang="en-US"/>
              <a:t>Segmentation of Arcs into Simple Segments</a:t>
            </a:r>
            <a:endParaRPr lang="en-US" altLang="zh-TW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/>
              <a:t>Identification of all locations: </a:t>
            </a:r>
          </a:p>
          <a:p>
            <a:pPr lvl="1" eaLnBrk="1" hangingPunct="1"/>
            <a:r>
              <a:rPr lang="en-US" altLang="zh-TW"/>
              <a:t>(a) have sufficiently high curvature</a:t>
            </a:r>
          </a:p>
          <a:p>
            <a:pPr lvl="1" eaLnBrk="1" hangingPunct="1"/>
            <a:r>
              <a:rPr lang="en-US" altLang="zh-TW"/>
              <a:t>(b) are enclosed by different lines and curves</a:t>
            </a:r>
          </a:p>
          <a:p>
            <a:pPr eaLnBrk="1" hangingPunct="1"/>
            <a:r>
              <a:rPr lang="en-US" altLang="zh-TW"/>
              <a:t>techniques: iterative endpoint fitting and splitting, using tangent angle deflection, or high curvature as basis of the segmentation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53</a:t>
            </a:r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B0EC0D-EA86-9D47-BAD0-D814F69F60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11.5.1</a:t>
            </a:r>
            <a:r>
              <a:rPr lang="en-US" altLang="zh-TW"/>
              <a:t> </a:t>
            </a:r>
            <a:r>
              <a:rPr lang="en-US" altLang="en-US" b="0"/>
              <a:t>Iterative Endpoint Fit and Split</a:t>
            </a:r>
            <a:endParaRPr lang="en-US" altLang="zh-TW" b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To segment a digital arc sequence into subsequences that are sufficiently straight.</a:t>
            </a:r>
          </a:p>
          <a:p>
            <a:pPr eaLnBrk="1" hangingPunct="1"/>
            <a:r>
              <a:rPr lang="en-US" altLang="zh-TW" sz="2800"/>
              <a:t>one distance threshold </a:t>
            </a:r>
            <a:r>
              <a:rPr lang="en-US" altLang="zh-TW" sz="2800" i="1"/>
              <a:t>d*</a:t>
            </a:r>
          </a:p>
          <a:p>
            <a:pPr eaLnBrk="1" hangingPunct="1"/>
            <a:r>
              <a:rPr lang="en-US" altLang="zh-TW" sz="2800" i="1"/>
              <a:t>L={(r,c)| </a:t>
            </a:r>
            <a:r>
              <a:rPr lang="el-GR" altLang="zh-TW" sz="2800" i="1"/>
              <a:t>α</a:t>
            </a:r>
            <a:r>
              <a:rPr lang="en-US" altLang="zh-TW" sz="2800" i="1"/>
              <a:t>r+</a:t>
            </a:r>
            <a:r>
              <a:rPr lang="el-GR" altLang="zh-TW" sz="2800" i="1"/>
              <a:t>β</a:t>
            </a:r>
            <a:r>
              <a:rPr lang="en-US" altLang="zh-TW" sz="2800" i="1"/>
              <a:t>c+</a:t>
            </a:r>
            <a:r>
              <a:rPr lang="el-GR" altLang="zh-TW" sz="2800" i="1"/>
              <a:t>γ</a:t>
            </a:r>
            <a:r>
              <a:rPr lang="en-US" altLang="zh-TW" sz="2800" i="1"/>
              <a:t>=0}  </a:t>
            </a:r>
            <a:r>
              <a:rPr lang="en-US" altLang="zh-TW" sz="2800"/>
              <a:t>where </a:t>
            </a:r>
            <a:r>
              <a:rPr lang="en-US" altLang="zh-TW" sz="2800" i="1"/>
              <a:t>|(</a:t>
            </a:r>
            <a:r>
              <a:rPr lang="el-GR" altLang="zh-TW" sz="2800" i="1"/>
              <a:t>α</a:t>
            </a:r>
            <a:r>
              <a:rPr lang="en-US" altLang="zh-TW" sz="2800" i="1"/>
              <a:t>,</a:t>
            </a:r>
            <a:r>
              <a:rPr lang="el-GR" altLang="zh-TW" sz="2800" i="1"/>
              <a:t>β</a:t>
            </a:r>
            <a:r>
              <a:rPr lang="en-US" altLang="zh-TW" sz="2800" i="1"/>
              <a:t>)|=1</a:t>
            </a:r>
          </a:p>
          <a:p>
            <a:pPr lvl="1" eaLnBrk="1" hangingPunct="1"/>
            <a:r>
              <a:rPr lang="en-US" altLang="zh-TW" sz="2000" i="1"/>
              <a:t>The straight line composed by 2 endpoints of this arc</a:t>
            </a:r>
          </a:p>
          <a:p>
            <a:pPr eaLnBrk="1" hangingPunct="1"/>
            <a:r>
              <a:rPr lang="en-US" altLang="zh-TW" sz="2800" i="1"/>
              <a:t>d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=|</a:t>
            </a:r>
            <a:r>
              <a:rPr lang="el-GR" altLang="zh-TW" sz="2800" i="1"/>
              <a:t> α</a:t>
            </a:r>
            <a:r>
              <a:rPr lang="en-US" altLang="zh-TW" sz="2800" i="1"/>
              <a:t>r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+</a:t>
            </a:r>
            <a:r>
              <a:rPr lang="el-GR" altLang="zh-TW" sz="2800" i="1"/>
              <a:t>β</a:t>
            </a:r>
            <a:r>
              <a:rPr lang="en-US" altLang="zh-TW" sz="2800" i="1"/>
              <a:t>c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+</a:t>
            </a:r>
            <a:r>
              <a:rPr lang="el-GR" altLang="zh-TW" sz="2800" i="1"/>
              <a:t>γ</a:t>
            </a:r>
            <a:r>
              <a:rPr lang="en-US" altLang="zh-TW" sz="2800" i="1"/>
              <a:t> | / |(</a:t>
            </a:r>
            <a:r>
              <a:rPr lang="el-GR" altLang="zh-TW" sz="2800" i="1"/>
              <a:t>α</a:t>
            </a:r>
            <a:r>
              <a:rPr lang="en-US" altLang="zh-TW" sz="2800" i="1"/>
              <a:t>,</a:t>
            </a:r>
            <a:r>
              <a:rPr lang="el-GR" altLang="zh-TW" sz="2800" i="1"/>
              <a:t>β</a:t>
            </a:r>
            <a:r>
              <a:rPr lang="en-US" altLang="zh-TW" sz="2800" i="1"/>
              <a:t>)| = |</a:t>
            </a:r>
            <a:r>
              <a:rPr lang="el-GR" altLang="zh-TW" sz="2800" i="1"/>
              <a:t> α</a:t>
            </a:r>
            <a:r>
              <a:rPr lang="en-US" altLang="zh-TW" sz="2800" i="1"/>
              <a:t>r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+</a:t>
            </a:r>
            <a:r>
              <a:rPr lang="el-GR" altLang="zh-TW" sz="2800" i="1"/>
              <a:t>β</a:t>
            </a:r>
            <a:r>
              <a:rPr lang="en-US" altLang="zh-TW" sz="2800" i="1"/>
              <a:t>c</a:t>
            </a:r>
            <a:r>
              <a:rPr lang="en-US" altLang="zh-TW" sz="2800" i="1" baseline="-25000"/>
              <a:t>i</a:t>
            </a:r>
            <a:r>
              <a:rPr lang="en-US" altLang="zh-TW" sz="2800" i="1"/>
              <a:t>+</a:t>
            </a:r>
            <a:r>
              <a:rPr lang="el-GR" altLang="zh-TW" sz="2800" i="1"/>
              <a:t>γ</a:t>
            </a:r>
            <a:r>
              <a:rPr lang="en-US" altLang="zh-TW" sz="2800" i="1"/>
              <a:t> |</a:t>
            </a:r>
          </a:p>
          <a:p>
            <a:pPr lvl="1" eaLnBrk="1" hangingPunct="1"/>
            <a:r>
              <a:rPr lang="en-US" altLang="zh-TW" sz="2000" i="1"/>
              <a:t>The length of the perpendicular line composed by any single pixel of this arc and L</a:t>
            </a:r>
          </a:p>
          <a:p>
            <a:pPr eaLnBrk="1" hangingPunct="1"/>
            <a:r>
              <a:rPr lang="en-US" altLang="zh-TW" sz="2800" i="1"/>
              <a:t>d</a:t>
            </a:r>
            <a:r>
              <a:rPr lang="en-US" altLang="zh-TW" sz="2800" i="1" baseline="-25000"/>
              <a:t>m</a:t>
            </a:r>
            <a:r>
              <a:rPr lang="en-US" altLang="zh-TW" sz="2800"/>
              <a:t>=max(</a:t>
            </a:r>
            <a:r>
              <a:rPr lang="en-US" altLang="zh-TW" sz="2800" i="1"/>
              <a:t>d</a:t>
            </a:r>
            <a:r>
              <a:rPr lang="en-US" altLang="zh-TW" sz="2800" i="1" baseline="-25000"/>
              <a:t>i</a:t>
            </a:r>
            <a:r>
              <a:rPr lang="en-US" altLang="zh-TW" sz="2800"/>
              <a:t>)</a:t>
            </a:r>
          </a:p>
          <a:p>
            <a:pPr eaLnBrk="1" hangingPunct="1"/>
            <a:r>
              <a:rPr lang="en-US" altLang="zh-TW" sz="2800"/>
              <a:t>If </a:t>
            </a:r>
            <a:r>
              <a:rPr lang="en-US" altLang="zh-TW" sz="2800" i="1"/>
              <a:t>d</a:t>
            </a:r>
            <a:r>
              <a:rPr lang="en-US" altLang="zh-TW" sz="2800" i="1" baseline="-25000"/>
              <a:t>m</a:t>
            </a:r>
            <a:r>
              <a:rPr lang="en-US" altLang="zh-TW" sz="2800" i="1"/>
              <a:t>&gt; d* , </a:t>
            </a:r>
            <a:r>
              <a:rPr lang="en-US" altLang="zh-TW" sz="2800"/>
              <a:t>then split at the point </a:t>
            </a:r>
            <a:r>
              <a:rPr lang="en-US" altLang="zh-TW" sz="2800" i="1"/>
              <a:t>(r</a:t>
            </a:r>
            <a:r>
              <a:rPr lang="en-US" altLang="zh-TW" sz="2800" i="1" baseline="-25000"/>
              <a:t>m</a:t>
            </a:r>
            <a:r>
              <a:rPr lang="en-US" altLang="zh-TW" sz="2800" i="1"/>
              <a:t>,c</a:t>
            </a:r>
            <a:r>
              <a:rPr lang="en-US" altLang="zh-TW" sz="2800" i="1" baseline="-25000"/>
              <a:t>m</a:t>
            </a:r>
            <a:r>
              <a:rPr lang="en-US" altLang="zh-TW" sz="2800" i="1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54</a:t>
            </a:r>
            <a:endParaRPr lang="zh-TW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E365024-A89D-1E4C-A99D-728A933DA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11.5.1</a:t>
            </a:r>
            <a:r>
              <a:rPr lang="en-US" altLang="zh-TW"/>
              <a:t> </a:t>
            </a:r>
            <a:r>
              <a:rPr lang="en-US" altLang="en-US" b="0"/>
              <a:t>Iterative Endpoint Fit and Split</a:t>
            </a:r>
            <a:endParaRPr lang="en-US" altLang="zh-TW" b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55</a:t>
            </a:r>
            <a:endParaRPr lang="zh-TW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87DD680-3C77-4D4B-AC63-596E70D59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11.5.1</a:t>
            </a:r>
            <a:r>
              <a:rPr lang="en-US" altLang="zh-TW"/>
              <a:t> </a:t>
            </a:r>
            <a:r>
              <a:rPr lang="en-US" altLang="en-US" b="0"/>
              <a:t>Iterative Endpoint Fit and Split</a:t>
            </a:r>
            <a:endParaRPr lang="en-US" altLang="zh-TW" b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764A959-F775-6E41-B807-CB201303DDD4}"/>
              </a:ext>
            </a:extLst>
          </p:cNvPr>
          <p:cNvCxnSpPr/>
          <p:nvPr/>
        </p:nvCxnSpPr>
        <p:spPr>
          <a:xfrm>
            <a:off x="1143000" y="4714875"/>
            <a:ext cx="7500938" cy="78581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4AA994-8C3C-7346-BF53-E5B2DDB42C6D}"/>
              </a:ext>
            </a:extLst>
          </p:cNvPr>
          <p:cNvCxnSpPr/>
          <p:nvPr/>
        </p:nvCxnSpPr>
        <p:spPr>
          <a:xfrm rot="5400000">
            <a:off x="2536031" y="3536157"/>
            <a:ext cx="2643187" cy="2857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8" name="文字方塊 10"/>
          <p:cNvSpPr txBox="1">
            <a:spLocks noChangeArrowheads="1"/>
          </p:cNvSpPr>
          <p:nvPr/>
        </p:nvSpPr>
        <p:spPr bwMode="auto">
          <a:xfrm>
            <a:off x="785813" y="4500563"/>
            <a:ext cx="642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i="1">
                <a:solidFill>
                  <a:srgbClr val="FF0000"/>
                </a:solidFill>
              </a:rPr>
              <a:t>L</a:t>
            </a:r>
            <a:endParaRPr lang="zh-TW" altLang="en-US" sz="2000" b="1" i="1">
              <a:solidFill>
                <a:srgbClr val="FF0000"/>
              </a:solidFill>
            </a:endParaRPr>
          </a:p>
        </p:txBody>
      </p:sp>
      <p:sp>
        <p:nvSpPr>
          <p:cNvPr id="71689" name="文字方塊 11"/>
          <p:cNvSpPr txBox="1">
            <a:spLocks noChangeArrowheads="1"/>
          </p:cNvSpPr>
          <p:nvPr/>
        </p:nvSpPr>
        <p:spPr bwMode="auto">
          <a:xfrm>
            <a:off x="3857625" y="3925888"/>
            <a:ext cx="1357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m</a:t>
            </a:r>
            <a:r>
              <a:rPr lang="en-US" altLang="zh-TW" sz="1800">
                <a:solidFill>
                  <a:srgbClr val="00B0F0"/>
                </a:solidFill>
              </a:rPr>
              <a:t>=max(</a:t>
            </a: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i</a:t>
            </a:r>
            <a:r>
              <a:rPr lang="en-US" altLang="zh-TW" sz="1800">
                <a:solidFill>
                  <a:srgbClr val="00B0F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56</a:t>
            </a:r>
            <a:endParaRPr lang="zh-TW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496C2BB3-ECC4-EE4D-B0ED-08A6B9A83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11.5.1</a:t>
            </a:r>
            <a:r>
              <a:rPr lang="en-US" altLang="zh-TW"/>
              <a:t> </a:t>
            </a:r>
            <a:r>
              <a:rPr lang="en-US" altLang="en-US" b="0"/>
              <a:t>Iterative Endpoint Fit and Split</a:t>
            </a:r>
            <a:endParaRPr lang="en-US" altLang="zh-TW" b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3250"/>
            <a:ext cx="75612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6DA0E6-2E97-F741-BC01-516C3AECE164}"/>
              </a:ext>
            </a:extLst>
          </p:cNvPr>
          <p:cNvCxnSpPr/>
          <p:nvPr/>
        </p:nvCxnSpPr>
        <p:spPr>
          <a:xfrm>
            <a:off x="1143000" y="4714875"/>
            <a:ext cx="7500938" cy="78581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81ACA9-16F6-B84F-9AA8-E9D7F35CA8FC}"/>
              </a:ext>
            </a:extLst>
          </p:cNvPr>
          <p:cNvCxnSpPr/>
          <p:nvPr/>
        </p:nvCxnSpPr>
        <p:spPr>
          <a:xfrm rot="5400000">
            <a:off x="2536031" y="3536157"/>
            <a:ext cx="2643187" cy="2857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2" name="文字方塊 10"/>
          <p:cNvSpPr txBox="1">
            <a:spLocks noChangeArrowheads="1"/>
          </p:cNvSpPr>
          <p:nvPr/>
        </p:nvSpPr>
        <p:spPr bwMode="auto">
          <a:xfrm>
            <a:off x="785813" y="4500563"/>
            <a:ext cx="642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i="1">
                <a:solidFill>
                  <a:srgbClr val="FF0000"/>
                </a:solidFill>
              </a:rPr>
              <a:t>L</a:t>
            </a:r>
            <a:endParaRPr lang="zh-TW" altLang="en-US" sz="2000" b="1" i="1">
              <a:solidFill>
                <a:srgbClr val="FF0000"/>
              </a:solidFill>
            </a:endParaRPr>
          </a:p>
        </p:txBody>
      </p:sp>
      <p:sp>
        <p:nvSpPr>
          <p:cNvPr id="72713" name="文字方塊 11"/>
          <p:cNvSpPr txBox="1">
            <a:spLocks noChangeArrowheads="1"/>
          </p:cNvSpPr>
          <p:nvPr/>
        </p:nvSpPr>
        <p:spPr bwMode="auto">
          <a:xfrm>
            <a:off x="3857625" y="3925888"/>
            <a:ext cx="1357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m</a:t>
            </a:r>
            <a:r>
              <a:rPr lang="en-US" altLang="zh-TW" sz="1800">
                <a:solidFill>
                  <a:srgbClr val="00B0F0"/>
                </a:solidFill>
              </a:rPr>
              <a:t>=max(</a:t>
            </a:r>
            <a:r>
              <a:rPr lang="en-US" altLang="zh-TW" sz="1800" i="1">
                <a:solidFill>
                  <a:srgbClr val="00B0F0"/>
                </a:solidFill>
              </a:rPr>
              <a:t>d</a:t>
            </a:r>
            <a:r>
              <a:rPr lang="en-US" altLang="zh-TW" sz="2000" i="1" baseline="-25000">
                <a:solidFill>
                  <a:srgbClr val="00B0F0"/>
                </a:solidFill>
              </a:rPr>
              <a:t>i</a:t>
            </a:r>
            <a:r>
              <a:rPr lang="en-US" altLang="zh-TW" sz="1800">
                <a:solidFill>
                  <a:srgbClr val="00B0F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E40D041-71A0-9E44-8B0C-186DBC05CF7A}"/>
              </a:ext>
            </a:extLst>
          </p:cNvPr>
          <p:cNvSpPr/>
          <p:nvPr/>
        </p:nvSpPr>
        <p:spPr>
          <a:xfrm rot="2066266">
            <a:off x="3303588" y="3235325"/>
            <a:ext cx="5794375" cy="1214438"/>
          </a:xfrm>
          <a:prstGeom prst="ellipse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B4192B-1B3B-1744-9F48-0FB38AB21078}"/>
              </a:ext>
            </a:extLst>
          </p:cNvPr>
          <p:cNvSpPr/>
          <p:nvPr/>
        </p:nvSpPr>
        <p:spPr>
          <a:xfrm rot="18386153">
            <a:off x="826294" y="3123407"/>
            <a:ext cx="4035425" cy="1214437"/>
          </a:xfrm>
          <a:prstGeom prst="ellipse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B65580D-D0D9-5840-AFCC-F4E82318B7AF}"/>
              </a:ext>
            </a:extLst>
          </p:cNvPr>
          <p:cNvSpPr/>
          <p:nvPr/>
        </p:nvSpPr>
        <p:spPr>
          <a:xfrm>
            <a:off x="3643313" y="1857375"/>
            <a:ext cx="85725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604250" y="6405325"/>
            <a:ext cx="471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57</a:t>
            </a:r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11.5.1</a:t>
            </a:r>
            <a:r>
              <a:rPr lang="en-US" altLang="zh-TW"/>
              <a:t> </a:t>
            </a:r>
            <a:r>
              <a:rPr lang="en-US" altLang="en-US" b="0"/>
              <a:t>Iterative Endpoint Fit and Split</a:t>
            </a:r>
            <a:endParaRPr lang="zh-TW" altLang="en-US"/>
          </a:p>
        </p:txBody>
      </p:sp>
      <p:sp>
        <p:nvSpPr>
          <p:cNvPr id="737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Circular arc sequence</a:t>
            </a:r>
          </a:p>
          <a:p>
            <a:pPr lvl="1"/>
            <a:r>
              <a:rPr lang="en-US" altLang="zh-TW"/>
              <a:t>initially split by two points apart in any 	direction</a:t>
            </a:r>
          </a:p>
          <a:p>
            <a:r>
              <a:rPr lang="en-US" altLang="zh-TW"/>
              <a:t>Sequence only composed of two line segments</a:t>
            </a:r>
          </a:p>
          <a:p>
            <a:pPr lvl="1"/>
            <a:r>
              <a:rPr lang="en-US" altLang="zh-TW"/>
              <a:t>Golden section search</a:t>
            </a:r>
          </a:p>
        </p:txBody>
      </p:sp>
      <p:sp>
        <p:nvSpPr>
          <p:cNvPr id="737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58</a:t>
            </a:r>
            <a:endParaRPr lang="zh-TW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7A4B53-762A-7B4F-B4D0-362B5556C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11.5.2</a:t>
            </a:r>
            <a:r>
              <a:rPr lang="en-US" altLang="zh-TW"/>
              <a:t> </a:t>
            </a:r>
            <a:r>
              <a:rPr lang="en-US" altLang="en-US" b="0"/>
              <a:t>Tangential Angle De</a:t>
            </a:r>
            <a:r>
              <a:rPr lang="en-US" altLang="zh-TW" b="0"/>
              <a:t>fl</a:t>
            </a:r>
            <a:r>
              <a:rPr lang="en-US" altLang="en-US" b="0"/>
              <a:t>ection</a:t>
            </a:r>
            <a:endParaRPr lang="en-US" altLang="zh-TW" b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2041525"/>
            <a:ext cx="8342312" cy="4411663"/>
          </a:xfrm>
        </p:spPr>
        <p:txBody>
          <a:bodyPr/>
          <a:lstStyle/>
          <a:p>
            <a:pPr eaLnBrk="1" hangingPunct="1"/>
            <a:r>
              <a:rPr lang="en-US" altLang="zh-TW"/>
              <a:t>To identify the locations where two line segments meet and form an angle.</a:t>
            </a:r>
          </a:p>
          <a:p>
            <a:pPr eaLnBrk="1" hangingPunct="1"/>
            <a:r>
              <a:rPr lang="en-US" altLang="zh-TW"/>
              <a:t> </a:t>
            </a:r>
            <a:r>
              <a:rPr lang="en-US" altLang="zh-TW" b="1" i="1"/>
              <a:t>a</a:t>
            </a:r>
            <a:r>
              <a:rPr lang="en-US" altLang="zh-TW" sz="2000" b="1" i="1" baseline="-25000"/>
              <a:t>n</a:t>
            </a:r>
            <a:r>
              <a:rPr lang="en-US" altLang="zh-TW" b="1" i="1"/>
              <a:t>(k)=</a:t>
            </a:r>
            <a:r>
              <a:rPr lang="en-US" altLang="zh-TW" i="1"/>
              <a:t>(r</a:t>
            </a:r>
            <a:r>
              <a:rPr lang="en-US" altLang="zh-TW" sz="2000" i="1" baseline="-25000"/>
              <a:t>n-k</a:t>
            </a:r>
            <a:r>
              <a:rPr lang="en-US" altLang="zh-TW" i="1"/>
              <a:t> – r</a:t>
            </a:r>
            <a:r>
              <a:rPr lang="en-US" altLang="zh-TW" sz="2000" i="1" baseline="-25000"/>
              <a:t>n</a:t>
            </a:r>
            <a:r>
              <a:rPr lang="en-US" altLang="zh-TW" i="1"/>
              <a:t> , c</a:t>
            </a:r>
            <a:r>
              <a:rPr lang="en-US" altLang="zh-TW" sz="2000" i="1" baseline="-25000"/>
              <a:t>n-k</a:t>
            </a:r>
            <a:r>
              <a:rPr lang="en-US" altLang="zh-TW" i="1"/>
              <a:t> - c</a:t>
            </a:r>
            <a:r>
              <a:rPr lang="en-US" altLang="zh-TW" sz="2000" i="1" baseline="-25000"/>
              <a:t>n</a:t>
            </a:r>
            <a:r>
              <a:rPr lang="en-US" altLang="zh-TW" i="1"/>
              <a:t>)</a:t>
            </a:r>
            <a:endParaRPr lang="zh-TW" altLang="en-US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/>
              <a:t>    </a:t>
            </a:r>
            <a:r>
              <a:rPr lang="en-US" altLang="zh-TW" b="1" i="1"/>
              <a:t>b</a:t>
            </a:r>
            <a:r>
              <a:rPr lang="en-US" altLang="zh-TW" sz="2000" b="1" i="1" baseline="-25000"/>
              <a:t>n</a:t>
            </a:r>
            <a:r>
              <a:rPr lang="en-US" altLang="zh-TW" b="1" i="1"/>
              <a:t>(k)=</a:t>
            </a:r>
            <a:r>
              <a:rPr lang="en-US" altLang="zh-TW" i="1"/>
              <a:t>(r</a:t>
            </a:r>
            <a:r>
              <a:rPr lang="en-US" altLang="zh-TW" sz="2000" i="1" baseline="-25000"/>
              <a:t>n</a:t>
            </a:r>
            <a:r>
              <a:rPr lang="en-US" altLang="zh-TW" sz="2000" i="1"/>
              <a:t> </a:t>
            </a:r>
            <a:r>
              <a:rPr lang="en-US" altLang="zh-TW" i="1"/>
              <a:t>– r</a:t>
            </a:r>
            <a:r>
              <a:rPr lang="en-US" altLang="zh-TW" sz="2000" i="1" baseline="-25000"/>
              <a:t>n+k</a:t>
            </a:r>
            <a:r>
              <a:rPr lang="en-US" altLang="zh-TW" sz="2000" i="1"/>
              <a:t>  </a:t>
            </a:r>
            <a:r>
              <a:rPr lang="en-US" altLang="zh-TW" i="1"/>
              <a:t>, c</a:t>
            </a:r>
            <a:r>
              <a:rPr lang="en-US" altLang="zh-TW" sz="2000" i="1" baseline="-25000"/>
              <a:t>n</a:t>
            </a:r>
            <a:r>
              <a:rPr lang="en-US" altLang="zh-TW" i="1"/>
              <a:t> –c</a:t>
            </a:r>
            <a:r>
              <a:rPr lang="en-US" altLang="zh-TW" sz="2000" i="1" baseline="-25000"/>
              <a:t>n+k</a:t>
            </a:r>
            <a:r>
              <a:rPr lang="en-US" altLang="zh-TW" i="1"/>
              <a:t>)</a:t>
            </a:r>
          </a:p>
          <a:p>
            <a:pPr eaLnBrk="1" hangingPunct="1"/>
            <a:r>
              <a:rPr lang="en-US" altLang="zh-TW"/>
              <a:t>  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071563" y="4456113"/>
          <a:ext cx="507206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1813500" imgH="7896225" progId="Equation.3">
                  <p:embed/>
                </p:oleObj>
              </mc:Choice>
              <mc:Fallback>
                <p:oleObj name="方程式" r:id="rId2" imgW="31813500" imgH="7896225" progId="Equation.3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456113"/>
                        <a:ext cx="507206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59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11.2 Extracting Boundary Pixels from a Segmented Image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6D3B-CBA9-D542-BADF-F38AAC51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041525"/>
            <a:ext cx="8413750" cy="4411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Regions have been determined by segmentation or connected components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        boundary of each region can be extracted</a:t>
            </a:r>
          </a:p>
          <a:p>
            <a:pPr eaLnBrk="1" hangingPunct="1">
              <a:defRPr/>
            </a:pPr>
            <a:r>
              <a:rPr lang="en-US" altLang="zh-TW" dirty="0"/>
              <a:t>Boundary extraction for small-sized images: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dirty="0"/>
              <a:t>scan through the image </a:t>
            </a:r>
            <a:r>
              <a:rPr lang="en-US" altLang="zh-TW" dirty="0">
                <a:sym typeface="Wingdings" pitchFamily="2" charset="2"/>
              </a:rPr>
              <a:t> first border of each region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dirty="0">
                <a:sym typeface="Wingdings" pitchFamily="2" charset="2"/>
              </a:rPr>
              <a:t>first border of each region  follow the border of the connected component around in a clockwise direction until reach itself</a:t>
            </a:r>
            <a:r>
              <a:rPr lang="en-US" altLang="zh-TW" dirty="0"/>
              <a:t>  </a:t>
            </a:r>
          </a:p>
        </p:txBody>
      </p:sp>
      <p:sp>
        <p:nvSpPr>
          <p:cNvPr id="204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C92BE0-451E-D246-AB33-E23823899F27}"/>
              </a:ext>
            </a:extLst>
          </p:cNvPr>
          <p:cNvCxnSpPr/>
          <p:nvPr/>
        </p:nvCxnSpPr>
        <p:spPr>
          <a:xfrm>
            <a:off x="1000125" y="3357563"/>
            <a:ext cx="6429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4DD4E52D-1AC4-6D4F-B949-A41621E5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dirty="0"/>
              <a:t>11.5.2</a:t>
            </a:r>
            <a:r>
              <a:rPr lang="en-US" altLang="zh-TW" dirty="0"/>
              <a:t> </a:t>
            </a:r>
            <a:r>
              <a:rPr lang="en-US" altLang="en-US" b="0" dirty="0"/>
              <a:t>Tangential Angle De</a:t>
            </a:r>
            <a:r>
              <a:rPr lang="en-US" altLang="zh-TW" b="0" dirty="0"/>
              <a:t>fl</a:t>
            </a:r>
            <a:r>
              <a:rPr lang="en-US" altLang="en-US" b="0" dirty="0"/>
              <a:t>ection</a:t>
            </a:r>
            <a:endParaRPr lang="en-US" altLang="zh-TW" b="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1B61E9E-C77D-564F-801C-1D49E94F2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11.5.2</a:t>
            </a:r>
            <a:r>
              <a:rPr lang="en-US" altLang="zh-TW"/>
              <a:t> </a:t>
            </a:r>
            <a:r>
              <a:rPr lang="en-US" altLang="en-US" b="0"/>
              <a:t>Tangential Angle De</a:t>
            </a:r>
            <a:r>
              <a:rPr lang="en-US" altLang="zh-TW" b="0"/>
              <a:t>fl</a:t>
            </a:r>
            <a:r>
              <a:rPr lang="en-US" altLang="en-US" b="0"/>
              <a:t>ection</a:t>
            </a:r>
            <a:endParaRPr lang="en-US" altLang="zh-TW" b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D48A00C-B372-A249-B183-F6C550936B5A}"/>
              </a:ext>
            </a:extLst>
          </p:cNvPr>
          <p:cNvCxnSpPr/>
          <p:nvPr/>
        </p:nvCxnSpPr>
        <p:spPr>
          <a:xfrm rot="10800000" flipV="1">
            <a:off x="4429125" y="2571750"/>
            <a:ext cx="2357438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94FBE8-C879-B84C-8407-568C792AADE9}"/>
              </a:ext>
            </a:extLst>
          </p:cNvPr>
          <p:cNvCxnSpPr/>
          <p:nvPr/>
        </p:nvCxnSpPr>
        <p:spPr>
          <a:xfrm rot="5400000">
            <a:off x="2500313" y="3571875"/>
            <a:ext cx="2357438" cy="1500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8" name="文字方塊 16"/>
          <p:cNvSpPr txBox="1">
            <a:spLocks noChangeArrowheads="1"/>
          </p:cNvSpPr>
          <p:nvPr/>
        </p:nvSpPr>
        <p:spPr bwMode="auto">
          <a:xfrm>
            <a:off x="3214688" y="5000625"/>
            <a:ext cx="235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-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6809" name="文字方塊 20"/>
          <p:cNvSpPr txBox="1">
            <a:spLocks noChangeArrowheads="1"/>
          </p:cNvSpPr>
          <p:nvPr/>
        </p:nvSpPr>
        <p:spPr bwMode="auto">
          <a:xfrm>
            <a:off x="5143500" y="2916238"/>
            <a:ext cx="235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200" i="1">
                <a:solidFill>
                  <a:srgbClr val="FF0000"/>
                </a:solidFill>
              </a:rPr>
              <a:t> </a:t>
            </a:r>
            <a:r>
              <a:rPr lang="en-US" altLang="zh-TW" sz="1800" i="1">
                <a:solidFill>
                  <a:srgbClr val="FF0000"/>
                </a:solidFill>
              </a:rPr>
              <a:t>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200" i="1">
                <a:solidFill>
                  <a:srgbClr val="FF0000"/>
                </a:solidFill>
              </a:rPr>
              <a:t>  </a:t>
            </a:r>
            <a:r>
              <a:rPr lang="en-US" altLang="zh-TW" sz="1800" i="1">
                <a:solidFill>
                  <a:srgbClr val="FF0000"/>
                </a:solidFill>
              </a:rPr>
              <a:t>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–c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61</a:t>
            </a:r>
            <a:endParaRPr lang="zh-TW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B030992B-A90B-7849-919F-5F9085A7BF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11.5.2</a:t>
            </a:r>
            <a:r>
              <a:rPr lang="en-US" altLang="zh-TW"/>
              <a:t> </a:t>
            </a:r>
            <a:r>
              <a:rPr lang="en-US" altLang="en-US" b="0"/>
              <a:t>Tangential Angle De</a:t>
            </a:r>
            <a:r>
              <a:rPr lang="en-US" altLang="zh-TW" b="0"/>
              <a:t>fl</a:t>
            </a:r>
            <a:r>
              <a:rPr lang="en-US" altLang="en-US" b="0"/>
              <a:t>ection</a:t>
            </a:r>
            <a:endParaRPr lang="en-US" altLang="zh-TW" b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7118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587B38E-B90F-644E-BAF7-82687A5249B4}"/>
              </a:ext>
            </a:extLst>
          </p:cNvPr>
          <p:cNvCxnSpPr/>
          <p:nvPr/>
        </p:nvCxnSpPr>
        <p:spPr>
          <a:xfrm rot="10800000" flipV="1">
            <a:off x="2071688" y="3143250"/>
            <a:ext cx="2357437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9205B4-0E37-654E-AF49-5FC5D56075A9}"/>
              </a:ext>
            </a:extLst>
          </p:cNvPr>
          <p:cNvCxnSpPr/>
          <p:nvPr/>
        </p:nvCxnSpPr>
        <p:spPr>
          <a:xfrm rot="5400000">
            <a:off x="2500313" y="3571875"/>
            <a:ext cx="2357438" cy="1500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2" name="文字方塊 16"/>
          <p:cNvSpPr txBox="1">
            <a:spLocks noChangeArrowheads="1"/>
          </p:cNvSpPr>
          <p:nvPr/>
        </p:nvSpPr>
        <p:spPr bwMode="auto">
          <a:xfrm>
            <a:off x="3214688" y="5000625"/>
            <a:ext cx="235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n-k</a:t>
            </a:r>
            <a:r>
              <a:rPr lang="en-US" altLang="zh-TW" sz="1800" i="1">
                <a:solidFill>
                  <a:srgbClr val="FF0000"/>
                </a:solidFill>
              </a:rPr>
              <a:t> -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7833" name="文字方塊 20"/>
          <p:cNvSpPr txBox="1">
            <a:spLocks noChangeArrowheads="1"/>
          </p:cNvSpPr>
          <p:nvPr/>
        </p:nvSpPr>
        <p:spPr bwMode="auto">
          <a:xfrm>
            <a:off x="1928813" y="2916238"/>
            <a:ext cx="2357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rgbClr val="FF0000"/>
                </a:solidFill>
              </a:rPr>
              <a:t>(r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200" i="1">
                <a:solidFill>
                  <a:srgbClr val="FF0000"/>
                </a:solidFill>
              </a:rPr>
              <a:t> </a:t>
            </a:r>
            <a:r>
              <a:rPr lang="en-US" altLang="zh-TW" sz="1800" i="1">
                <a:solidFill>
                  <a:srgbClr val="FF0000"/>
                </a:solidFill>
              </a:rPr>
              <a:t>– r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200" i="1">
                <a:solidFill>
                  <a:srgbClr val="FF0000"/>
                </a:solidFill>
              </a:rPr>
              <a:t>  </a:t>
            </a:r>
            <a:r>
              <a:rPr lang="en-US" altLang="zh-TW" sz="1800" i="1">
                <a:solidFill>
                  <a:srgbClr val="FF0000"/>
                </a:solidFill>
              </a:rPr>
              <a:t>, c</a:t>
            </a:r>
            <a:r>
              <a:rPr lang="en-US" altLang="zh-TW" sz="2000" i="1" baseline="-25000">
                <a:solidFill>
                  <a:srgbClr val="FF0000"/>
                </a:solidFill>
              </a:rPr>
              <a:t>n</a:t>
            </a:r>
            <a:r>
              <a:rPr lang="en-US" altLang="zh-TW" sz="1800" i="1">
                <a:solidFill>
                  <a:srgbClr val="FF0000"/>
                </a:solidFill>
              </a:rPr>
              <a:t> –c</a:t>
            </a:r>
            <a:r>
              <a:rPr lang="en-US" altLang="zh-TW" sz="2000" i="1" baseline="-25000">
                <a:solidFill>
                  <a:srgbClr val="FF0000"/>
                </a:solidFill>
              </a:rPr>
              <a:t>n+k</a:t>
            </a:r>
            <a:r>
              <a:rPr lang="en-US" altLang="zh-TW" sz="1800" i="1">
                <a:solidFill>
                  <a:srgbClr val="FF0000"/>
                </a:solidFill>
              </a:rPr>
              <a:t>)</a:t>
            </a:r>
            <a:endParaRPr lang="zh-TW" altLang="en-US" sz="1800" i="1">
              <a:solidFill>
                <a:srgbClr val="FF0000"/>
              </a:solidFill>
            </a:endParaRPr>
          </a:p>
        </p:txBody>
      </p:sp>
      <p:sp>
        <p:nvSpPr>
          <p:cNvPr id="77834" name="文字方塊 10"/>
          <p:cNvSpPr txBox="1">
            <a:spLocks noChangeArrowheads="1"/>
          </p:cNvSpPr>
          <p:nvPr/>
        </p:nvSpPr>
        <p:spPr bwMode="auto">
          <a:xfrm>
            <a:off x="2214563" y="534511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FF0000"/>
                </a:solidFill>
              </a:rPr>
              <a:t>a</a:t>
            </a:r>
            <a:r>
              <a:rPr lang="en-US" altLang="zh-TW" sz="2000" b="1" i="1" baseline="-25000">
                <a:solidFill>
                  <a:srgbClr val="FF0000"/>
                </a:solidFill>
              </a:rPr>
              <a:t>n</a:t>
            </a:r>
            <a:r>
              <a:rPr lang="en-US" altLang="zh-TW" sz="1800" b="1" i="1">
                <a:solidFill>
                  <a:srgbClr val="FF0000"/>
                </a:solidFill>
              </a:rPr>
              <a:t>(k)</a:t>
            </a:r>
            <a:endParaRPr lang="zh-TW" altLang="en-US" sz="1800" b="1" i="1">
              <a:solidFill>
                <a:srgbClr val="FF0000"/>
              </a:solidFill>
            </a:endParaRPr>
          </a:p>
        </p:txBody>
      </p:sp>
      <p:sp>
        <p:nvSpPr>
          <p:cNvPr id="77835" name="文字方塊 11"/>
          <p:cNvSpPr txBox="1">
            <a:spLocks noChangeArrowheads="1"/>
          </p:cNvSpPr>
          <p:nvPr/>
        </p:nvSpPr>
        <p:spPr bwMode="auto">
          <a:xfrm>
            <a:off x="1409700" y="3643313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FF0000"/>
                </a:solidFill>
              </a:rPr>
              <a:t>b</a:t>
            </a:r>
            <a:r>
              <a:rPr lang="en-US" altLang="zh-TW" sz="2000" b="1" i="1" baseline="-25000">
                <a:solidFill>
                  <a:srgbClr val="FF0000"/>
                </a:solidFill>
              </a:rPr>
              <a:t>n</a:t>
            </a:r>
            <a:r>
              <a:rPr lang="en-US" altLang="zh-TW" sz="1800" b="1" i="1">
                <a:solidFill>
                  <a:srgbClr val="FF0000"/>
                </a:solidFill>
              </a:rPr>
              <a:t>(k)</a:t>
            </a:r>
            <a:endParaRPr lang="zh-TW" altLang="en-US" sz="1800" b="1" i="1">
              <a:solidFill>
                <a:srgbClr val="FF0000"/>
              </a:solidFill>
            </a:endParaRPr>
          </a:p>
        </p:txBody>
      </p:sp>
      <p:graphicFrame>
        <p:nvGraphicFramePr>
          <p:cNvPr id="77836" name="Object 2"/>
          <p:cNvGraphicFramePr>
            <a:graphicFrameLocks noChangeAspect="1"/>
          </p:cNvGraphicFramePr>
          <p:nvPr/>
        </p:nvGraphicFramePr>
        <p:xfrm>
          <a:off x="4857750" y="3714750"/>
          <a:ext cx="34528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1813500" imgH="7896225" progId="Equation.3">
                  <p:embed/>
                </p:oleObj>
              </mc:Choice>
              <mc:Fallback>
                <p:oleObj name="方程式" r:id="rId3" imgW="31813500" imgH="7896225" progId="Equation.3">
                  <p:embed/>
                  <p:pic>
                    <p:nvPicPr>
                      <p:cNvPr id="778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714750"/>
                        <a:ext cx="34528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62</a:t>
            </a:r>
            <a:endParaRPr lang="zh-TW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F206FD-4657-594D-96EF-5FA6BBF43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11.5.2</a:t>
            </a:r>
            <a:r>
              <a:rPr lang="en-US" altLang="zh-TW"/>
              <a:t> </a:t>
            </a:r>
            <a:r>
              <a:rPr lang="en-US" altLang="en-US" b="0"/>
              <a:t>Tangential Angle De</a:t>
            </a:r>
            <a:r>
              <a:rPr lang="en-US" altLang="zh-TW" b="0"/>
              <a:t>fl</a:t>
            </a:r>
            <a:r>
              <a:rPr lang="en-US" altLang="en-US" b="0"/>
              <a:t>ection</a:t>
            </a:r>
            <a:endParaRPr lang="en-US" altLang="zh-TW" b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41525"/>
            <a:ext cx="8342313" cy="4411663"/>
          </a:xfrm>
        </p:spPr>
        <p:txBody>
          <a:bodyPr/>
          <a:lstStyle/>
          <a:p>
            <a:pPr eaLnBrk="1" hangingPunct="1"/>
            <a:r>
              <a:rPr lang="en-US" altLang="zh-TW"/>
              <a:t>At a place where two line segments meet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Wingdings" panose="05000000000000000000" pitchFamily="2" charset="2"/>
              </a:rPr>
              <a:t>     the angle will be larger  cos</a:t>
            </a:r>
            <a:r>
              <a:rPr lang="el-GR" altLang="zh-TW" i="1">
                <a:sym typeface="Wingdings" panose="05000000000000000000" pitchFamily="2" charset="2"/>
              </a:rPr>
              <a:t>θ</a:t>
            </a:r>
            <a:r>
              <a:rPr lang="en-US" altLang="zh-TW" sz="2000" i="1" baseline="-25000">
                <a:sym typeface="Wingdings" panose="05000000000000000000" pitchFamily="2" charset="2"/>
              </a:rPr>
              <a:t>n</a:t>
            </a:r>
            <a:r>
              <a:rPr lang="en-US" altLang="zh-TW" i="1">
                <a:sym typeface="Wingdings" panose="05000000000000000000" pitchFamily="2" charset="2"/>
              </a:rPr>
              <a:t>(k</a:t>
            </a:r>
            <a:r>
              <a:rPr lang="en-US" altLang="zh-TW" sz="2000" i="1" baseline="-25000">
                <a:sym typeface="Wingdings" panose="05000000000000000000" pitchFamily="2" charset="2"/>
              </a:rPr>
              <a:t>n</a:t>
            </a:r>
            <a:r>
              <a:rPr lang="en-US" altLang="zh-TW" i="1">
                <a:sym typeface="Wingdings" panose="05000000000000000000" pitchFamily="2" charset="2"/>
              </a:rPr>
              <a:t>) </a:t>
            </a:r>
            <a:r>
              <a:rPr lang="en-US" altLang="zh-TW">
                <a:sym typeface="Wingdings" panose="05000000000000000000" pitchFamily="2" charset="2"/>
              </a:rPr>
              <a:t>smaller</a:t>
            </a:r>
            <a:endParaRPr lang="en-US" altLang="zh-TW"/>
          </a:p>
          <a:p>
            <a:pPr eaLnBrk="1" hangingPunct="1"/>
            <a:r>
              <a:rPr lang="en-US" altLang="zh-TW"/>
              <a:t>A point at which two line segments meet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          </a:t>
            </a:r>
            <a:r>
              <a:rPr lang="en-US" altLang="zh-TW">
                <a:sym typeface="Wingdings" panose="05000000000000000000" pitchFamily="2" charset="2"/>
              </a:rPr>
              <a:t>cos</a:t>
            </a:r>
            <a:r>
              <a:rPr lang="el-GR" altLang="zh-TW" i="1">
                <a:sym typeface="Wingdings" panose="05000000000000000000" pitchFamily="2" charset="2"/>
              </a:rPr>
              <a:t>θ</a:t>
            </a:r>
            <a:r>
              <a:rPr lang="en-US" altLang="zh-TW" sz="2000" i="1" baseline="-25000">
                <a:sym typeface="Wingdings" panose="05000000000000000000" pitchFamily="2" charset="2"/>
              </a:rPr>
              <a:t>n</a:t>
            </a:r>
            <a:r>
              <a:rPr lang="en-US" altLang="zh-TW" i="1">
                <a:sym typeface="Wingdings" panose="05000000000000000000" pitchFamily="2" charset="2"/>
              </a:rPr>
              <a:t>(k</a:t>
            </a:r>
            <a:r>
              <a:rPr lang="en-US" altLang="zh-TW" sz="2000" i="1" baseline="-25000">
                <a:sym typeface="Wingdings" panose="05000000000000000000" pitchFamily="2" charset="2"/>
              </a:rPr>
              <a:t>n</a:t>
            </a:r>
            <a:r>
              <a:rPr lang="en-US" altLang="zh-TW" i="1">
                <a:sym typeface="Wingdings" panose="05000000000000000000" pitchFamily="2" charset="2"/>
              </a:rPr>
              <a:t>) </a:t>
            </a:r>
            <a:r>
              <a:rPr lang="en-US" altLang="zh-TW">
                <a:sym typeface="Wingdings" panose="05000000000000000000" pitchFamily="2" charset="2"/>
              </a:rPr>
              <a:t>&lt; cos</a:t>
            </a:r>
            <a:r>
              <a:rPr lang="el-GR" altLang="zh-TW" i="1">
                <a:sym typeface="Wingdings" panose="05000000000000000000" pitchFamily="2" charset="2"/>
              </a:rPr>
              <a:t>θ</a:t>
            </a:r>
            <a:r>
              <a:rPr lang="en-US" altLang="zh-TW" sz="2000" i="1" baseline="-25000">
                <a:sym typeface="Wingdings" panose="05000000000000000000" pitchFamily="2" charset="2"/>
              </a:rPr>
              <a:t>i</a:t>
            </a:r>
            <a:r>
              <a:rPr lang="en-US" altLang="zh-TW" i="1">
                <a:sym typeface="Wingdings" panose="05000000000000000000" pitchFamily="2" charset="2"/>
              </a:rPr>
              <a:t>(k</a:t>
            </a:r>
            <a:r>
              <a:rPr lang="en-US" altLang="zh-TW" sz="2000" i="1" baseline="-25000">
                <a:sym typeface="Wingdings" panose="05000000000000000000" pitchFamily="2" charset="2"/>
              </a:rPr>
              <a:t>i</a:t>
            </a:r>
            <a:r>
              <a:rPr lang="en-US" altLang="zh-TW" i="1">
                <a:sym typeface="Wingdings" panose="05000000000000000000" pitchFamily="2" charset="2"/>
              </a:rPr>
              <a:t>)   </a:t>
            </a:r>
            <a:r>
              <a:rPr lang="en-US" altLang="zh-TW" sz="2600">
                <a:sym typeface="Wingdings" panose="05000000000000000000" pitchFamily="2" charset="2"/>
              </a:rPr>
              <a:t>for all </a:t>
            </a:r>
            <a:r>
              <a:rPr lang="en-US" altLang="zh-TW" sz="2600" i="1">
                <a:sym typeface="Wingdings" panose="05000000000000000000" pitchFamily="2" charset="2"/>
              </a:rPr>
              <a:t>i,|n-i| ≦ k</a:t>
            </a:r>
            <a:r>
              <a:rPr lang="en-US" altLang="zh-TW" sz="2000" i="1" baseline="-25000">
                <a:sym typeface="Wingdings" panose="05000000000000000000" pitchFamily="2" charset="2"/>
              </a:rPr>
              <a:t>n</a:t>
            </a:r>
            <a:r>
              <a:rPr lang="en-US" altLang="zh-TW" sz="2600" i="1">
                <a:sym typeface="Wingdings" panose="05000000000000000000" pitchFamily="2" charset="2"/>
              </a:rPr>
              <a:t>/2</a:t>
            </a:r>
            <a:endParaRPr lang="en-US" altLang="zh-TW" i="1"/>
          </a:p>
          <a:p>
            <a:pPr eaLnBrk="1" hangingPunct="1"/>
            <a:r>
              <a:rPr lang="en-US" altLang="zh-TW" i="1"/>
              <a:t>k</a:t>
            </a:r>
            <a:r>
              <a:rPr lang="en-US" altLang="zh-TW"/>
              <a:t>=?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5" name="左-右雙向箭號 4">
            <a:extLst>
              <a:ext uri="{FF2B5EF4-FFF2-40B4-BE49-F238E27FC236}">
                <a16:creationId xmlns:a16="http://schemas.microsoft.com/office/drawing/2014/main" id="{8F41EE3D-D88E-E545-B137-F1958A52053C}"/>
              </a:ext>
            </a:extLst>
          </p:cNvPr>
          <p:cNvSpPr/>
          <p:nvPr/>
        </p:nvSpPr>
        <p:spPr>
          <a:xfrm>
            <a:off x="1071563" y="3857625"/>
            <a:ext cx="571500" cy="28575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63</a:t>
            </a:r>
            <a:endParaRPr lang="zh-TW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95433-79ED-B344-874F-DBFA14D82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11.5.3</a:t>
            </a:r>
            <a:r>
              <a:rPr lang="en-US" altLang="zh-TW"/>
              <a:t> </a:t>
            </a:r>
            <a:r>
              <a:rPr lang="en-US" altLang="en-US" b="0"/>
              <a:t>Uniform Bounded</a:t>
            </a:r>
            <a:r>
              <a:rPr lang="en-US" altLang="zh-TW" b="0"/>
              <a:t>-</a:t>
            </a:r>
            <a:r>
              <a:rPr lang="en-US" altLang="en-US" b="0"/>
              <a:t>Error Approximation</a:t>
            </a:r>
            <a:endParaRPr lang="en-US" altLang="zh-TW" b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segment arc sequence into maximal pieces whose points deviate ≤ given amount</a:t>
            </a:r>
          </a:p>
          <a:p>
            <a:pPr eaLnBrk="1" hangingPunct="1"/>
            <a:r>
              <a:rPr lang="en-US" altLang="zh-TW"/>
              <a:t>optimal algorithms: excessive computational complexity</a:t>
            </a:r>
          </a:p>
          <a:p>
            <a:pPr eaLnBrk="1" hangingPunct="1"/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41513"/>
            <a:ext cx="684053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11.5.3</a:t>
            </a:r>
            <a:r>
              <a:rPr lang="en-US" altLang="zh-TW"/>
              <a:t> </a:t>
            </a:r>
            <a:r>
              <a:rPr lang="en-US" altLang="en-US" b="0"/>
              <a:t>Uniform Bounded</a:t>
            </a:r>
            <a:r>
              <a:rPr lang="en-US" altLang="zh-TW" b="0"/>
              <a:t>-</a:t>
            </a:r>
            <a:r>
              <a:rPr lang="en-US" altLang="en-US" b="0"/>
              <a:t>Error Approximation</a:t>
            </a:r>
            <a:endParaRPr lang="zh-TW" altLang="en-US"/>
          </a:p>
        </p:txBody>
      </p:sp>
      <p:sp>
        <p:nvSpPr>
          <p:cNvPr id="8090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65</a:t>
            </a:r>
            <a:endParaRPr lang="zh-TW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96601E-2976-984A-A30D-2FDEC5F5C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11.5.4</a:t>
            </a:r>
            <a:r>
              <a:rPr lang="en-US" altLang="zh-TW"/>
              <a:t> </a:t>
            </a:r>
            <a:r>
              <a:rPr lang="en-US" altLang="en-US" b="0"/>
              <a:t>Breakpoint Optimization</a:t>
            </a:r>
            <a:endParaRPr lang="en-US" altLang="zh-TW" b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pPr eaLnBrk="1" hangingPunct="1"/>
            <a:r>
              <a:rPr lang="en-US" altLang="zh-TW"/>
              <a:t>after an initial segmentation: shift breakpoints to produce a better arc segmentation</a:t>
            </a:r>
          </a:p>
          <a:p>
            <a:pPr eaLnBrk="1" hangingPunct="1"/>
            <a:r>
              <a:rPr lang="en-US" altLang="zh-TW"/>
              <a:t>first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shift odd final point (i.e. even beginning point) and see whether the max. error is reduced by the shift. </a:t>
            </a:r>
          </a:p>
          <a:p>
            <a:pPr eaLnBrk="1" hangingPunct="1"/>
            <a:r>
              <a:rPr lang="en-US" altLang="zh-TW"/>
              <a:t>If reduced, then keep the shifted breakpoints.</a:t>
            </a:r>
          </a:p>
          <a:p>
            <a:pPr eaLnBrk="1" hangingPunct="1"/>
            <a:r>
              <a:rPr lang="en-US" altLang="zh-TW"/>
              <a:t>then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/>
              <a:t>shift even final point (i.e. odd beginning point) and do the same things.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66</a:t>
            </a:r>
            <a:endParaRPr lang="zh-TW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913">
            <a:off x="1443038" y="1965325"/>
            <a:ext cx="58324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11.5.4</a:t>
            </a:r>
            <a:r>
              <a:rPr lang="en-US" altLang="zh-TW"/>
              <a:t> </a:t>
            </a:r>
            <a:r>
              <a:rPr lang="en-US" altLang="en-US" b="0"/>
              <a:t>Breakpoint Optimization</a:t>
            </a:r>
            <a:endParaRPr lang="zh-TW" altLang="en-US"/>
          </a:p>
        </p:txBody>
      </p:sp>
      <p:sp>
        <p:nvSpPr>
          <p:cNvPr id="8294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dirty="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 dirty="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67</a:t>
            </a:r>
            <a:endParaRPr lang="zh-TW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183882-BFD2-8C4D-BB15-73D160E53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11.5.5</a:t>
            </a:r>
            <a:r>
              <a:rPr lang="en-US" altLang="zh-TW"/>
              <a:t> </a:t>
            </a:r>
            <a:r>
              <a:rPr lang="en-US" altLang="zh-TW" b="0"/>
              <a:t>Split and Merge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first: split arc into segments with the error sufficiently small</a:t>
            </a:r>
          </a:p>
          <a:p>
            <a:pPr eaLnBrk="1" hangingPunct="1"/>
            <a:r>
              <a:rPr lang="en-US" altLang="zh-TW"/>
              <a:t>second: merge successive segments if resulting merged segment has sufficiently small error</a:t>
            </a:r>
          </a:p>
          <a:p>
            <a:pPr eaLnBrk="1" hangingPunct="1"/>
            <a:r>
              <a:rPr lang="en-US" altLang="zh-TW"/>
              <a:t>third: try to adjust breakpoints to obtain a better segmentation</a:t>
            </a:r>
          </a:p>
          <a:p>
            <a:pPr eaLnBrk="1" hangingPunct="1"/>
            <a:r>
              <a:rPr lang="en-US" altLang="zh-TW"/>
              <a:t>repeat: until all three steps produce no further change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68</a:t>
            </a:r>
            <a:endParaRPr lang="zh-TW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11.5.5</a:t>
            </a:r>
            <a:r>
              <a:rPr lang="en-US" altLang="zh-TW"/>
              <a:t> </a:t>
            </a:r>
            <a:r>
              <a:rPr lang="en-US" altLang="zh-TW" b="0"/>
              <a:t>Split and Merge</a:t>
            </a:r>
            <a:endParaRPr lang="zh-TW" altLang="en-US"/>
          </a:p>
        </p:txBody>
      </p:sp>
      <p:sp>
        <p:nvSpPr>
          <p:cNvPr id="849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133600"/>
            <a:ext cx="8959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69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11.2 Extracting Boundary Pixels from a Segmented Image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97BA5-0F3D-8946-ABA4-6AC00E3E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820150" cy="4608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Boundary extraction for small-sized images: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    </a:t>
            </a:r>
            <a:r>
              <a:rPr lang="en-US" altLang="zh-TW" sz="2800" dirty="0">
                <a:sym typeface="Wingdings" pitchFamily="2" charset="2"/>
              </a:rPr>
              <a:t> </a:t>
            </a:r>
            <a:r>
              <a:rPr lang="en-US" altLang="zh-TW" sz="2000" dirty="0"/>
              <a:t>memory problems; for large-sized one, simple boarder-tacking </a:t>
            </a:r>
            <a:r>
              <a:rPr lang="en-US" altLang="zh-TW" sz="2000" dirty="0" err="1"/>
              <a:t>algo</a:t>
            </a:r>
            <a:r>
              <a:rPr lang="en-US" altLang="zh-TW" sz="2000" dirty="0"/>
              <a:t>. may result in excessive I/O to storage</a:t>
            </a:r>
          </a:p>
          <a:p>
            <a:pPr lvl="2" eaLnBrk="1" hangingPunct="1">
              <a:defRPr/>
            </a:pPr>
            <a:r>
              <a:rPr lang="en-US" altLang="zh-TW" sz="2000" dirty="0"/>
              <a:t>4K UHD – (3840 × 2160) ~= 8.3M pixel</a:t>
            </a:r>
          </a:p>
          <a:p>
            <a:pPr lvl="2" eaLnBrk="1" hangingPunct="1">
              <a:defRPr/>
            </a:pPr>
            <a:r>
              <a:rPr lang="en-US" altLang="zh-TW" sz="2000" dirty="0"/>
              <a:t>Many techniques like </a:t>
            </a:r>
            <a:r>
              <a:rPr lang="en-US" altLang="zh-TW" sz="2000" i="1" dirty="0"/>
              <a:t>down-sampling</a:t>
            </a:r>
          </a:p>
          <a:p>
            <a:pPr lvl="2" eaLnBrk="1" hangingPunct="1">
              <a:defRPr/>
            </a:pPr>
            <a:r>
              <a:rPr lang="en-US" altLang="zh-TW" sz="2000" dirty="0"/>
              <a:t>It may be a problem back to 1992; how about TODAY?</a:t>
            </a:r>
          </a:p>
          <a:p>
            <a:pPr eaLnBrk="1" hangingPunct="1">
              <a:defRPr/>
            </a:pPr>
            <a:r>
              <a:rPr lang="en-US" altLang="zh-TW" sz="2800" dirty="0">
                <a:sym typeface="Wingdings" pitchFamily="2" charset="2"/>
              </a:rPr>
              <a:t>Border-tracking algorithm</a:t>
            </a:r>
            <a:r>
              <a:rPr lang="en-US" altLang="zh-TW" sz="2800" dirty="0"/>
              <a:t>: </a:t>
            </a:r>
            <a:r>
              <a:rPr lang="en-US" altLang="zh-TW" sz="2800" b="1" i="1" dirty="0"/>
              <a:t>border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Input: symbolic image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Output: a clockwise-ordered list of the coordinates of its border pixels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In one left-right, top-bottom scan through the image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TW" sz="2000" dirty="0"/>
              <a:t>During execution, </a:t>
            </a:r>
          </a:p>
          <a:p>
            <a:pPr marL="514350" indent="-51435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there are 3 sets of regions: </a:t>
            </a:r>
            <a:r>
              <a:rPr lang="en-US" altLang="zh-TW" sz="2000" b="1" i="1" dirty="0"/>
              <a:t>current, past, future</a:t>
            </a:r>
          </a:p>
          <a:p>
            <a:pPr eaLnBrk="1" hangingPunct="1">
              <a:defRPr/>
            </a:pPr>
            <a:endParaRPr lang="zh-TW" altLang="en-US" dirty="0"/>
          </a:p>
        </p:txBody>
      </p:sp>
      <p:sp>
        <p:nvSpPr>
          <p:cNvPr id="2150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7A8B4B-0223-5A44-9070-9C4727EBF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11.5.6</a:t>
            </a:r>
            <a:r>
              <a:rPr lang="en-US" altLang="zh-TW"/>
              <a:t> </a:t>
            </a:r>
            <a:r>
              <a:rPr lang="en-US" altLang="en-US" b="0"/>
              <a:t>Isodata Segmentation</a:t>
            </a:r>
            <a:endParaRPr lang="en-US" altLang="zh-TW" b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Iterative Selforganizing Data Analysis Techniques Algorithm</a:t>
            </a:r>
          </a:p>
          <a:p>
            <a:pPr eaLnBrk="1" hangingPunct="1"/>
            <a:r>
              <a:rPr lang="en-US" altLang="zh-TW"/>
              <a:t>iterative isodata line-fit clustering procedure: determines line-fit parameter</a:t>
            </a:r>
          </a:p>
          <a:p>
            <a:pPr eaLnBrk="1" hangingPunct="1"/>
            <a:r>
              <a:rPr lang="en-US" altLang="zh-TW"/>
              <a:t>then each point assigned to cluster whose line fit closest to the point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http://img.rritw.com/2013-01-17/1358350718_802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11.5.6</a:t>
            </a:r>
            <a:r>
              <a:rPr lang="en-US" altLang="zh-TW"/>
              <a:t> </a:t>
            </a:r>
            <a:r>
              <a:rPr lang="en-US" altLang="en-US" b="0"/>
              <a:t>Isodata Segmentation</a:t>
            </a:r>
            <a:endParaRPr lang="zh-TW" altLang="en-US"/>
          </a:p>
        </p:txBody>
      </p:sp>
      <p:sp>
        <p:nvSpPr>
          <p:cNvPr id="8806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71</a:t>
            </a:r>
            <a:endParaRPr lang="zh-TW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11.5.6</a:t>
            </a:r>
            <a:r>
              <a:rPr lang="en-US" altLang="zh-TW"/>
              <a:t> </a:t>
            </a:r>
            <a:r>
              <a:rPr lang="en-US" altLang="en-US" b="0"/>
              <a:t>Isodata Segmentation</a:t>
            </a:r>
            <a:endParaRPr lang="zh-TW" altLang="en-US"/>
          </a:p>
        </p:txBody>
      </p:sp>
      <p:sp>
        <p:nvSpPr>
          <p:cNvPr id="9011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004">
            <a:off x="598488" y="1946275"/>
            <a:ext cx="661193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92600"/>
            <a:ext cx="48053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72</a:t>
            </a:r>
            <a:endParaRPr lang="zh-TW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489743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11.5.6</a:t>
            </a:r>
            <a:r>
              <a:rPr lang="en-US" altLang="zh-TW"/>
              <a:t> </a:t>
            </a:r>
            <a:r>
              <a:rPr lang="en-US" altLang="en-US" b="0"/>
              <a:t>Isodata Segmentation</a:t>
            </a:r>
            <a:endParaRPr lang="zh-TW" altLang="en-US"/>
          </a:p>
        </p:txBody>
      </p:sp>
      <p:sp>
        <p:nvSpPr>
          <p:cNvPr id="9114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73</a:t>
            </a:r>
            <a:endParaRPr lang="zh-TW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B93F48D4-D3FC-9643-8E24-822531B5D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11.5.7</a:t>
            </a:r>
            <a:r>
              <a:rPr lang="en-US" altLang="zh-TW"/>
              <a:t> </a:t>
            </a:r>
            <a:r>
              <a:rPr lang="en-US" altLang="en-US" b="0"/>
              <a:t>Curvature</a:t>
            </a:r>
            <a:endParaRPr lang="en-US" altLang="zh-TW" b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curvature       is defined at a point of arc length </a:t>
            </a:r>
            <a:r>
              <a:rPr lang="en-US" altLang="zh-TW" i="1"/>
              <a:t>s</a:t>
            </a:r>
            <a:r>
              <a:rPr lang="en-US" altLang="zh-TW"/>
              <a:t> along the curve by 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  <a:r>
              <a:rPr lang="el-GR" altLang="zh-TW" i="1"/>
              <a:t>Δ</a:t>
            </a:r>
            <a:r>
              <a:rPr lang="en-US" altLang="zh-TW" i="1"/>
              <a:t>s</a:t>
            </a:r>
            <a:r>
              <a:rPr lang="en-US" altLang="zh-TW"/>
              <a:t> : the change in arc length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  <a:r>
              <a:rPr lang="el-GR" altLang="zh-TW" i="1"/>
              <a:t>Δθ</a:t>
            </a:r>
            <a:r>
              <a:rPr lang="en-US" altLang="zh-TW"/>
              <a:t> : the change in tangent angle </a:t>
            </a:r>
          </a:p>
          <a:p>
            <a:pPr eaLnBrk="1" hangingPunct="1"/>
            <a:endParaRPr lang="en-US" altLang="zh-TW"/>
          </a:p>
        </p:txBody>
      </p:sp>
      <p:graphicFrame>
        <p:nvGraphicFramePr>
          <p:cNvPr id="92165" name="Object 9"/>
          <p:cNvGraphicFramePr>
            <a:graphicFrameLocks noChangeAspect="1"/>
          </p:cNvGraphicFramePr>
          <p:nvPr/>
        </p:nvGraphicFramePr>
        <p:xfrm>
          <a:off x="2571750" y="3286125"/>
          <a:ext cx="31988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40125" imgH="6800850" progId="Equation.3">
                  <p:embed/>
                </p:oleObj>
              </mc:Choice>
              <mc:Fallback>
                <p:oleObj name="Equation" r:id="rId2" imgW="16240125" imgH="6800850" progId="Equation.3">
                  <p:embed/>
                  <p:pic>
                    <p:nvPicPr>
                      <p:cNvPr id="921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86125"/>
                        <a:ext cx="31988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10"/>
          <p:cNvGraphicFramePr>
            <a:graphicFrameLocks noChangeAspect="1"/>
          </p:cNvGraphicFramePr>
          <p:nvPr/>
        </p:nvGraphicFramePr>
        <p:xfrm>
          <a:off x="3595688" y="2071688"/>
          <a:ext cx="476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9825" imgH="2190750" progId="Equation.3">
                  <p:embed/>
                </p:oleObj>
              </mc:Choice>
              <mc:Fallback>
                <p:oleObj name="Equation" r:id="rId4" imgW="2409825" imgH="2190750" progId="Equation.3">
                  <p:embed/>
                  <p:pic>
                    <p:nvPicPr>
                      <p:cNvPr id="921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071688"/>
                        <a:ext cx="476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74</a:t>
            </a:r>
            <a:endParaRPr lang="zh-TW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B50482-7488-0B49-A3C9-3F910072E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11.5.7</a:t>
            </a:r>
            <a:r>
              <a:rPr lang="en-US" altLang="zh-TW"/>
              <a:t> </a:t>
            </a:r>
            <a:r>
              <a:rPr lang="en-US" altLang="en-US" b="0"/>
              <a:t>Curvature</a:t>
            </a:r>
            <a:endParaRPr lang="en-US" altLang="zh-TW" b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natural curve breaks: curvature maxima and minima</a:t>
            </a:r>
          </a:p>
          <a:p>
            <a:pPr eaLnBrk="1" hangingPunct="1"/>
            <a:r>
              <a:rPr lang="en-US" altLang="zh-TW"/>
              <a:t>curvature passes: through zero local shape changes from convex to concave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75</a:t>
            </a:r>
            <a:endParaRPr lang="zh-TW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7EA21C-9C23-F04C-BB5A-6228F161C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11.5.7</a:t>
            </a:r>
            <a:r>
              <a:rPr lang="en-US" altLang="zh-TW"/>
              <a:t> </a:t>
            </a:r>
            <a:r>
              <a:rPr lang="en-US" altLang="en-US" b="0"/>
              <a:t>Curvature</a:t>
            </a:r>
            <a:endParaRPr lang="en-US" altLang="zh-TW" b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surface elliptic: when limb in line drawing is convex</a:t>
            </a:r>
          </a:p>
          <a:p>
            <a:pPr eaLnBrk="1" hangingPunct="1"/>
            <a:r>
              <a:rPr lang="en-US" altLang="zh-TW"/>
              <a:t>surface hyperbolic: when its limb is concave</a:t>
            </a:r>
          </a:p>
          <a:p>
            <a:pPr eaLnBrk="1" hangingPunct="1"/>
            <a:r>
              <a:rPr lang="en-US" altLang="zh-TW"/>
              <a:t>surface parabolic: wherever curvature of limb zero</a:t>
            </a:r>
          </a:p>
          <a:p>
            <a:pPr eaLnBrk="1" hangingPunct="1"/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76</a:t>
            </a:r>
            <a:endParaRPr lang="zh-TW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4E619DE-AC1B-594A-827A-A27534A59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11.5.7</a:t>
            </a:r>
            <a:r>
              <a:rPr lang="en-US" altLang="zh-TW"/>
              <a:t> </a:t>
            </a:r>
            <a:r>
              <a:rPr lang="en-US" altLang="en-US" b="0"/>
              <a:t>Curvature</a:t>
            </a:r>
            <a:endParaRPr lang="en-US" altLang="zh-TW" b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/>
              <a:t>Nalwa</a:t>
            </a:r>
            <a:r>
              <a:rPr lang="en-US" altLang="zh-TW"/>
              <a:t>, </a:t>
            </a:r>
            <a:r>
              <a:rPr lang="en-US" altLang="zh-TW" i="1"/>
              <a:t>A Guided Tour of Computer Vision</a:t>
            </a:r>
            <a:r>
              <a:rPr lang="en-US" altLang="zh-TW"/>
              <a:t>, Fig. 4.14 </a:t>
            </a:r>
            <a:r>
              <a:rPr lang="zh-TW" altLang="en-US"/>
              <a:t>􀀀</a:t>
            </a:r>
          </a:p>
          <a:p>
            <a:pPr eaLnBrk="1" hangingPunct="1"/>
            <a:endParaRPr lang="en-US" altLang="zh-TW"/>
          </a:p>
        </p:txBody>
      </p:sp>
      <p:pic>
        <p:nvPicPr>
          <p:cNvPr id="952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77</a:t>
            </a:r>
            <a:endParaRPr lang="zh-TW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11.6 Hough Transform</a:t>
            </a:r>
            <a:endParaRPr lang="zh-TW" altLang="en-US"/>
          </a:p>
        </p:txBody>
      </p:sp>
      <p:sp>
        <p:nvSpPr>
          <p:cNvPr id="96259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642938" y="2041525"/>
            <a:ext cx="8072437" cy="4411663"/>
          </a:xfrm>
        </p:spPr>
        <p:txBody>
          <a:bodyPr/>
          <a:lstStyle/>
          <a:p>
            <a:r>
              <a:rPr lang="en-US" altLang="zh-TW"/>
              <a:t>Hough Transform: method for detecting </a:t>
            </a:r>
            <a:r>
              <a:rPr lang="en-US" altLang="zh-TW" b="1"/>
              <a:t>straight lines</a:t>
            </a:r>
            <a:r>
              <a:rPr lang="en-US" altLang="zh-TW"/>
              <a:t> and </a:t>
            </a:r>
            <a:r>
              <a:rPr lang="en-US" altLang="zh-TW" b="1"/>
              <a:t>curves</a:t>
            </a:r>
            <a:r>
              <a:rPr lang="en-US" altLang="zh-TW"/>
              <a:t> on gray level images.</a:t>
            </a:r>
          </a:p>
          <a:p>
            <a:r>
              <a:rPr lang="en-US" altLang="zh-TW"/>
              <a:t>Hough Transform: template matching</a:t>
            </a:r>
          </a:p>
          <a:p>
            <a:r>
              <a:rPr lang="en-US" altLang="zh-TW"/>
              <a:t>The Hough transform algorithm requires an </a:t>
            </a:r>
            <a:r>
              <a:rPr lang="en-US" altLang="zh-TW" b="1"/>
              <a:t>accumulator array </a:t>
            </a:r>
            <a:r>
              <a:rPr lang="en-US" altLang="zh-TW"/>
              <a:t>whose dimension corresponds to the number of unknown parameters in the equation of the family of curves being sought.</a:t>
            </a:r>
          </a:p>
        </p:txBody>
      </p:sp>
      <p:sp>
        <p:nvSpPr>
          <p:cNvPr id="9626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78</a:t>
            </a:r>
            <a:endParaRPr lang="zh-TW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97283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Line equation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y=mx+b</a:t>
            </a:r>
          </a:p>
          <a:p>
            <a:r>
              <a:rPr lang="en-US" altLang="zh-TW"/>
              <a:t>point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slope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 ,   intercept 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 i="1">
                <a:sym typeface="Wingdings" panose="05000000000000000000" pitchFamily="2" charset="2"/>
              </a:rPr>
              <a:t>b</a:t>
            </a:r>
            <a:endParaRPr lang="en-US" altLang="zh-TW" i="1"/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9728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5A7CD02-FA74-BD47-95B1-AC78646830AD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5953028-E738-5149-9196-8BC03041EF05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19D64-A8F8-8644-8D94-56449CC046A0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2FACF13-1EE1-5C49-AEB7-85B3DB54D7A2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AAA402-5220-2A4A-9FC9-6BC3013FAF1F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90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7291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7292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7293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7294" name="文字方塊 22"/>
          <p:cNvSpPr txBox="1">
            <a:spLocks noChangeArrowheads="1"/>
          </p:cNvSpPr>
          <p:nvPr/>
        </p:nvSpPr>
        <p:spPr bwMode="auto">
          <a:xfrm>
            <a:off x="6786563" y="572293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64897C-6D66-1F40-8194-931794BBBA25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FC5B971-DFED-8847-BE51-E63A92F91CEE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F3878B3-06BE-564F-8EE2-12E7A982E945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32F5750-8FD2-164F-B6E4-54DB441456F0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94F2B25-17CC-3C46-AFFB-0F5825B4E16F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01D9285-1017-584D-B043-2428842C38E0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1" name="文字方塊 35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sp>
        <p:nvSpPr>
          <p:cNvPr id="22" name="矩形 2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79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253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DB8492-8038-2D43-9CF7-EAC59C2C6A73}"/>
              </a:ext>
            </a:extLst>
          </p:cNvPr>
          <p:cNvSpPr/>
          <p:nvPr/>
        </p:nvSpPr>
        <p:spPr>
          <a:xfrm>
            <a:off x="2771775" y="2924175"/>
            <a:ext cx="3816350" cy="500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534" name="文字方塊 6"/>
          <p:cNvSpPr txBox="1">
            <a:spLocks noChangeArrowheads="1"/>
          </p:cNvSpPr>
          <p:nvPr/>
        </p:nvSpPr>
        <p:spPr bwMode="auto">
          <a:xfrm>
            <a:off x="6696075" y="3716338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Past region:</a:t>
            </a:r>
            <a:r>
              <a:rPr lang="zh-TW" altLang="en-US" sz="1800" b="1"/>
              <a:t> </a:t>
            </a:r>
            <a:r>
              <a:rPr lang="en-US" altLang="zh-TW" sz="1800" b="1"/>
              <a:t>null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Current region: </a:t>
            </a:r>
            <a:r>
              <a:rPr lang="en-US" altLang="zh-TW" sz="1800" b="1">
                <a:solidFill>
                  <a:srgbClr val="FF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Future region: </a:t>
            </a:r>
            <a:r>
              <a:rPr lang="en-US" altLang="zh-TW" sz="1800" b="1">
                <a:solidFill>
                  <a:srgbClr val="00B0F0"/>
                </a:solidFill>
              </a:rPr>
              <a:t>1</a:t>
            </a:r>
            <a:endParaRPr lang="zh-TW" altLang="en-US" sz="1800" b="1">
              <a:solidFill>
                <a:srgbClr val="00B0F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CF12AD6-CE12-6043-AB21-36593963C2C4}"/>
              </a:ext>
            </a:extLst>
          </p:cNvPr>
          <p:cNvSpPr/>
          <p:nvPr/>
        </p:nvSpPr>
        <p:spPr>
          <a:xfrm>
            <a:off x="3441700" y="3452813"/>
            <a:ext cx="357188" cy="3571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D8C2EFD-A358-BB43-8BFA-1E75410D95C9}"/>
              </a:ext>
            </a:extLst>
          </p:cNvPr>
          <p:cNvSpPr/>
          <p:nvPr/>
        </p:nvSpPr>
        <p:spPr>
          <a:xfrm>
            <a:off x="5094288" y="3000375"/>
            <a:ext cx="355600" cy="35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98307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Line equation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y=mx+b</a:t>
            </a:r>
          </a:p>
          <a:p>
            <a:r>
              <a:rPr lang="en-US" altLang="zh-TW"/>
              <a:t>point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slope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 ,   intercept 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 i="1">
                <a:sym typeface="Wingdings" panose="05000000000000000000" pitchFamily="2" charset="2"/>
              </a:rPr>
              <a:t>b</a:t>
            </a:r>
            <a:endParaRPr lang="en-US" altLang="zh-TW" i="1"/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9830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A1360BC-BD1B-344C-B90F-80B0FE0A8763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C4444E-048C-3848-8547-01F3873BCC57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3AA40F-9296-264E-9440-0B832DFA2968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2957644-9453-3F42-994B-AAD4FDDBA0D6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633910-1BE3-604C-B324-0ADA20EE1F4F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14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8315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8316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8317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8318" name="文字方塊 22"/>
          <p:cNvSpPr txBox="1">
            <a:spLocks noChangeArrowheads="1"/>
          </p:cNvSpPr>
          <p:nvPr/>
        </p:nvSpPr>
        <p:spPr bwMode="auto">
          <a:xfrm>
            <a:off x="7643813" y="550068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A4DD1D-402A-A648-9A3E-D2E7935B5B28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D363D4C-2847-304B-AEF2-368C5599245C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9AB514-F606-E340-98B6-897C8FA5E61A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1146EBF-9E9E-C042-8C4D-D510944556BB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FAE329E-A76F-CB49-90BF-3C50397349F9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5B36EF2-D5D8-AC45-971C-FF763D5694C2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6EBBF75-5680-F140-8E81-C8B806826246}"/>
              </a:ext>
            </a:extLst>
          </p:cNvPr>
          <p:cNvCxnSpPr/>
          <p:nvPr/>
        </p:nvCxnSpPr>
        <p:spPr>
          <a:xfrm>
            <a:off x="2143125" y="4500563"/>
            <a:ext cx="1500188" cy="1071562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11D2C97-3653-1240-9B4E-5C844238A097}"/>
              </a:ext>
            </a:extLst>
          </p:cNvPr>
          <p:cNvCxnSpPr/>
          <p:nvPr/>
        </p:nvCxnSpPr>
        <p:spPr>
          <a:xfrm>
            <a:off x="1928813" y="5000625"/>
            <a:ext cx="1857375" cy="71438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09F1A61-E974-9E4D-A8B9-B00F416965EE}"/>
              </a:ext>
            </a:extLst>
          </p:cNvPr>
          <p:cNvCxnSpPr/>
          <p:nvPr/>
        </p:nvCxnSpPr>
        <p:spPr>
          <a:xfrm flipV="1">
            <a:off x="2143125" y="4572000"/>
            <a:ext cx="1500188" cy="85725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26960E3-9576-B848-B026-AE8BD6692C7E}"/>
              </a:ext>
            </a:extLst>
          </p:cNvPr>
          <p:cNvCxnSpPr/>
          <p:nvPr/>
        </p:nvCxnSpPr>
        <p:spPr>
          <a:xfrm rot="16200000" flipH="1">
            <a:off x="2107407" y="4536281"/>
            <a:ext cx="1428750" cy="928687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B463D2D-4D54-8348-91BB-69C78C64889D}"/>
              </a:ext>
            </a:extLst>
          </p:cNvPr>
          <p:cNvCxnSpPr/>
          <p:nvPr/>
        </p:nvCxnSpPr>
        <p:spPr>
          <a:xfrm rot="16200000" flipH="1">
            <a:off x="2071688" y="4929188"/>
            <a:ext cx="1571625" cy="1428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4C3AB77-9CA3-2F4E-B770-225069B316C3}"/>
              </a:ext>
            </a:extLst>
          </p:cNvPr>
          <p:cNvCxnSpPr/>
          <p:nvPr/>
        </p:nvCxnSpPr>
        <p:spPr>
          <a:xfrm rot="5400000">
            <a:off x="2143125" y="4714875"/>
            <a:ext cx="1428750" cy="57150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1" name="文字方塊 42"/>
          <p:cNvSpPr txBox="1">
            <a:spLocks noChangeArrowheads="1"/>
          </p:cNvSpPr>
          <p:nvPr/>
        </p:nvSpPr>
        <p:spPr bwMode="auto">
          <a:xfrm>
            <a:off x="2571750" y="4679950"/>
            <a:ext cx="10715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(2,2)</a:t>
            </a:r>
            <a:endParaRPr lang="zh-TW" altLang="en-US" sz="1800"/>
          </a:p>
        </p:txBody>
      </p:sp>
      <p:sp>
        <p:nvSpPr>
          <p:cNvPr id="98332" name="文字方塊 28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00BFEE7-3412-C44C-843D-8EEC647B6166}"/>
              </a:ext>
            </a:extLst>
          </p:cNvPr>
          <p:cNvCxnSpPr/>
          <p:nvPr/>
        </p:nvCxnSpPr>
        <p:spPr>
          <a:xfrm rot="16200000" flipH="1">
            <a:off x="5429250" y="3929063"/>
            <a:ext cx="2428875" cy="18573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4" name="文字方塊 31"/>
          <p:cNvSpPr txBox="1">
            <a:spLocks noChangeArrowheads="1"/>
          </p:cNvSpPr>
          <p:nvPr/>
        </p:nvSpPr>
        <p:spPr bwMode="auto">
          <a:xfrm>
            <a:off x="6215063" y="5937250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FFFF00"/>
                </a:solidFill>
              </a:rPr>
              <a:t>2=2m+b</a:t>
            </a:r>
            <a:endParaRPr lang="zh-TW" altLang="en-US" sz="2600" i="1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99331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Line equation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y=mx+b</a:t>
            </a:r>
          </a:p>
          <a:p>
            <a:r>
              <a:rPr lang="en-US" altLang="zh-TW"/>
              <a:t>point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(x,y)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slope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 ,   intercept 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 i="1">
                <a:sym typeface="Wingdings" panose="05000000000000000000" pitchFamily="2" charset="2"/>
              </a:rPr>
              <a:t>b</a:t>
            </a:r>
            <a:endParaRPr lang="en-US" altLang="zh-TW" i="1"/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99332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73BC0AB-F07B-F744-8C77-639A761FD086}"/>
              </a:ext>
            </a:extLst>
          </p:cNvPr>
          <p:cNvCxnSpPr/>
          <p:nvPr/>
        </p:nvCxnSpPr>
        <p:spPr>
          <a:xfrm>
            <a:off x="1643063" y="4070350"/>
            <a:ext cx="2143125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C082E7-C459-4340-914F-A7BAC8FF2391}"/>
              </a:ext>
            </a:extLst>
          </p:cNvPr>
          <p:cNvCxnSpPr/>
          <p:nvPr/>
        </p:nvCxnSpPr>
        <p:spPr>
          <a:xfrm rot="5400000">
            <a:off x="642938" y="5072063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C119DEA-C7D5-1348-A085-82123ED2F68E}"/>
              </a:ext>
            </a:extLst>
          </p:cNvPr>
          <p:cNvCxnSpPr/>
          <p:nvPr/>
        </p:nvCxnSpPr>
        <p:spPr>
          <a:xfrm>
            <a:off x="4643438" y="4999038"/>
            <a:ext cx="3143250" cy="158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2D1050-EEA0-8D46-9449-1FB96D4AC903}"/>
              </a:ext>
            </a:extLst>
          </p:cNvPr>
          <p:cNvCxnSpPr/>
          <p:nvPr/>
        </p:nvCxnSpPr>
        <p:spPr>
          <a:xfrm rot="16200000" flipV="1">
            <a:off x="4964907" y="4893469"/>
            <a:ext cx="2286000" cy="71437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7528D2F-56F3-5F46-842C-B5DAED5084DB}"/>
              </a:ext>
            </a:extLst>
          </p:cNvPr>
          <p:cNvCxnSpPr/>
          <p:nvPr/>
        </p:nvCxnSpPr>
        <p:spPr>
          <a:xfrm>
            <a:off x="5429250" y="4000500"/>
            <a:ext cx="2286000" cy="1714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8" name="文字方塊 18"/>
          <p:cNvSpPr txBox="1">
            <a:spLocks noChangeArrowheads="1"/>
          </p:cNvSpPr>
          <p:nvPr/>
        </p:nvSpPr>
        <p:spPr bwMode="auto">
          <a:xfrm>
            <a:off x="3786188" y="379412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9339" name="文字方塊 19"/>
          <p:cNvSpPr txBox="1">
            <a:spLocks noChangeArrowheads="1"/>
          </p:cNvSpPr>
          <p:nvPr/>
        </p:nvSpPr>
        <p:spPr bwMode="auto">
          <a:xfrm>
            <a:off x="1500188" y="6000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99340" name="文字方塊 20"/>
          <p:cNvSpPr txBox="1">
            <a:spLocks noChangeArrowheads="1"/>
          </p:cNvSpPr>
          <p:nvPr/>
        </p:nvSpPr>
        <p:spPr bwMode="auto">
          <a:xfrm>
            <a:off x="6143625" y="371475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9341" name="文字方塊 21"/>
          <p:cNvSpPr txBox="1">
            <a:spLocks noChangeArrowheads="1"/>
          </p:cNvSpPr>
          <p:nvPr/>
        </p:nvSpPr>
        <p:spPr bwMode="auto">
          <a:xfrm>
            <a:off x="7715250" y="4722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99342" name="文字方塊 22"/>
          <p:cNvSpPr txBox="1">
            <a:spLocks noChangeArrowheads="1"/>
          </p:cNvSpPr>
          <p:nvPr/>
        </p:nvSpPr>
        <p:spPr bwMode="auto">
          <a:xfrm>
            <a:off x="7643813" y="5500688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FFFF"/>
                </a:solidFill>
              </a:rPr>
              <a:t>1=m+b</a:t>
            </a:r>
            <a:endParaRPr lang="zh-TW" altLang="en-US" sz="2600" i="1">
              <a:solidFill>
                <a:srgbClr val="00FFFF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EE71C8-1853-DA49-BB3F-9E921FE8524D}"/>
              </a:ext>
            </a:extLst>
          </p:cNvPr>
          <p:cNvCxnSpPr/>
          <p:nvPr/>
        </p:nvCxnSpPr>
        <p:spPr>
          <a:xfrm>
            <a:off x="1357313" y="3929063"/>
            <a:ext cx="1500187" cy="10715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BC9E1BA-528C-9447-A264-9A378BBFBDE5}"/>
              </a:ext>
            </a:extLst>
          </p:cNvPr>
          <p:cNvCxnSpPr/>
          <p:nvPr/>
        </p:nvCxnSpPr>
        <p:spPr>
          <a:xfrm>
            <a:off x="1143000" y="4429125"/>
            <a:ext cx="1857375" cy="7143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2F20DD-AA99-734E-9202-F3A0363FC3B0}"/>
              </a:ext>
            </a:extLst>
          </p:cNvPr>
          <p:cNvCxnSpPr/>
          <p:nvPr/>
        </p:nvCxnSpPr>
        <p:spPr>
          <a:xfrm flipV="1">
            <a:off x="1357313" y="4000500"/>
            <a:ext cx="1500187" cy="85725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93ED28C-5451-8545-A45A-1EAB07A8B1BA}"/>
              </a:ext>
            </a:extLst>
          </p:cNvPr>
          <p:cNvCxnSpPr/>
          <p:nvPr/>
        </p:nvCxnSpPr>
        <p:spPr>
          <a:xfrm rot="16200000" flipH="1">
            <a:off x="1321594" y="3964781"/>
            <a:ext cx="1428750" cy="928688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157FC55-8F99-C24D-BA35-9747FE974287}"/>
              </a:ext>
            </a:extLst>
          </p:cNvPr>
          <p:cNvCxnSpPr/>
          <p:nvPr/>
        </p:nvCxnSpPr>
        <p:spPr>
          <a:xfrm rot="16200000" flipH="1">
            <a:off x="1285875" y="4357688"/>
            <a:ext cx="1571625" cy="14287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EA1A07F-8D3D-DF43-8C1B-A9D407DB3B9A}"/>
              </a:ext>
            </a:extLst>
          </p:cNvPr>
          <p:cNvCxnSpPr/>
          <p:nvPr/>
        </p:nvCxnSpPr>
        <p:spPr>
          <a:xfrm rot="5400000">
            <a:off x="1357313" y="4143375"/>
            <a:ext cx="1428750" cy="571500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F177CF9-A352-664B-B7A0-37239240CB37}"/>
              </a:ext>
            </a:extLst>
          </p:cNvPr>
          <p:cNvCxnSpPr/>
          <p:nvPr/>
        </p:nvCxnSpPr>
        <p:spPr>
          <a:xfrm>
            <a:off x="2143125" y="4500563"/>
            <a:ext cx="1500188" cy="1071562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992D65A-EBF9-1D45-8B10-5013AAE2C450}"/>
              </a:ext>
            </a:extLst>
          </p:cNvPr>
          <p:cNvCxnSpPr/>
          <p:nvPr/>
        </p:nvCxnSpPr>
        <p:spPr>
          <a:xfrm>
            <a:off x="1928813" y="5000625"/>
            <a:ext cx="1857375" cy="71438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8C01CBA-6E92-AD4D-8EA2-A57F7194D50D}"/>
              </a:ext>
            </a:extLst>
          </p:cNvPr>
          <p:cNvCxnSpPr/>
          <p:nvPr/>
        </p:nvCxnSpPr>
        <p:spPr>
          <a:xfrm flipV="1">
            <a:off x="2143125" y="4572000"/>
            <a:ext cx="1500188" cy="85725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DD4A2DA-E182-7B49-8D7D-691773C66219}"/>
              </a:ext>
            </a:extLst>
          </p:cNvPr>
          <p:cNvCxnSpPr/>
          <p:nvPr/>
        </p:nvCxnSpPr>
        <p:spPr>
          <a:xfrm rot="16200000" flipH="1">
            <a:off x="2107407" y="4536281"/>
            <a:ext cx="1428750" cy="928687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F028F0B-9FF9-B64B-82F6-1A6B52AD2B4A}"/>
              </a:ext>
            </a:extLst>
          </p:cNvPr>
          <p:cNvCxnSpPr/>
          <p:nvPr/>
        </p:nvCxnSpPr>
        <p:spPr>
          <a:xfrm rot="16200000" flipH="1">
            <a:off x="2071688" y="4929188"/>
            <a:ext cx="1571625" cy="1428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97073C4-6A54-FE40-A900-CCD27749BDEE}"/>
              </a:ext>
            </a:extLst>
          </p:cNvPr>
          <p:cNvCxnSpPr/>
          <p:nvPr/>
        </p:nvCxnSpPr>
        <p:spPr>
          <a:xfrm rot="5400000">
            <a:off x="2143125" y="4714875"/>
            <a:ext cx="1428750" cy="571500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55" name="文字方塊 42"/>
          <p:cNvSpPr txBox="1">
            <a:spLocks noChangeArrowheads="1"/>
          </p:cNvSpPr>
          <p:nvPr/>
        </p:nvSpPr>
        <p:spPr bwMode="auto">
          <a:xfrm>
            <a:off x="2571750" y="4679950"/>
            <a:ext cx="10715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(2,2)</a:t>
            </a:r>
            <a:endParaRPr lang="zh-TW" altLang="en-US" sz="1800"/>
          </a:p>
        </p:txBody>
      </p:sp>
      <p:sp>
        <p:nvSpPr>
          <p:cNvPr id="99356" name="文字方塊 28"/>
          <p:cNvSpPr txBox="1">
            <a:spLocks noChangeArrowheads="1"/>
          </p:cNvSpPr>
          <p:nvPr/>
        </p:nvSpPr>
        <p:spPr bwMode="auto">
          <a:xfrm>
            <a:off x="1785938" y="4108450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800">
                <a:solidFill>
                  <a:srgbClr val="FF0000"/>
                </a:solidFill>
              </a:rPr>
              <a:t>．</a:t>
            </a:r>
            <a:r>
              <a:rPr lang="en-US" altLang="zh-TW" sz="1800"/>
              <a:t>(1,1)</a:t>
            </a:r>
            <a:endParaRPr lang="zh-TW" altLang="en-US" sz="180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C02C0A6-C2D4-4840-938E-FA65C2145923}"/>
              </a:ext>
            </a:extLst>
          </p:cNvPr>
          <p:cNvCxnSpPr/>
          <p:nvPr/>
        </p:nvCxnSpPr>
        <p:spPr>
          <a:xfrm rot="16200000" flipH="1">
            <a:off x="5429250" y="3929063"/>
            <a:ext cx="2428875" cy="1857375"/>
          </a:xfrm>
          <a:prstGeom prst="straightConnector1">
            <a:avLst/>
          </a:prstGeom>
          <a:ln w="3810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58" name="文字方塊 31"/>
          <p:cNvSpPr txBox="1">
            <a:spLocks noChangeArrowheads="1"/>
          </p:cNvSpPr>
          <p:nvPr/>
        </p:nvSpPr>
        <p:spPr bwMode="auto">
          <a:xfrm>
            <a:off x="6215063" y="5937250"/>
            <a:ext cx="1500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FFFF00"/>
                </a:solidFill>
              </a:rPr>
              <a:t>2=2m+b</a:t>
            </a:r>
            <a:endParaRPr lang="zh-TW" altLang="en-US" sz="2600" i="1">
              <a:solidFill>
                <a:srgbClr val="FFFF00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3A9ECFC-0F58-5748-BEB3-66A9DA24A5C4}"/>
              </a:ext>
            </a:extLst>
          </p:cNvPr>
          <p:cNvSpPr/>
          <p:nvPr/>
        </p:nvSpPr>
        <p:spPr>
          <a:xfrm>
            <a:off x="6572250" y="4857750"/>
            <a:ext cx="357188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EC2FDAB-C2AB-9F4B-B473-7B9CB815E690}"/>
              </a:ext>
            </a:extLst>
          </p:cNvPr>
          <p:cNvCxnSpPr/>
          <p:nvPr/>
        </p:nvCxnSpPr>
        <p:spPr>
          <a:xfrm>
            <a:off x="928688" y="3571875"/>
            <a:ext cx="3286125" cy="24288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CDBE2CE-9614-5A46-AD06-51E47ABD969B}"/>
              </a:ext>
            </a:extLst>
          </p:cNvPr>
          <p:cNvCxnSpPr/>
          <p:nvPr/>
        </p:nvCxnSpPr>
        <p:spPr>
          <a:xfrm rot="10800000" flipV="1">
            <a:off x="6715125" y="4519613"/>
            <a:ext cx="552450" cy="4810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62" name="文字方塊 51"/>
          <p:cNvSpPr txBox="1">
            <a:spLocks noChangeArrowheads="1"/>
          </p:cNvSpPr>
          <p:nvPr/>
        </p:nvSpPr>
        <p:spPr bwMode="auto">
          <a:xfrm>
            <a:off x="6929438" y="4071938"/>
            <a:ext cx="1571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(1,0)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99363" name="文字方塊 52"/>
          <p:cNvSpPr txBox="1">
            <a:spLocks noChangeArrowheads="1"/>
          </p:cNvSpPr>
          <p:nvPr/>
        </p:nvSpPr>
        <p:spPr bwMode="auto">
          <a:xfrm>
            <a:off x="3571875" y="5929313"/>
            <a:ext cx="17859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y=1*x+0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81</a:t>
            </a:r>
            <a:endParaRPr lang="zh-TW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0035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035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4BA8628-6D8A-794B-B220-ABB7EA4BC8A6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2FB0FD-2BE5-F245-AF69-E66C49C79453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9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5B690E-093E-4147-85D3-E2B0E56A2A46}"/>
              </a:ext>
            </a:extLst>
          </p:cNvPr>
          <p:cNvCxnSpPr/>
          <p:nvPr/>
        </p:nvCxnSpPr>
        <p:spPr>
          <a:xfrm flipV="1">
            <a:off x="3916756" y="3989357"/>
            <a:ext cx="3857625" cy="15875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3DCEA32-915E-D74A-8549-6F7B8D60B924}"/>
              </a:ext>
            </a:extLst>
          </p:cNvPr>
          <p:cNvCxnSpPr/>
          <p:nvPr/>
        </p:nvCxnSpPr>
        <p:spPr>
          <a:xfrm rot="16200000" flipV="1">
            <a:off x="3881037" y="3898076"/>
            <a:ext cx="3571875" cy="7143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C3D0335-6B0D-654D-B52D-2EFD2C702CA4}"/>
              </a:ext>
            </a:extLst>
          </p:cNvPr>
          <p:cNvCxnSpPr/>
          <p:nvPr/>
        </p:nvCxnSpPr>
        <p:spPr>
          <a:xfrm>
            <a:off x="4273944" y="2505045"/>
            <a:ext cx="3857625" cy="27860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3" name="文字方塊 10"/>
          <p:cNvSpPr txBox="1">
            <a:spLocks noChangeArrowheads="1"/>
          </p:cNvSpPr>
          <p:nvPr/>
        </p:nvSpPr>
        <p:spPr bwMode="auto">
          <a:xfrm>
            <a:off x="3286125" y="3024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0364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0365" name="文字方塊 12"/>
          <p:cNvSpPr txBox="1">
            <a:spLocks noChangeArrowheads="1"/>
          </p:cNvSpPr>
          <p:nvPr/>
        </p:nvSpPr>
        <p:spPr bwMode="auto">
          <a:xfrm>
            <a:off x="5702694" y="2076420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0366" name="文字方塊 13"/>
          <p:cNvSpPr txBox="1">
            <a:spLocks noChangeArrowheads="1"/>
          </p:cNvSpPr>
          <p:nvPr/>
        </p:nvSpPr>
        <p:spPr bwMode="auto">
          <a:xfrm>
            <a:off x="7774381" y="3671857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0367" name="文字方塊 14"/>
          <p:cNvSpPr txBox="1">
            <a:spLocks noChangeArrowheads="1"/>
          </p:cNvSpPr>
          <p:nvPr/>
        </p:nvSpPr>
        <p:spPr bwMode="auto">
          <a:xfrm>
            <a:off x="7988694" y="49323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(1,1)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sp>
        <p:nvSpPr>
          <p:cNvPr id="100368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69" name="文字方塊 16"/>
          <p:cNvSpPr txBox="1">
            <a:spLocks noChangeArrowheads="1"/>
          </p:cNvSpPr>
          <p:nvPr/>
        </p:nvSpPr>
        <p:spPr bwMode="auto">
          <a:xfrm>
            <a:off x="2143125" y="35004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0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1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0372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0373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0374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0375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0376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DADCD01-F7EC-B145-9F12-DD30B419533F}"/>
              </a:ext>
            </a:extLst>
          </p:cNvPr>
          <p:cNvCxnSpPr/>
          <p:nvPr/>
        </p:nvCxnSpPr>
        <p:spPr>
          <a:xfrm>
            <a:off x="4131069" y="2933670"/>
            <a:ext cx="3857625" cy="271462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8" name="文字方塊 29"/>
          <p:cNvSpPr txBox="1">
            <a:spLocks noChangeArrowheads="1"/>
          </p:cNvSpPr>
          <p:nvPr/>
        </p:nvSpPr>
        <p:spPr bwMode="auto">
          <a:xfrm>
            <a:off x="3631006" y="26463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(1,0)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DC2DEF8-7B39-4E44-AD28-1E41D252DE77}"/>
              </a:ext>
            </a:extLst>
          </p:cNvPr>
          <p:cNvCxnSpPr/>
          <p:nvPr/>
        </p:nvCxnSpPr>
        <p:spPr>
          <a:xfrm rot="16200000" flipH="1">
            <a:off x="4059631" y="2290732"/>
            <a:ext cx="4214813" cy="3643313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0" name="文字方塊 39"/>
          <p:cNvSpPr txBox="1">
            <a:spLocks noChangeArrowheads="1"/>
          </p:cNvSpPr>
          <p:nvPr/>
        </p:nvSpPr>
        <p:spPr bwMode="auto">
          <a:xfrm>
            <a:off x="7917256" y="593245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C00000"/>
                </a:solidFill>
              </a:rPr>
              <a:t>(2,1)</a:t>
            </a:r>
            <a:endParaRPr lang="zh-TW" altLang="en-US" sz="2200">
              <a:solidFill>
                <a:srgbClr val="C0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1282F3-D2C7-014B-9704-3DD7B96ECE55}"/>
              </a:ext>
            </a:extLst>
          </p:cNvPr>
          <p:cNvCxnSpPr/>
          <p:nvPr/>
        </p:nvCxnSpPr>
        <p:spPr>
          <a:xfrm rot="16200000" flipH="1">
            <a:off x="4166788" y="2755076"/>
            <a:ext cx="4214812" cy="257175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2" name="文字方塊 42"/>
          <p:cNvSpPr txBox="1">
            <a:spLocks noChangeArrowheads="1"/>
          </p:cNvSpPr>
          <p:nvPr/>
        </p:nvSpPr>
        <p:spPr bwMode="auto">
          <a:xfrm>
            <a:off x="4988319" y="171923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7030A0"/>
                </a:solidFill>
              </a:rPr>
              <a:t>(3,2)</a:t>
            </a:r>
            <a:endParaRPr lang="zh-TW" altLang="en-US" sz="2200">
              <a:solidFill>
                <a:srgbClr val="7030A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6E633E2-F007-D443-B1F5-59C48378E733}"/>
              </a:ext>
            </a:extLst>
          </p:cNvPr>
          <p:cNvCxnSpPr/>
          <p:nvPr/>
        </p:nvCxnSpPr>
        <p:spPr>
          <a:xfrm>
            <a:off x="3916756" y="3505170"/>
            <a:ext cx="3857625" cy="15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0059DC4-0A66-114D-B4E7-DA505D31512D}"/>
              </a:ext>
            </a:extLst>
          </p:cNvPr>
          <p:cNvSpPr txBox="1"/>
          <p:nvPr/>
        </p:nvSpPr>
        <p:spPr>
          <a:xfrm>
            <a:off x="7488631" y="3074957"/>
            <a:ext cx="85725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(0,1)</a:t>
            </a:r>
            <a:endParaRPr lang="zh-TW" altLang="en-US" sz="2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82</a:t>
            </a:r>
            <a:endParaRPr lang="zh-TW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0137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0138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BD50862-CE3F-1E4D-B73E-65ABD1856156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28176FA-B8AE-194D-BB56-943CE8AC9768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3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D52F5B7-6E34-174A-A901-6B06BA860C4E}"/>
              </a:ext>
            </a:extLst>
          </p:cNvPr>
          <p:cNvCxnSpPr/>
          <p:nvPr/>
        </p:nvCxnSpPr>
        <p:spPr>
          <a:xfrm flipV="1">
            <a:off x="4113213" y="3770312"/>
            <a:ext cx="3857625" cy="15875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1680D41-A5EE-C84A-BA7A-F2C16765FF6B}"/>
              </a:ext>
            </a:extLst>
          </p:cNvPr>
          <p:cNvCxnSpPr/>
          <p:nvPr/>
        </p:nvCxnSpPr>
        <p:spPr>
          <a:xfrm rot="16200000" flipV="1">
            <a:off x="4077494" y="3679031"/>
            <a:ext cx="3571875" cy="7143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6DCD4F8-AFD0-E844-BDB0-3032E373726B}"/>
              </a:ext>
            </a:extLst>
          </p:cNvPr>
          <p:cNvCxnSpPr/>
          <p:nvPr/>
        </p:nvCxnSpPr>
        <p:spPr>
          <a:xfrm>
            <a:off x="4470401" y="2286000"/>
            <a:ext cx="3857625" cy="2786062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7" name="文字方塊 10"/>
          <p:cNvSpPr txBox="1">
            <a:spLocks noChangeArrowheads="1"/>
          </p:cNvSpPr>
          <p:nvPr/>
        </p:nvSpPr>
        <p:spPr bwMode="auto">
          <a:xfrm>
            <a:off x="3286125" y="3024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1388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1389" name="文字方塊 12"/>
          <p:cNvSpPr txBox="1">
            <a:spLocks noChangeArrowheads="1"/>
          </p:cNvSpPr>
          <p:nvPr/>
        </p:nvSpPr>
        <p:spPr bwMode="auto">
          <a:xfrm>
            <a:off x="5899151" y="1857375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b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1390" name="文字方塊 13"/>
          <p:cNvSpPr txBox="1">
            <a:spLocks noChangeArrowheads="1"/>
          </p:cNvSpPr>
          <p:nvPr/>
        </p:nvSpPr>
        <p:spPr bwMode="auto">
          <a:xfrm>
            <a:off x="7970838" y="3452812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336600"/>
                </a:solidFill>
              </a:rPr>
              <a:t>m</a:t>
            </a:r>
            <a:endParaRPr lang="zh-TW" altLang="en-US" sz="2600" i="1">
              <a:solidFill>
                <a:srgbClr val="336600"/>
              </a:solidFill>
            </a:endParaRPr>
          </a:p>
        </p:txBody>
      </p:sp>
      <p:sp>
        <p:nvSpPr>
          <p:cNvPr id="101391" name="文字方塊 14"/>
          <p:cNvSpPr txBox="1">
            <a:spLocks noChangeArrowheads="1"/>
          </p:cNvSpPr>
          <p:nvPr/>
        </p:nvSpPr>
        <p:spPr bwMode="auto">
          <a:xfrm>
            <a:off x="8185151" y="47132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(1,1)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sp>
        <p:nvSpPr>
          <p:cNvPr id="101392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3" name="文字方塊 16"/>
          <p:cNvSpPr txBox="1">
            <a:spLocks noChangeArrowheads="1"/>
          </p:cNvSpPr>
          <p:nvPr/>
        </p:nvSpPr>
        <p:spPr bwMode="auto">
          <a:xfrm>
            <a:off x="2143125" y="3476625"/>
            <a:ext cx="7858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4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5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1396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1397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1398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1399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1400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E8BBFE-083E-D34F-A5D2-D411CB00ED19}"/>
              </a:ext>
            </a:extLst>
          </p:cNvPr>
          <p:cNvCxnSpPr/>
          <p:nvPr/>
        </p:nvCxnSpPr>
        <p:spPr>
          <a:xfrm>
            <a:off x="4327526" y="2714625"/>
            <a:ext cx="3857625" cy="2714625"/>
          </a:xfrm>
          <a:prstGeom prst="straightConnector1">
            <a:avLst/>
          </a:prstGeom>
          <a:ln w="38100">
            <a:solidFill>
              <a:srgbClr val="00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2" name="文字方塊 29"/>
          <p:cNvSpPr txBox="1">
            <a:spLocks noChangeArrowheads="1"/>
          </p:cNvSpPr>
          <p:nvPr/>
        </p:nvSpPr>
        <p:spPr bwMode="auto">
          <a:xfrm>
            <a:off x="3827463" y="24272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00FFFF"/>
                </a:solidFill>
              </a:rPr>
              <a:t>(1,0)</a:t>
            </a:r>
            <a:endParaRPr lang="zh-TW" altLang="en-US" sz="2200">
              <a:solidFill>
                <a:srgbClr val="00FFFF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BF755E6-67DF-CB40-95C8-3F85918CC88B}"/>
              </a:ext>
            </a:extLst>
          </p:cNvPr>
          <p:cNvCxnSpPr/>
          <p:nvPr/>
        </p:nvCxnSpPr>
        <p:spPr>
          <a:xfrm rot="16200000" flipH="1">
            <a:off x="4256088" y="2071687"/>
            <a:ext cx="4214813" cy="3643313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4" name="文字方塊 39"/>
          <p:cNvSpPr txBox="1">
            <a:spLocks noChangeArrowheads="1"/>
          </p:cNvSpPr>
          <p:nvPr/>
        </p:nvSpPr>
        <p:spPr bwMode="auto">
          <a:xfrm>
            <a:off x="8113713" y="5713412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C00000"/>
                </a:solidFill>
              </a:rPr>
              <a:t>(2,1)</a:t>
            </a:r>
            <a:endParaRPr lang="zh-TW" altLang="en-US" sz="2200">
              <a:solidFill>
                <a:srgbClr val="C00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B54F3F-3DD7-6440-966B-68596F1DA7C0}"/>
              </a:ext>
            </a:extLst>
          </p:cNvPr>
          <p:cNvCxnSpPr/>
          <p:nvPr/>
        </p:nvCxnSpPr>
        <p:spPr>
          <a:xfrm rot="16200000" flipH="1">
            <a:off x="4363245" y="2536031"/>
            <a:ext cx="4214812" cy="257175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06" name="文字方塊 42"/>
          <p:cNvSpPr txBox="1">
            <a:spLocks noChangeArrowheads="1"/>
          </p:cNvSpPr>
          <p:nvPr/>
        </p:nvSpPr>
        <p:spPr bwMode="auto">
          <a:xfrm>
            <a:off x="5184776" y="1500187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solidFill>
                  <a:srgbClr val="7030A0"/>
                </a:solidFill>
              </a:rPr>
              <a:t>(3,2)</a:t>
            </a:r>
            <a:endParaRPr lang="zh-TW" altLang="en-US" sz="2200">
              <a:solidFill>
                <a:srgbClr val="7030A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26F64E-11A5-D14D-914A-8F4DD7833BAA}"/>
              </a:ext>
            </a:extLst>
          </p:cNvPr>
          <p:cNvCxnSpPr/>
          <p:nvPr/>
        </p:nvCxnSpPr>
        <p:spPr>
          <a:xfrm>
            <a:off x="4113213" y="3286125"/>
            <a:ext cx="3857625" cy="15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6D7C0E2-4863-D54F-B1C6-F5D2087531A9}"/>
              </a:ext>
            </a:extLst>
          </p:cNvPr>
          <p:cNvSpPr txBox="1"/>
          <p:nvPr/>
        </p:nvSpPr>
        <p:spPr>
          <a:xfrm>
            <a:off x="7685088" y="2855912"/>
            <a:ext cx="85725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(0,1)</a:t>
            </a:r>
            <a:endParaRPr lang="zh-TW" altLang="en-US" sz="2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65E6607-3C05-A349-B5E6-0A68390B6C29}"/>
              </a:ext>
            </a:extLst>
          </p:cNvPr>
          <p:cNvSpPr/>
          <p:nvPr/>
        </p:nvSpPr>
        <p:spPr>
          <a:xfrm>
            <a:off x="6756401" y="4357687"/>
            <a:ext cx="357187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CDC0945-D7D6-A94C-9D8C-59F313D97049}"/>
              </a:ext>
            </a:extLst>
          </p:cNvPr>
          <p:cNvSpPr/>
          <p:nvPr/>
        </p:nvSpPr>
        <p:spPr>
          <a:xfrm>
            <a:off x="5684838" y="3143250"/>
            <a:ext cx="357188" cy="357187"/>
          </a:xfrm>
          <a:prstGeom prst="ellipse">
            <a:avLst/>
          </a:prstGeom>
          <a:noFill/>
          <a:ln w="5715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7EACEEF-9FB5-BC40-8CAD-506428AA27C3}"/>
              </a:ext>
            </a:extLst>
          </p:cNvPr>
          <p:cNvCxnSpPr/>
          <p:nvPr/>
        </p:nvCxnSpPr>
        <p:spPr>
          <a:xfrm>
            <a:off x="428625" y="3857625"/>
            <a:ext cx="350043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69F443B-1F9E-EF41-A069-990E7C47983D}"/>
              </a:ext>
            </a:extLst>
          </p:cNvPr>
          <p:cNvCxnSpPr/>
          <p:nvPr/>
        </p:nvCxnSpPr>
        <p:spPr>
          <a:xfrm>
            <a:off x="857250" y="2571750"/>
            <a:ext cx="3500438" cy="28575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EAECF59-B782-824B-A45A-C804A1BF1D5F}"/>
              </a:ext>
            </a:extLst>
          </p:cNvPr>
          <p:cNvCxnSpPr/>
          <p:nvPr/>
        </p:nvCxnSpPr>
        <p:spPr>
          <a:xfrm rot="5400000" flipH="1" flipV="1">
            <a:off x="6149182" y="4750594"/>
            <a:ext cx="928687" cy="571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49D3741-8277-5948-B568-23E3A9F5354B}"/>
              </a:ext>
            </a:extLst>
          </p:cNvPr>
          <p:cNvCxnSpPr/>
          <p:nvPr/>
        </p:nvCxnSpPr>
        <p:spPr>
          <a:xfrm rot="10800000" flipV="1">
            <a:off x="5899151" y="2643187"/>
            <a:ext cx="1143000" cy="64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15" name="文字方塊 63"/>
          <p:cNvSpPr txBox="1">
            <a:spLocks noChangeArrowheads="1"/>
          </p:cNvSpPr>
          <p:nvPr/>
        </p:nvSpPr>
        <p:spPr bwMode="auto">
          <a:xfrm>
            <a:off x="6970713" y="2222500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/>
              <a:t>(0,1)</a:t>
            </a:r>
            <a:endParaRPr lang="zh-TW" altLang="en-US" sz="2600" b="1"/>
          </a:p>
        </p:txBody>
      </p:sp>
      <p:sp>
        <p:nvSpPr>
          <p:cNvPr id="101416" name="文字方塊 64"/>
          <p:cNvSpPr txBox="1">
            <a:spLocks noChangeArrowheads="1"/>
          </p:cNvSpPr>
          <p:nvPr/>
        </p:nvSpPr>
        <p:spPr bwMode="auto">
          <a:xfrm>
            <a:off x="5970588" y="5429250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>
                <a:solidFill>
                  <a:srgbClr val="FF0000"/>
                </a:solidFill>
              </a:rPr>
              <a:t>(1,-1)</a:t>
            </a:r>
            <a:endParaRPr lang="zh-TW" altLang="en-US" sz="2600" b="1">
              <a:solidFill>
                <a:srgbClr val="FF0000"/>
              </a:solidFill>
            </a:endParaRPr>
          </a:p>
        </p:txBody>
      </p:sp>
      <p:sp>
        <p:nvSpPr>
          <p:cNvPr id="101417" name="文字方塊 65"/>
          <p:cNvSpPr txBox="1">
            <a:spLocks noChangeArrowheads="1"/>
          </p:cNvSpPr>
          <p:nvPr/>
        </p:nvSpPr>
        <p:spPr bwMode="auto">
          <a:xfrm>
            <a:off x="285750" y="3286125"/>
            <a:ext cx="10715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/>
              <a:t>y=1</a:t>
            </a:r>
            <a:endParaRPr lang="zh-TW" altLang="en-US" sz="2600" b="1" i="1"/>
          </a:p>
        </p:txBody>
      </p:sp>
      <p:sp>
        <p:nvSpPr>
          <p:cNvPr id="101418" name="文字方塊 66"/>
          <p:cNvSpPr txBox="1">
            <a:spLocks noChangeArrowheads="1"/>
          </p:cNvSpPr>
          <p:nvPr/>
        </p:nvSpPr>
        <p:spPr bwMode="auto">
          <a:xfrm>
            <a:off x="3813176" y="5464687"/>
            <a:ext cx="1143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b="1" i="1">
                <a:solidFill>
                  <a:srgbClr val="FF0000"/>
                </a:solidFill>
              </a:rPr>
              <a:t>y=x-1</a:t>
            </a:r>
            <a:endParaRPr lang="zh-TW" altLang="en-US" sz="2600" b="1" i="1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83</a:t>
            </a:r>
            <a:endParaRPr lang="zh-TW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102403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r>
              <a:rPr lang="en-US" altLang="zh-TW"/>
              <a:t>Vertical lines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 i="1">
                <a:sym typeface="Wingdings" panose="05000000000000000000" pitchFamily="2" charset="2"/>
              </a:rPr>
              <a:t>m=∞</a:t>
            </a:r>
            <a:r>
              <a:rPr lang="en-US" altLang="zh-TW">
                <a:sym typeface="Wingdings" panose="05000000000000000000" pitchFamily="2" charset="2"/>
              </a:rPr>
              <a:t>  doesn’t work</a:t>
            </a:r>
          </a:p>
          <a:p>
            <a:r>
              <a:rPr lang="en-US" altLang="zh-TW" i="1"/>
              <a:t>d</a:t>
            </a:r>
            <a:r>
              <a:rPr lang="en-US" altLang="zh-TW"/>
              <a:t> : perpendicular distance from line to origin</a:t>
            </a:r>
          </a:p>
          <a:p>
            <a:r>
              <a:rPr lang="el-GR" altLang="zh-TW" i="1"/>
              <a:t>θ</a:t>
            </a:r>
            <a:r>
              <a:rPr lang="en-US" altLang="zh-TW"/>
              <a:t> : the angle the perpendicular makes with the </a:t>
            </a:r>
            <a:r>
              <a:rPr lang="en-US" altLang="zh-TW" i="1"/>
              <a:t>x</a:t>
            </a:r>
            <a:r>
              <a:rPr lang="en-US" altLang="zh-TW"/>
              <a:t>-axis (column axis)</a:t>
            </a:r>
          </a:p>
        </p:txBody>
      </p:sp>
      <p:sp>
        <p:nvSpPr>
          <p:cNvPr id="102404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24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657600"/>
            <a:ext cx="34861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84</a:t>
            </a:r>
            <a:endParaRPr lang="zh-TW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10342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428625" y="2041525"/>
            <a:ext cx="8485188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sp>
        <p:nvSpPr>
          <p:cNvPr id="103428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34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427831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92643F5-518C-E044-B47C-35A82B1ACE90}"/>
              </a:ext>
            </a:extLst>
          </p:cNvPr>
          <p:cNvCxnSpPr/>
          <p:nvPr/>
        </p:nvCxnSpPr>
        <p:spPr>
          <a:xfrm rot="10800000">
            <a:off x="1116013" y="3357563"/>
            <a:ext cx="2000250" cy="1587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3DFFE3F-5485-6A40-A609-B274B9C40843}"/>
              </a:ext>
            </a:extLst>
          </p:cNvPr>
          <p:cNvCxnSpPr/>
          <p:nvPr/>
        </p:nvCxnSpPr>
        <p:spPr>
          <a:xfrm rot="5400000" flipH="1" flipV="1">
            <a:off x="1535906" y="3464719"/>
            <a:ext cx="2073275" cy="158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2" name="文字方塊 13"/>
          <p:cNvSpPr txBox="1">
            <a:spLocks noChangeArrowheads="1"/>
          </p:cNvSpPr>
          <p:nvPr/>
        </p:nvSpPr>
        <p:spPr bwMode="auto">
          <a:xfrm>
            <a:off x="2286000" y="3643313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rgbClr val="FF0000"/>
                </a:solidFill>
              </a:rPr>
              <a:t>．</a:t>
            </a: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en-US" altLang="zh-TW" sz="1800" i="1">
                <a:solidFill>
                  <a:srgbClr val="FF0000"/>
                </a:solidFill>
              </a:rPr>
              <a:t>d</a:t>
            </a:r>
            <a:r>
              <a:rPr lang="en-US" altLang="zh-TW" sz="1800">
                <a:solidFill>
                  <a:srgbClr val="FF0000"/>
                </a:solidFill>
              </a:rPr>
              <a:t>sin</a:t>
            </a:r>
            <a:r>
              <a:rPr lang="el-GR" altLang="zh-TW" sz="1800">
                <a:solidFill>
                  <a:srgbClr val="FF0000"/>
                </a:solidFill>
              </a:rPr>
              <a:t>θ</a:t>
            </a:r>
            <a:r>
              <a:rPr lang="en-US" altLang="zh-TW" sz="1800">
                <a:solidFill>
                  <a:srgbClr val="FF0000"/>
                </a:solidFill>
              </a:rPr>
              <a:t>,</a:t>
            </a:r>
            <a:r>
              <a:rPr lang="en-US" altLang="zh-TW" sz="1800" i="1">
                <a:solidFill>
                  <a:srgbClr val="FF0000"/>
                </a:solidFill>
              </a:rPr>
              <a:t>d</a:t>
            </a:r>
            <a:r>
              <a:rPr lang="en-US" altLang="zh-TW" sz="1800">
                <a:solidFill>
                  <a:srgbClr val="FF0000"/>
                </a:solidFill>
              </a:rPr>
              <a:t>cos</a:t>
            </a:r>
            <a:r>
              <a:rPr lang="el-GR" altLang="zh-TW" sz="1800">
                <a:solidFill>
                  <a:srgbClr val="FF0000"/>
                </a:solidFill>
              </a:rPr>
              <a:t>θ</a:t>
            </a:r>
            <a:r>
              <a:rPr lang="en-US" altLang="zh-TW" sz="1800">
                <a:solidFill>
                  <a:srgbClr val="FF0000"/>
                </a:solidFill>
              </a:rPr>
              <a:t>)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3433" name="文字方塊 9"/>
          <p:cNvSpPr txBox="1">
            <a:spLocks noChangeArrowheads="1"/>
          </p:cNvSpPr>
          <p:nvPr/>
        </p:nvSpPr>
        <p:spPr bwMode="auto">
          <a:xfrm>
            <a:off x="2843213" y="3068638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 b="1">
                <a:solidFill>
                  <a:srgbClr val="FF0000"/>
                </a:solidFill>
              </a:rPr>
              <a:t>．</a:t>
            </a:r>
            <a:r>
              <a:rPr lang="en-US" altLang="zh-TW" sz="1800" b="1">
                <a:solidFill>
                  <a:srgbClr val="FF0000"/>
                </a:solidFill>
              </a:rPr>
              <a:t>(</a:t>
            </a:r>
            <a:r>
              <a:rPr lang="en-US" altLang="zh-TW" sz="1800" b="1" i="1">
                <a:solidFill>
                  <a:srgbClr val="FF0000"/>
                </a:solidFill>
              </a:rPr>
              <a:t>r</a:t>
            </a:r>
            <a:r>
              <a:rPr lang="en-US" altLang="zh-TW" sz="1800" b="1">
                <a:solidFill>
                  <a:srgbClr val="FF0000"/>
                </a:solidFill>
              </a:rPr>
              <a:t>,</a:t>
            </a:r>
            <a:r>
              <a:rPr lang="en-US" altLang="zh-TW" sz="1800" b="1" i="1">
                <a:solidFill>
                  <a:srgbClr val="FF0000"/>
                </a:solidFill>
              </a:rPr>
              <a:t>c</a:t>
            </a:r>
            <a:r>
              <a:rPr lang="en-US" altLang="zh-TW" sz="1800" b="1">
                <a:solidFill>
                  <a:srgbClr val="FF0000"/>
                </a:solidFill>
              </a:rPr>
              <a:t>)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graphicFrame>
        <p:nvGraphicFramePr>
          <p:cNvPr id="103434" name="Object 8"/>
          <p:cNvGraphicFramePr>
            <a:graphicFrameLocks noChangeAspect="1"/>
          </p:cNvGraphicFramePr>
          <p:nvPr/>
        </p:nvGraphicFramePr>
        <p:xfrm>
          <a:off x="4427538" y="4292600"/>
          <a:ext cx="44338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621625" imgH="3076575" progId="Equation.3">
                  <p:embed/>
                </p:oleObj>
              </mc:Choice>
              <mc:Fallback>
                <p:oleObj name="方程式" r:id="rId3" imgW="20621625" imgH="3076575" progId="Equation.3">
                  <p:embed/>
                  <p:pic>
                    <p:nvPicPr>
                      <p:cNvPr id="1034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92600"/>
                        <a:ext cx="44338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0703961-193A-2A4A-B8B9-D407A6847CB9}"/>
              </a:ext>
            </a:extLst>
          </p:cNvPr>
          <p:cNvCxnSpPr/>
          <p:nvPr/>
        </p:nvCxnSpPr>
        <p:spPr>
          <a:xfrm rot="10800000">
            <a:off x="1116013" y="3933825"/>
            <a:ext cx="2000250" cy="1588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6" name="文字方塊 50"/>
          <p:cNvSpPr txBox="1">
            <a:spLocks noChangeArrowheads="1"/>
          </p:cNvSpPr>
          <p:nvPr/>
        </p:nvSpPr>
        <p:spPr bwMode="auto">
          <a:xfrm>
            <a:off x="2124075" y="32845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Θ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3437" name="文字方塊 50"/>
          <p:cNvSpPr txBox="1">
            <a:spLocks noChangeArrowheads="1"/>
          </p:cNvSpPr>
          <p:nvPr/>
        </p:nvSpPr>
        <p:spPr bwMode="auto">
          <a:xfrm>
            <a:off x="1619250" y="306863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Θ</a:t>
            </a:r>
            <a:endParaRPr lang="zh-TW" altLang="en-US" sz="1800">
              <a:solidFill>
                <a:srgbClr val="FF000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1CEFACE-664E-7A44-A655-63AE61D7C835}"/>
              </a:ext>
            </a:extLst>
          </p:cNvPr>
          <p:cNvCxnSpPr/>
          <p:nvPr/>
        </p:nvCxnSpPr>
        <p:spPr>
          <a:xfrm flipH="1">
            <a:off x="1116013" y="2997200"/>
            <a:ext cx="503237" cy="3603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9" name="文字方塊 50"/>
          <p:cNvSpPr txBox="1">
            <a:spLocks noChangeArrowheads="1"/>
          </p:cNvSpPr>
          <p:nvPr/>
        </p:nvSpPr>
        <p:spPr bwMode="auto">
          <a:xfrm>
            <a:off x="1116013" y="2924175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Θ</a:t>
            </a:r>
            <a:endParaRPr lang="zh-TW" altLang="en-US" sz="16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85</a:t>
            </a:r>
            <a:endParaRPr lang="zh-TW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0445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0445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590925" y="1000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621625" imgH="3076575" progId="Equation.3">
                  <p:embed/>
                </p:oleObj>
              </mc:Choice>
              <mc:Fallback>
                <p:oleObj name="方程式" r:id="rId2" imgW="20621625" imgH="3076575" progId="Equation.3">
                  <p:embed/>
                  <p:pic>
                    <p:nvPicPr>
                      <p:cNvPr id="1044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1000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9B86C8B-3CD6-8E40-9646-4265BC5BA2ED}"/>
              </a:ext>
            </a:extLst>
          </p:cNvPr>
          <p:cNvCxnSpPr/>
          <p:nvPr/>
        </p:nvCxnSpPr>
        <p:spPr>
          <a:xfrm>
            <a:off x="4429125" y="407828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BAC265D-A5DE-EA41-A27C-DD38F986B123}"/>
              </a:ext>
            </a:extLst>
          </p:cNvPr>
          <p:cNvCxnSpPr/>
          <p:nvPr/>
        </p:nvCxnSpPr>
        <p:spPr>
          <a:xfrm rot="5400000">
            <a:off x="3429000" y="508000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5" name="文字方塊 11"/>
          <p:cNvSpPr txBox="1">
            <a:spLocks noChangeArrowheads="1"/>
          </p:cNvSpPr>
          <p:nvPr/>
        </p:nvSpPr>
        <p:spPr bwMode="auto">
          <a:xfrm>
            <a:off x="4286250" y="60086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4456" name="文字方塊 11"/>
          <p:cNvSpPr txBox="1">
            <a:spLocks noChangeArrowheads="1"/>
          </p:cNvSpPr>
          <p:nvPr/>
        </p:nvSpPr>
        <p:spPr bwMode="auto">
          <a:xfrm>
            <a:off x="6572250" y="378618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226000A-D6CB-9A4E-A09B-3EBA6B9FFBE7}"/>
              </a:ext>
            </a:extLst>
          </p:cNvPr>
          <p:cNvCxnSpPr/>
          <p:nvPr/>
        </p:nvCxnSpPr>
        <p:spPr>
          <a:xfrm rot="10800000">
            <a:off x="2214563" y="4071938"/>
            <a:ext cx="2214562" cy="1587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F4B6B1E-C650-BF44-AB2F-3610E5209C5E}"/>
              </a:ext>
            </a:extLst>
          </p:cNvPr>
          <p:cNvCxnSpPr/>
          <p:nvPr/>
        </p:nvCxnSpPr>
        <p:spPr>
          <a:xfrm rot="16200000" flipV="1">
            <a:off x="3392488" y="3108325"/>
            <a:ext cx="2082800" cy="952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91047AB-E75B-E442-BC39-99FEBD6CC7E4}"/>
              </a:ext>
            </a:extLst>
          </p:cNvPr>
          <p:cNvCxnSpPr/>
          <p:nvPr/>
        </p:nvCxnSpPr>
        <p:spPr>
          <a:xfrm rot="16200000" flipH="1">
            <a:off x="4000500" y="4500563"/>
            <a:ext cx="11430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6B38581-66E1-4D4A-AC2A-127D4A0838E6}"/>
              </a:ext>
            </a:extLst>
          </p:cNvPr>
          <p:cNvCxnSpPr/>
          <p:nvPr/>
        </p:nvCxnSpPr>
        <p:spPr>
          <a:xfrm flipV="1">
            <a:off x="4429125" y="3714750"/>
            <a:ext cx="857250" cy="3571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127B304-7AA5-FB42-931E-E7961E6F872E}"/>
              </a:ext>
            </a:extLst>
          </p:cNvPr>
          <p:cNvCxnSpPr/>
          <p:nvPr/>
        </p:nvCxnSpPr>
        <p:spPr>
          <a:xfrm rot="16200000" flipH="1">
            <a:off x="4393407" y="4107656"/>
            <a:ext cx="785812" cy="714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5883DF5-CFE8-5743-A60E-2CFDAD0EC57A}"/>
              </a:ext>
            </a:extLst>
          </p:cNvPr>
          <p:cNvCxnSpPr/>
          <p:nvPr/>
        </p:nvCxnSpPr>
        <p:spPr>
          <a:xfrm>
            <a:off x="4429125" y="4071938"/>
            <a:ext cx="857250" cy="428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F18A8A8-C1A7-014B-ADFB-A08AD4FA184B}"/>
              </a:ext>
            </a:extLst>
          </p:cNvPr>
          <p:cNvCxnSpPr/>
          <p:nvPr/>
        </p:nvCxnSpPr>
        <p:spPr>
          <a:xfrm>
            <a:off x="4429125" y="4071938"/>
            <a:ext cx="9286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41A66581-1E8E-2849-BD3A-CA70DB66F21B}"/>
              </a:ext>
            </a:extLst>
          </p:cNvPr>
          <p:cNvCxnSpPr/>
          <p:nvPr/>
        </p:nvCxnSpPr>
        <p:spPr>
          <a:xfrm rot="5400000">
            <a:off x="3821907" y="4679156"/>
            <a:ext cx="1214438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E53FA9B7-A4F3-AA45-BFB0-0681AFBDDDB0}"/>
              </a:ext>
            </a:extLst>
          </p:cNvPr>
          <p:cNvCxnSpPr/>
          <p:nvPr/>
        </p:nvCxnSpPr>
        <p:spPr>
          <a:xfrm flipV="1">
            <a:off x="4429125" y="3429000"/>
            <a:ext cx="714375" cy="6429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F52D976-C2BE-8D43-A11D-C535990D532A}"/>
              </a:ext>
            </a:extLst>
          </p:cNvPr>
          <p:cNvCxnSpPr/>
          <p:nvPr/>
        </p:nvCxnSpPr>
        <p:spPr>
          <a:xfrm rot="5400000" flipH="1" flipV="1">
            <a:off x="4179094" y="3393281"/>
            <a:ext cx="928688" cy="4286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92DB6DC-DAC6-A24E-90D5-DB625714D4D0}"/>
              </a:ext>
            </a:extLst>
          </p:cNvPr>
          <p:cNvCxnSpPr/>
          <p:nvPr/>
        </p:nvCxnSpPr>
        <p:spPr>
          <a:xfrm rot="5400000" flipH="1" flipV="1">
            <a:off x="3998913" y="3643313"/>
            <a:ext cx="858837" cy="15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0AAEEAD-C3A5-BC42-9BDD-258C8B1D08D6}"/>
              </a:ext>
            </a:extLst>
          </p:cNvPr>
          <p:cNvCxnSpPr/>
          <p:nvPr/>
        </p:nvCxnSpPr>
        <p:spPr>
          <a:xfrm>
            <a:off x="3786188" y="3141663"/>
            <a:ext cx="1295400" cy="15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29C28BD-53A2-5741-B9F1-E98385415A14}"/>
              </a:ext>
            </a:extLst>
          </p:cNvPr>
          <p:cNvCxnSpPr/>
          <p:nvPr/>
        </p:nvCxnSpPr>
        <p:spPr>
          <a:xfrm>
            <a:off x="4267200" y="2928938"/>
            <a:ext cx="1090613" cy="50958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56084381-869F-194D-A31D-662E8B2AD139}"/>
              </a:ext>
            </a:extLst>
          </p:cNvPr>
          <p:cNvCxnSpPr/>
          <p:nvPr/>
        </p:nvCxnSpPr>
        <p:spPr>
          <a:xfrm>
            <a:off x="4714875" y="3062288"/>
            <a:ext cx="857250" cy="79533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8475B52-9640-2E4F-A528-8F2D44898C30}"/>
              </a:ext>
            </a:extLst>
          </p:cNvPr>
          <p:cNvCxnSpPr/>
          <p:nvPr/>
        </p:nvCxnSpPr>
        <p:spPr>
          <a:xfrm rot="16200000" flipH="1">
            <a:off x="4786312" y="3571876"/>
            <a:ext cx="1071563" cy="500062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AD12E505-95D4-A845-8D35-3F9EB57B1696}"/>
              </a:ext>
            </a:extLst>
          </p:cNvPr>
          <p:cNvCxnSpPr/>
          <p:nvPr/>
        </p:nvCxnSpPr>
        <p:spPr>
          <a:xfrm rot="5400000">
            <a:off x="4764882" y="4255294"/>
            <a:ext cx="1052512" cy="43815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8E0C400-1A64-754D-8277-CB9184FB1FB8}"/>
              </a:ext>
            </a:extLst>
          </p:cNvPr>
          <p:cNvCxnSpPr/>
          <p:nvPr/>
        </p:nvCxnSpPr>
        <p:spPr>
          <a:xfrm rot="5400000">
            <a:off x="4702969" y="4541044"/>
            <a:ext cx="828675" cy="661987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DF4775CF-C6BA-B64C-80BD-5037F8392656}"/>
              </a:ext>
            </a:extLst>
          </p:cNvPr>
          <p:cNvCxnSpPr/>
          <p:nvPr/>
        </p:nvCxnSpPr>
        <p:spPr>
          <a:xfrm rot="10800000" flipV="1">
            <a:off x="4357688" y="5000625"/>
            <a:ext cx="928687" cy="357188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F0F74FD-CE64-B045-8EC1-60B344AC74EF}"/>
              </a:ext>
            </a:extLst>
          </p:cNvPr>
          <p:cNvCxnSpPr/>
          <p:nvPr/>
        </p:nvCxnSpPr>
        <p:spPr>
          <a:xfrm rot="10800000">
            <a:off x="3714750" y="5357813"/>
            <a:ext cx="135731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E177C4EB-A077-5749-9801-1D6E30B7236C}"/>
              </a:ext>
            </a:extLst>
          </p:cNvPr>
          <p:cNvCxnSpPr/>
          <p:nvPr/>
        </p:nvCxnSpPr>
        <p:spPr>
          <a:xfrm rot="16200000" flipH="1">
            <a:off x="4679157" y="4098131"/>
            <a:ext cx="1366838" cy="952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86</a:t>
            </a:r>
            <a:endParaRPr lang="zh-TW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5475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547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5477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87</a:t>
            </a:r>
            <a:endParaRPr lang="zh-TW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6499" name="內容版面配置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6500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06501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88</a:t>
            </a:r>
            <a:endParaRPr lang="zh-TW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0752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D841D83-2DDB-1841-9BEC-0E3D6CA04000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32879E-5FF1-8746-AD2B-C75DD7A516A0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6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27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y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7528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29" name="文字方塊 16"/>
          <p:cNvSpPr txBox="1">
            <a:spLocks noChangeArrowheads="1"/>
          </p:cNvSpPr>
          <p:nvPr/>
        </p:nvSpPr>
        <p:spPr bwMode="auto">
          <a:xfrm>
            <a:off x="2143125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0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1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32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7533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7534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7535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2,1)</a:t>
            </a:r>
            <a:endParaRPr lang="zh-TW" altLang="en-US" sz="2200"/>
          </a:p>
        </p:txBody>
      </p:sp>
      <p:sp>
        <p:nvSpPr>
          <p:cNvPr id="107536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3,2)</a:t>
            </a:r>
            <a:endParaRPr lang="zh-TW" altLang="en-US" sz="2200"/>
          </a:p>
        </p:txBody>
      </p:sp>
      <p:graphicFrame>
        <p:nvGraphicFramePr>
          <p:cNvPr id="10753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49634"/>
              </p:ext>
            </p:extLst>
          </p:nvPr>
        </p:nvGraphicFramePr>
        <p:xfrm>
          <a:off x="2500313" y="2143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93760" imgH="177480" progId="Equation.3">
                  <p:embed/>
                </p:oleObj>
              </mc:Choice>
              <mc:Fallback>
                <p:oleObj name="方程式" r:id="rId2" imgW="1193760" imgH="177480" progId="Equation.3">
                  <p:embed/>
                  <p:pic>
                    <p:nvPicPr>
                      <p:cNvPr id="1075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143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文字方塊 11"/>
          <p:cNvSpPr txBox="1">
            <a:spLocks noChangeArrowheads="1"/>
          </p:cNvSpPr>
          <p:nvPr/>
        </p:nvSpPr>
        <p:spPr bwMode="auto">
          <a:xfrm>
            <a:off x="3357563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x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931B559-800D-1642-A2D1-6CA06244A281}"/>
              </a:ext>
            </a:extLst>
          </p:cNvPr>
          <p:cNvCxnSpPr/>
          <p:nvPr/>
        </p:nvCxnSpPr>
        <p:spPr>
          <a:xfrm>
            <a:off x="4786313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B51C73-A7FC-F54D-ACE6-40EE568ED984}"/>
              </a:ext>
            </a:extLst>
          </p:cNvPr>
          <p:cNvCxnSpPr/>
          <p:nvPr/>
        </p:nvCxnSpPr>
        <p:spPr>
          <a:xfrm rot="5400000">
            <a:off x="3786188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41" name="文字方塊 6"/>
          <p:cNvSpPr txBox="1">
            <a:spLocks noChangeArrowheads="1"/>
          </p:cNvSpPr>
          <p:nvPr/>
        </p:nvSpPr>
        <p:spPr bwMode="auto">
          <a:xfrm>
            <a:off x="5000625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2" name="文字方塊 11"/>
          <p:cNvSpPr txBox="1">
            <a:spLocks noChangeArrowheads="1"/>
          </p:cNvSpPr>
          <p:nvPr/>
        </p:nvSpPr>
        <p:spPr bwMode="auto">
          <a:xfrm>
            <a:off x="4643438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7543" name="文字方塊 15"/>
          <p:cNvSpPr txBox="1">
            <a:spLocks noChangeArrowheads="1"/>
          </p:cNvSpPr>
          <p:nvPr/>
        </p:nvSpPr>
        <p:spPr bwMode="auto">
          <a:xfrm>
            <a:off x="6286500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4" name="文字方塊 16"/>
          <p:cNvSpPr txBox="1">
            <a:spLocks noChangeArrowheads="1"/>
          </p:cNvSpPr>
          <p:nvPr/>
        </p:nvSpPr>
        <p:spPr bwMode="auto">
          <a:xfrm>
            <a:off x="5715000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5" name="文字方塊 17"/>
          <p:cNvSpPr txBox="1">
            <a:spLocks noChangeArrowheads="1"/>
          </p:cNvSpPr>
          <p:nvPr/>
        </p:nvSpPr>
        <p:spPr bwMode="auto">
          <a:xfrm>
            <a:off x="5000625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6" name="文字方塊 18"/>
          <p:cNvSpPr txBox="1">
            <a:spLocks noChangeArrowheads="1"/>
          </p:cNvSpPr>
          <p:nvPr/>
        </p:nvSpPr>
        <p:spPr bwMode="auto">
          <a:xfrm>
            <a:off x="4429125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7547" name="文字方塊 19"/>
          <p:cNvSpPr txBox="1">
            <a:spLocks noChangeArrowheads="1"/>
          </p:cNvSpPr>
          <p:nvPr/>
        </p:nvSpPr>
        <p:spPr bwMode="auto">
          <a:xfrm>
            <a:off x="5143500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7548" name="文字方塊 20"/>
          <p:cNvSpPr txBox="1">
            <a:spLocks noChangeArrowheads="1"/>
          </p:cNvSpPr>
          <p:nvPr/>
        </p:nvSpPr>
        <p:spPr bwMode="auto">
          <a:xfrm>
            <a:off x="5214938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7549" name="文字方塊 21"/>
          <p:cNvSpPr txBox="1">
            <a:spLocks noChangeArrowheads="1"/>
          </p:cNvSpPr>
          <p:nvPr/>
        </p:nvSpPr>
        <p:spPr bwMode="auto">
          <a:xfrm>
            <a:off x="4143375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7550" name="文字方塊 22"/>
          <p:cNvSpPr txBox="1">
            <a:spLocks noChangeArrowheads="1"/>
          </p:cNvSpPr>
          <p:nvPr/>
        </p:nvSpPr>
        <p:spPr bwMode="auto">
          <a:xfrm>
            <a:off x="6000750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07551" name="文字方塊 23"/>
          <p:cNvSpPr txBox="1">
            <a:spLocks noChangeArrowheads="1"/>
          </p:cNvSpPr>
          <p:nvPr/>
        </p:nvSpPr>
        <p:spPr bwMode="auto">
          <a:xfrm>
            <a:off x="6429375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07552" name="文字方塊 11"/>
          <p:cNvSpPr txBox="1">
            <a:spLocks noChangeArrowheads="1"/>
          </p:cNvSpPr>
          <p:nvPr/>
        </p:nvSpPr>
        <p:spPr bwMode="auto">
          <a:xfrm>
            <a:off x="6929438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89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/>
              <a:t>11.2.2 </a:t>
            </a:r>
            <a:r>
              <a:rPr lang="en-US" altLang="en-US" b="0"/>
              <a:t>Border</a:t>
            </a:r>
            <a:r>
              <a:rPr lang="en-US" altLang="zh-TW" b="0"/>
              <a:t>-</a:t>
            </a:r>
            <a:r>
              <a:rPr lang="en-US" altLang="en-US" b="0"/>
              <a:t>Tracking Algorithm</a:t>
            </a:r>
            <a:endParaRPr lang="zh-TW" altLang="en-US"/>
          </a:p>
        </p:txBody>
      </p:sp>
      <p:sp>
        <p:nvSpPr>
          <p:cNvPr id="2355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071688"/>
            <a:ext cx="6599237" cy="4206875"/>
          </a:xfr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11870A-E012-B544-B5D7-188A04A69050}"/>
              </a:ext>
            </a:extLst>
          </p:cNvPr>
          <p:cNvSpPr/>
          <p:nvPr/>
        </p:nvSpPr>
        <p:spPr>
          <a:xfrm>
            <a:off x="2771775" y="4652963"/>
            <a:ext cx="3816350" cy="5000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558" name="文字方塊 5"/>
          <p:cNvSpPr txBox="1">
            <a:spLocks noChangeArrowheads="1"/>
          </p:cNvSpPr>
          <p:nvPr/>
        </p:nvSpPr>
        <p:spPr bwMode="auto">
          <a:xfrm>
            <a:off x="6696075" y="3716338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Past region: </a:t>
            </a:r>
            <a:r>
              <a:rPr lang="en-US" altLang="zh-TW" sz="1800" b="1">
                <a:solidFill>
                  <a:srgbClr val="00B0F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Current region: </a:t>
            </a:r>
            <a:r>
              <a:rPr lang="en-US" altLang="zh-TW" sz="1800" b="1">
                <a:solidFill>
                  <a:srgbClr val="FF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Future region:</a:t>
            </a:r>
            <a:r>
              <a:rPr lang="zh-TW" altLang="en-US" sz="1800" b="1"/>
              <a:t> </a:t>
            </a:r>
            <a:r>
              <a:rPr lang="en-US" altLang="zh-TW" sz="1800" b="1"/>
              <a:t>null</a:t>
            </a:r>
            <a:endParaRPr lang="en-US" altLang="zh-TW" sz="1800" b="1">
              <a:solidFill>
                <a:srgbClr val="FF0000"/>
              </a:solidFill>
            </a:endParaRPr>
          </a:p>
        </p:txBody>
      </p:sp>
      <p:pic>
        <p:nvPicPr>
          <p:cNvPr id="23559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427672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圖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59325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685699" y="6405325"/>
            <a:ext cx="38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08547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0854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500313" y="2143125"/>
          <a:ext cx="4695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621625" imgH="3076575" progId="Equation.3">
                  <p:embed/>
                </p:oleObj>
              </mc:Choice>
              <mc:Fallback>
                <p:oleObj name="方程式" r:id="rId2" imgW="20621625" imgH="3076575" progId="Equation.3">
                  <p:embed/>
                  <p:pic>
                    <p:nvPicPr>
                      <p:cNvPr id="1085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143125"/>
                        <a:ext cx="4695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15D4481-D9F1-CD4E-A69E-A7A314D3FE9F}"/>
              </a:ext>
            </a:extLst>
          </p:cNvPr>
          <p:cNvCxnSpPr/>
          <p:nvPr/>
        </p:nvCxnSpPr>
        <p:spPr>
          <a:xfrm>
            <a:off x="1214438" y="3300413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5787A3-39F9-BF45-9E42-32E35AEAAB6F}"/>
              </a:ext>
            </a:extLst>
          </p:cNvPr>
          <p:cNvCxnSpPr/>
          <p:nvPr/>
        </p:nvCxnSpPr>
        <p:spPr>
          <a:xfrm rot="5400000">
            <a:off x="214313" y="4302125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1" name="文字方塊 6"/>
          <p:cNvSpPr txBox="1">
            <a:spLocks noChangeArrowheads="1"/>
          </p:cNvSpPr>
          <p:nvPr/>
        </p:nvSpPr>
        <p:spPr bwMode="auto">
          <a:xfrm>
            <a:off x="14287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2" name="文字方塊 11"/>
          <p:cNvSpPr txBox="1">
            <a:spLocks noChangeArrowheads="1"/>
          </p:cNvSpPr>
          <p:nvPr/>
        </p:nvSpPr>
        <p:spPr bwMode="auto">
          <a:xfrm>
            <a:off x="1071563" y="52308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08553" name="文字方塊 15"/>
          <p:cNvSpPr txBox="1">
            <a:spLocks noChangeArrowheads="1"/>
          </p:cNvSpPr>
          <p:nvPr/>
        </p:nvSpPr>
        <p:spPr bwMode="auto">
          <a:xfrm>
            <a:off x="2714625" y="3990975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4" name="文字方塊 16"/>
          <p:cNvSpPr txBox="1">
            <a:spLocks noChangeArrowheads="1"/>
          </p:cNvSpPr>
          <p:nvPr/>
        </p:nvSpPr>
        <p:spPr bwMode="auto">
          <a:xfrm>
            <a:off x="2143125" y="3516313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5" name="文字方塊 17"/>
          <p:cNvSpPr txBox="1">
            <a:spLocks noChangeArrowheads="1"/>
          </p:cNvSpPr>
          <p:nvPr/>
        </p:nvSpPr>
        <p:spPr bwMode="auto">
          <a:xfrm>
            <a:off x="1428750" y="2928938"/>
            <a:ext cx="7858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6" name="文字方塊 18"/>
          <p:cNvSpPr txBox="1">
            <a:spLocks noChangeArrowheads="1"/>
          </p:cNvSpPr>
          <p:nvPr/>
        </p:nvSpPr>
        <p:spPr bwMode="auto">
          <a:xfrm>
            <a:off x="857250" y="3481388"/>
            <a:ext cx="785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08557" name="文字方塊 19"/>
          <p:cNvSpPr txBox="1">
            <a:spLocks noChangeArrowheads="1"/>
          </p:cNvSpPr>
          <p:nvPr/>
        </p:nvSpPr>
        <p:spPr bwMode="auto">
          <a:xfrm>
            <a:off x="157162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08558" name="文字方塊 20"/>
          <p:cNvSpPr txBox="1">
            <a:spLocks noChangeArrowheads="1"/>
          </p:cNvSpPr>
          <p:nvPr/>
        </p:nvSpPr>
        <p:spPr bwMode="auto">
          <a:xfrm>
            <a:off x="1643063" y="3230563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08559" name="文字方塊 21"/>
          <p:cNvSpPr txBox="1">
            <a:spLocks noChangeArrowheads="1"/>
          </p:cNvSpPr>
          <p:nvPr/>
        </p:nvSpPr>
        <p:spPr bwMode="auto">
          <a:xfrm>
            <a:off x="571500" y="3870325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08560" name="文字方塊 22"/>
          <p:cNvSpPr txBox="1">
            <a:spLocks noChangeArrowheads="1"/>
          </p:cNvSpPr>
          <p:nvPr/>
        </p:nvSpPr>
        <p:spPr bwMode="auto">
          <a:xfrm>
            <a:off x="2428875" y="37988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08561" name="文字方塊 23"/>
          <p:cNvSpPr txBox="1">
            <a:spLocks noChangeArrowheads="1"/>
          </p:cNvSpPr>
          <p:nvPr/>
        </p:nvSpPr>
        <p:spPr bwMode="auto">
          <a:xfrm>
            <a:off x="2857500" y="4370388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08562" name="文字方塊 11"/>
          <p:cNvSpPr txBox="1">
            <a:spLocks noChangeArrowheads="1"/>
          </p:cNvSpPr>
          <p:nvPr/>
        </p:nvSpPr>
        <p:spPr bwMode="auto">
          <a:xfrm>
            <a:off x="3357563" y="3008313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3BA92F1-1541-D749-B1C6-15EEDAFF89A9}"/>
              </a:ext>
            </a:extLst>
          </p:cNvPr>
          <p:cNvGraphicFramePr>
            <a:graphicFrameLocks noGrp="1"/>
          </p:cNvGraphicFramePr>
          <p:nvPr/>
        </p:nvGraphicFramePr>
        <p:xfrm>
          <a:off x="3857625" y="3235325"/>
          <a:ext cx="4857750" cy="230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72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(0,1)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 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(1,0)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(1,1)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(1,2)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(2,3)</a:t>
                      </a:r>
                      <a:endParaRPr lang="zh-TW" altLang="en-US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91" marB="456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90</a:t>
            </a:r>
            <a:endParaRPr lang="zh-TW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0957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09572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FF0000"/>
                </a:solidFill>
              </a:rPr>
              <a:t>accumulator array</a:t>
            </a:r>
            <a:endParaRPr lang="zh-TW" altLang="en-US" b="1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6235DD0-E34F-A147-A3F7-68A60987B506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E3C4589-7C5C-754C-BCD8-CDD0CEDBD078}"/>
              </a:ext>
            </a:extLst>
          </p:cNvPr>
          <p:cNvGraphicFramePr>
            <a:graphicFrameLocks noGrp="1"/>
          </p:cNvGraphicFramePr>
          <p:nvPr/>
        </p:nvGraphicFramePr>
        <p:xfrm>
          <a:off x="4214813" y="280988"/>
          <a:ext cx="4357685" cy="221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731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(0,1)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 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(1,0)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(1,1)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(1,2)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(2,3)</a:t>
                      </a:r>
                      <a:endParaRPr lang="zh-TW" altLang="en-US" sz="18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91</a:t>
            </a:r>
            <a:endParaRPr lang="zh-TW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10595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10596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FF0000"/>
                </a:solidFill>
              </a:rPr>
              <a:t>accumulator array</a:t>
            </a:r>
            <a:endParaRPr lang="zh-TW" altLang="en-US" b="1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ACB3545-9AF5-BA44-B838-A178A40B7285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A27682-9178-F944-84BA-C2EF02E2BCA2}"/>
              </a:ext>
            </a:extLst>
          </p:cNvPr>
          <p:cNvCxnSpPr/>
          <p:nvPr/>
        </p:nvCxnSpPr>
        <p:spPr>
          <a:xfrm>
            <a:off x="5000625" y="36353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3DE5F19-FC9C-F941-A97F-CB19FB3990F3}"/>
              </a:ext>
            </a:extLst>
          </p:cNvPr>
          <p:cNvCxnSpPr/>
          <p:nvPr/>
        </p:nvCxnSpPr>
        <p:spPr>
          <a:xfrm rot="5400000">
            <a:off x="4000500" y="136525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67" name="文字方塊 6"/>
          <p:cNvSpPr txBox="1">
            <a:spLocks noChangeArrowheads="1"/>
          </p:cNvSpPr>
          <p:nvPr/>
        </p:nvSpPr>
        <p:spPr bwMode="auto">
          <a:xfrm>
            <a:off x="52149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68" name="文字方塊 11"/>
          <p:cNvSpPr txBox="1">
            <a:spLocks noChangeArrowheads="1"/>
          </p:cNvSpPr>
          <p:nvPr/>
        </p:nvSpPr>
        <p:spPr bwMode="auto">
          <a:xfrm>
            <a:off x="4857750" y="22939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0669" name="文字方塊 15"/>
          <p:cNvSpPr txBox="1">
            <a:spLocks noChangeArrowheads="1"/>
          </p:cNvSpPr>
          <p:nvPr/>
        </p:nvSpPr>
        <p:spPr bwMode="auto">
          <a:xfrm>
            <a:off x="6500813" y="10541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0" name="文字方塊 16"/>
          <p:cNvSpPr txBox="1">
            <a:spLocks noChangeArrowheads="1"/>
          </p:cNvSpPr>
          <p:nvPr/>
        </p:nvSpPr>
        <p:spPr bwMode="auto">
          <a:xfrm>
            <a:off x="5929313" y="579438"/>
            <a:ext cx="7858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1" name="文字方塊 18"/>
          <p:cNvSpPr txBox="1">
            <a:spLocks noChangeArrowheads="1"/>
          </p:cNvSpPr>
          <p:nvPr/>
        </p:nvSpPr>
        <p:spPr bwMode="auto">
          <a:xfrm>
            <a:off x="46434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0672" name="文字方塊 19"/>
          <p:cNvSpPr txBox="1">
            <a:spLocks noChangeArrowheads="1"/>
          </p:cNvSpPr>
          <p:nvPr/>
        </p:nvSpPr>
        <p:spPr bwMode="auto">
          <a:xfrm>
            <a:off x="535781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10673" name="文字方塊 20"/>
          <p:cNvSpPr txBox="1">
            <a:spLocks noChangeArrowheads="1"/>
          </p:cNvSpPr>
          <p:nvPr/>
        </p:nvSpPr>
        <p:spPr bwMode="auto">
          <a:xfrm>
            <a:off x="5429250" y="293688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10674" name="文字方塊 21"/>
          <p:cNvSpPr txBox="1">
            <a:spLocks noChangeArrowheads="1"/>
          </p:cNvSpPr>
          <p:nvPr/>
        </p:nvSpPr>
        <p:spPr bwMode="auto">
          <a:xfrm>
            <a:off x="4357688" y="933450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10675" name="文字方塊 22"/>
          <p:cNvSpPr txBox="1">
            <a:spLocks noChangeArrowheads="1"/>
          </p:cNvSpPr>
          <p:nvPr/>
        </p:nvSpPr>
        <p:spPr bwMode="auto">
          <a:xfrm>
            <a:off x="621506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10676" name="文字方塊 23"/>
          <p:cNvSpPr txBox="1">
            <a:spLocks noChangeArrowheads="1"/>
          </p:cNvSpPr>
          <p:nvPr/>
        </p:nvSpPr>
        <p:spPr bwMode="auto">
          <a:xfrm>
            <a:off x="6643688" y="14335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10677" name="文字方塊 11"/>
          <p:cNvSpPr txBox="1">
            <a:spLocks noChangeArrowheads="1"/>
          </p:cNvSpPr>
          <p:nvPr/>
        </p:nvSpPr>
        <p:spPr bwMode="auto">
          <a:xfrm>
            <a:off x="7143750" y="714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0678" name="文字方塊 18"/>
          <p:cNvSpPr txBox="1">
            <a:spLocks noChangeArrowheads="1"/>
          </p:cNvSpPr>
          <p:nvPr/>
        </p:nvSpPr>
        <p:spPr bwMode="auto">
          <a:xfrm>
            <a:off x="5214938" y="-254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B464A21-2E36-AA42-B601-02AD7EAD3B56}"/>
              </a:ext>
            </a:extLst>
          </p:cNvPr>
          <p:cNvSpPr/>
          <p:nvPr/>
        </p:nvSpPr>
        <p:spPr>
          <a:xfrm>
            <a:off x="3143250" y="4000500"/>
            <a:ext cx="428625" cy="428625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E889E3E-D380-5447-97BD-C0CE5E4E44C0}"/>
              </a:ext>
            </a:extLst>
          </p:cNvPr>
          <p:cNvSpPr/>
          <p:nvPr/>
        </p:nvSpPr>
        <p:spPr>
          <a:xfrm>
            <a:off x="4000500" y="5572125"/>
            <a:ext cx="428625" cy="428625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A458BF0-1A89-4043-9055-BAAD4F57D20E}"/>
              </a:ext>
            </a:extLst>
          </p:cNvPr>
          <p:cNvCxnSpPr/>
          <p:nvPr/>
        </p:nvCxnSpPr>
        <p:spPr>
          <a:xfrm>
            <a:off x="5143500" y="0"/>
            <a:ext cx="2357438" cy="2000250"/>
          </a:xfrm>
          <a:prstGeom prst="straightConnector1">
            <a:avLst/>
          </a:prstGeom>
          <a:ln w="28575">
            <a:solidFill>
              <a:srgbClr val="00FF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B267ED9-FC53-194A-9536-4855817B330F}"/>
              </a:ext>
            </a:extLst>
          </p:cNvPr>
          <p:cNvCxnSpPr/>
          <p:nvPr/>
        </p:nvCxnSpPr>
        <p:spPr>
          <a:xfrm>
            <a:off x="4286250" y="927100"/>
            <a:ext cx="2928938" cy="1588"/>
          </a:xfrm>
          <a:prstGeom prst="straightConnector1">
            <a:avLst/>
          </a:prstGeom>
          <a:ln w="28575">
            <a:solidFill>
              <a:srgbClr val="00FFFF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92</a:t>
            </a:r>
            <a:endParaRPr lang="zh-TW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Example</a:t>
            </a:r>
            <a:endParaRPr lang="zh-TW" altLang="en-US"/>
          </a:p>
        </p:txBody>
      </p:sp>
      <p:sp>
        <p:nvSpPr>
          <p:cNvPr id="111619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sp>
        <p:nvSpPr>
          <p:cNvPr id="111620" name="內容版面配置區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>
                <a:solidFill>
                  <a:srgbClr val="FF0000"/>
                </a:solidFill>
              </a:rPr>
              <a:t>accumulator array</a:t>
            </a:r>
            <a:endParaRPr lang="zh-TW" altLang="en-US" b="1">
              <a:solidFill>
                <a:srgbClr val="FF0000"/>
              </a:solidFill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D962022-F5F4-6849-AF39-B2931E7AA416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363913"/>
          <a:ext cx="8358190" cy="27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67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0.707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1.414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2.121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3.535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-45°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45°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90°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979474-F20A-0B4A-A3A5-E1BB61E40682}"/>
              </a:ext>
            </a:extLst>
          </p:cNvPr>
          <p:cNvCxnSpPr/>
          <p:nvPr/>
        </p:nvCxnSpPr>
        <p:spPr>
          <a:xfrm>
            <a:off x="5000625" y="363538"/>
            <a:ext cx="21431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ECED8E-3DA6-E64E-908B-B40EF8FFFC5B}"/>
              </a:ext>
            </a:extLst>
          </p:cNvPr>
          <p:cNvCxnSpPr/>
          <p:nvPr/>
        </p:nvCxnSpPr>
        <p:spPr>
          <a:xfrm rot="5400000">
            <a:off x="4000500" y="1365250"/>
            <a:ext cx="200025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91" name="文字方塊 6"/>
          <p:cNvSpPr txBox="1">
            <a:spLocks noChangeArrowheads="1"/>
          </p:cNvSpPr>
          <p:nvPr/>
        </p:nvSpPr>
        <p:spPr bwMode="auto">
          <a:xfrm>
            <a:off x="52149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2" name="文字方塊 11"/>
          <p:cNvSpPr txBox="1">
            <a:spLocks noChangeArrowheads="1"/>
          </p:cNvSpPr>
          <p:nvPr/>
        </p:nvSpPr>
        <p:spPr bwMode="auto">
          <a:xfrm>
            <a:off x="4857750" y="22939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r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1693" name="文字方塊 15"/>
          <p:cNvSpPr txBox="1">
            <a:spLocks noChangeArrowheads="1"/>
          </p:cNvSpPr>
          <p:nvPr/>
        </p:nvSpPr>
        <p:spPr bwMode="auto">
          <a:xfrm>
            <a:off x="6500813" y="10541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4" name="文字方塊 16"/>
          <p:cNvSpPr txBox="1">
            <a:spLocks noChangeArrowheads="1"/>
          </p:cNvSpPr>
          <p:nvPr/>
        </p:nvSpPr>
        <p:spPr bwMode="auto">
          <a:xfrm>
            <a:off x="5929313" y="579438"/>
            <a:ext cx="7858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5" name="文字方塊 18"/>
          <p:cNvSpPr txBox="1">
            <a:spLocks noChangeArrowheads="1"/>
          </p:cNvSpPr>
          <p:nvPr/>
        </p:nvSpPr>
        <p:spPr bwMode="auto">
          <a:xfrm>
            <a:off x="4643438" y="544513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111696" name="文字方塊 19"/>
          <p:cNvSpPr txBox="1">
            <a:spLocks noChangeArrowheads="1"/>
          </p:cNvSpPr>
          <p:nvPr/>
        </p:nvSpPr>
        <p:spPr bwMode="auto">
          <a:xfrm>
            <a:off x="535781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1,1)</a:t>
            </a:r>
            <a:endParaRPr lang="zh-TW" altLang="en-US" sz="2200"/>
          </a:p>
        </p:txBody>
      </p:sp>
      <p:sp>
        <p:nvSpPr>
          <p:cNvPr id="111697" name="文字方塊 20"/>
          <p:cNvSpPr txBox="1">
            <a:spLocks noChangeArrowheads="1"/>
          </p:cNvSpPr>
          <p:nvPr/>
        </p:nvSpPr>
        <p:spPr bwMode="auto">
          <a:xfrm>
            <a:off x="5429250" y="293688"/>
            <a:ext cx="714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0,1)</a:t>
            </a:r>
            <a:endParaRPr lang="zh-TW" altLang="en-US" sz="2200"/>
          </a:p>
        </p:txBody>
      </p:sp>
      <p:sp>
        <p:nvSpPr>
          <p:cNvPr id="111698" name="文字方塊 21"/>
          <p:cNvSpPr txBox="1">
            <a:spLocks noChangeArrowheads="1"/>
          </p:cNvSpPr>
          <p:nvPr/>
        </p:nvSpPr>
        <p:spPr bwMode="auto">
          <a:xfrm>
            <a:off x="4357688" y="933450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1,0)</a:t>
            </a:r>
            <a:endParaRPr lang="zh-TW" altLang="en-US" sz="2200"/>
          </a:p>
        </p:txBody>
      </p:sp>
      <p:sp>
        <p:nvSpPr>
          <p:cNvPr id="111699" name="文字方塊 22"/>
          <p:cNvSpPr txBox="1">
            <a:spLocks noChangeArrowheads="1"/>
          </p:cNvSpPr>
          <p:nvPr/>
        </p:nvSpPr>
        <p:spPr bwMode="auto">
          <a:xfrm>
            <a:off x="6215063" y="8620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1,2)</a:t>
            </a:r>
            <a:endParaRPr lang="zh-TW" altLang="en-US" sz="2200"/>
          </a:p>
        </p:txBody>
      </p:sp>
      <p:sp>
        <p:nvSpPr>
          <p:cNvPr id="111700" name="文字方塊 23"/>
          <p:cNvSpPr txBox="1">
            <a:spLocks noChangeArrowheads="1"/>
          </p:cNvSpPr>
          <p:nvPr/>
        </p:nvSpPr>
        <p:spPr bwMode="auto">
          <a:xfrm>
            <a:off x="6643688" y="1433513"/>
            <a:ext cx="7143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(</a:t>
            </a:r>
            <a:r>
              <a:rPr lang="en-US" altLang="zh-TW" sz="2200"/>
              <a:t>2,3)</a:t>
            </a:r>
            <a:endParaRPr lang="zh-TW" altLang="en-US" sz="2200"/>
          </a:p>
        </p:txBody>
      </p:sp>
      <p:sp>
        <p:nvSpPr>
          <p:cNvPr id="111701" name="文字方塊 11"/>
          <p:cNvSpPr txBox="1">
            <a:spLocks noChangeArrowheads="1"/>
          </p:cNvSpPr>
          <p:nvPr/>
        </p:nvSpPr>
        <p:spPr bwMode="auto">
          <a:xfrm>
            <a:off x="7143750" y="71438"/>
            <a:ext cx="714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 i="1">
                <a:solidFill>
                  <a:srgbClr val="0000FF"/>
                </a:solidFill>
              </a:rPr>
              <a:t>c</a:t>
            </a:r>
            <a:endParaRPr lang="zh-TW" altLang="en-US" sz="2600" i="1">
              <a:solidFill>
                <a:srgbClr val="0000FF"/>
              </a:solidFill>
            </a:endParaRPr>
          </a:p>
        </p:txBody>
      </p:sp>
      <p:sp>
        <p:nvSpPr>
          <p:cNvPr id="111702" name="文字方塊 18"/>
          <p:cNvSpPr txBox="1">
            <a:spLocks noChangeArrowheads="1"/>
          </p:cNvSpPr>
          <p:nvPr/>
        </p:nvSpPr>
        <p:spPr bwMode="auto">
          <a:xfrm>
            <a:off x="5214938" y="-25400"/>
            <a:ext cx="7858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4200">
                <a:solidFill>
                  <a:srgbClr val="FF0000"/>
                </a:solidFill>
              </a:rPr>
              <a:t>．</a:t>
            </a:r>
            <a:endParaRPr lang="zh-TW" altLang="en-US" sz="180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2DC8B63-9246-A341-9B64-7610999DD35D}"/>
              </a:ext>
            </a:extLst>
          </p:cNvPr>
          <p:cNvSpPr/>
          <p:nvPr/>
        </p:nvSpPr>
        <p:spPr>
          <a:xfrm>
            <a:off x="4000500" y="4500563"/>
            <a:ext cx="428625" cy="428625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9A930C8-F86D-C74F-959B-483169E79E34}"/>
              </a:ext>
            </a:extLst>
          </p:cNvPr>
          <p:cNvSpPr/>
          <p:nvPr/>
        </p:nvSpPr>
        <p:spPr>
          <a:xfrm>
            <a:off x="3143250" y="5072063"/>
            <a:ext cx="428625" cy="428625"/>
          </a:xfrm>
          <a:prstGeom prst="ellipse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59344C-2CD7-4640-8D4C-9449DF41C0E0}"/>
              </a:ext>
            </a:extLst>
          </p:cNvPr>
          <p:cNvCxnSpPr/>
          <p:nvPr/>
        </p:nvCxnSpPr>
        <p:spPr>
          <a:xfrm rot="5400000">
            <a:off x="4752181" y="821532"/>
            <a:ext cx="1641475" cy="1588"/>
          </a:xfrm>
          <a:prstGeom prst="straightConnector1">
            <a:avLst/>
          </a:prstGeom>
          <a:ln w="28575">
            <a:solidFill>
              <a:srgbClr val="00FF0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60D49A3-B35C-7D43-98A8-1A6C47C3F71F}"/>
              </a:ext>
            </a:extLst>
          </p:cNvPr>
          <p:cNvCxnSpPr/>
          <p:nvPr/>
        </p:nvCxnSpPr>
        <p:spPr>
          <a:xfrm flipV="1">
            <a:off x="4572000" y="142875"/>
            <a:ext cx="1285875" cy="1214438"/>
          </a:xfrm>
          <a:prstGeom prst="straightConnector1">
            <a:avLst/>
          </a:prstGeom>
          <a:ln w="28575">
            <a:solidFill>
              <a:srgbClr val="00FFFF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93</a:t>
            </a:r>
            <a:endParaRPr lang="zh-TW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Straight-Line Segments</a:t>
            </a:r>
            <a:endParaRPr lang="zh-TW" altLang="en-US"/>
          </a:p>
        </p:txBody>
      </p:sp>
      <p:sp>
        <p:nvSpPr>
          <p:cNvPr id="112643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38363"/>
            <a:ext cx="8172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94</a:t>
            </a:r>
            <a:endParaRPr lang="zh-TW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>
            <a:extLst>
              <a:ext uri="{FF2B5EF4-FFF2-40B4-BE49-F238E27FC236}">
                <a16:creationId xmlns:a16="http://schemas.microsoft.com/office/drawing/2014/main" id="{1D7E10CF-1AA2-304F-9F0B-2DDFC7B8A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Circles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  : row</a:t>
            </a:r>
          </a:p>
          <a:p>
            <a:r>
              <a:rPr lang="en-US" altLang="zh-TW"/>
              <a:t>  : column</a:t>
            </a:r>
          </a:p>
          <a:p>
            <a:r>
              <a:rPr lang="en-US" altLang="zh-TW"/>
              <a:t>   : row-coordinate of the center</a:t>
            </a:r>
          </a:p>
          <a:p>
            <a:r>
              <a:rPr lang="en-US" altLang="zh-TW"/>
              <a:t>   : column-coordinate of the center</a:t>
            </a:r>
          </a:p>
          <a:p>
            <a:r>
              <a:rPr lang="en-US" altLang="zh-TW"/>
              <a:t>  : radius  </a:t>
            </a:r>
          </a:p>
          <a:p>
            <a:r>
              <a:rPr lang="en-US" altLang="zh-TW"/>
              <a:t>                                       : implicit equation for a circle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pic>
        <p:nvPicPr>
          <p:cNvPr id="1136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21748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1793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369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369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49750"/>
            <a:ext cx="2174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40846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95</a:t>
            </a:r>
            <a:endParaRPr lang="zh-TW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Finding Circles</a:t>
            </a:r>
            <a:endParaRPr lang="zh-TW" altLang="en-US"/>
          </a:p>
        </p:txBody>
      </p:sp>
      <p:sp>
        <p:nvSpPr>
          <p:cNvPr id="114691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pic>
        <p:nvPicPr>
          <p:cNvPr id="1146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14563"/>
            <a:ext cx="411956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4037013"/>
            <a:ext cx="25685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063875"/>
            <a:ext cx="408463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3686BD5E-4411-D643-B4D9-BDC2F62D15EB}"/>
              </a:ext>
            </a:extLst>
          </p:cNvPr>
          <p:cNvSpPr/>
          <p:nvPr/>
        </p:nvSpPr>
        <p:spPr>
          <a:xfrm>
            <a:off x="5500688" y="3071813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12DA1FD-40BB-AE46-8663-A14AE3702F1C}"/>
              </a:ext>
            </a:extLst>
          </p:cNvPr>
          <p:cNvSpPr/>
          <p:nvPr/>
        </p:nvSpPr>
        <p:spPr>
          <a:xfrm>
            <a:off x="7358063" y="3071813"/>
            <a:ext cx="50006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502F2D1-9311-064B-BA98-21A603CF12A3}"/>
              </a:ext>
            </a:extLst>
          </p:cNvPr>
          <p:cNvSpPr/>
          <p:nvPr/>
        </p:nvSpPr>
        <p:spPr>
          <a:xfrm>
            <a:off x="8429625" y="30718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96</a:t>
            </a:r>
            <a:endParaRPr lang="zh-TW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Extensions</a:t>
            </a:r>
            <a:endParaRPr lang="zh-TW" altLang="en-US"/>
          </a:p>
        </p:txBody>
      </p:sp>
      <p:sp>
        <p:nvSpPr>
          <p:cNvPr id="115715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642938" y="2000250"/>
            <a:ext cx="8229600" cy="4411663"/>
          </a:xfrm>
        </p:spPr>
        <p:txBody>
          <a:bodyPr/>
          <a:lstStyle/>
          <a:p>
            <a:r>
              <a:rPr lang="en-US" altLang="zh-TW"/>
              <a:t>The Hough transform method can be extended to any curve with analytic equation of the form                 , where    denotes an image point and </a:t>
            </a:r>
            <a:r>
              <a:rPr lang="en-US" altLang="zh-TW" i="1">
                <a:solidFill>
                  <a:srgbClr val="FF0000"/>
                </a:solidFill>
              </a:rPr>
              <a:t>    </a:t>
            </a:r>
            <a:r>
              <a:rPr lang="en-US" altLang="zh-TW"/>
              <a:t> is a vector of parameters.</a:t>
            </a:r>
            <a:endParaRPr lang="zh-TW" altLang="en-US"/>
          </a:p>
        </p:txBody>
      </p:sp>
      <p:sp>
        <p:nvSpPr>
          <p:cNvPr id="115716" name="頁尾版面配置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DC &amp; CV Lab.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000">
                <a:latin typeface="Times New Roman" panose="02020603050405020304" pitchFamily="18" charset="0"/>
              </a:rPr>
              <a:t>CSIE NTU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928938" y="3000375"/>
          <a:ext cx="17510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287250" imgH="3514725" progId="Equation.3">
                  <p:embed/>
                </p:oleObj>
              </mc:Choice>
              <mc:Fallback>
                <p:oleObj name="Equation" r:id="rId2" imgW="12287250" imgH="3514725" progId="Equation.3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000375"/>
                        <a:ext cx="17510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6005513" y="2968625"/>
          <a:ext cx="352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0750" imgH="2847975" progId="Equation.3">
                  <p:embed/>
                </p:oleObj>
              </mc:Choice>
              <mc:Fallback>
                <p:oleObj name="Equation" r:id="rId4" imgW="2190750" imgH="2847975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968625"/>
                        <a:ext cx="352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929063" y="3429000"/>
          <a:ext cx="368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0750" imgH="2847975" progId="Equation.3">
                  <p:embed/>
                </p:oleObj>
              </mc:Choice>
              <mc:Fallback>
                <p:oleObj name="Equation" r:id="rId6" imgW="2190750" imgH="2847975" progId="Equation.3">
                  <p:embed/>
                  <p:pic>
                    <p:nvPicPr>
                      <p:cNvPr id="1157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429000"/>
                        <a:ext cx="3683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97</a:t>
            </a:r>
            <a:endParaRPr lang="zh-TW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F60448BB-B8F2-A148-8DB2-5AE412858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11.7 Line Fitting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           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points before noise perturbation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</a:t>
            </a:r>
            <a:r>
              <a:rPr lang="en-US" altLang="zh-TW">
                <a:sym typeface="Wingdings" panose="05000000000000000000" pitchFamily="2" charset="2"/>
              </a:rPr>
              <a:t> lie on the line</a:t>
            </a:r>
            <a:endParaRPr lang="en-US" altLang="zh-TW"/>
          </a:p>
          <a:p>
            <a:r>
              <a:rPr lang="en-US" altLang="zh-TW"/>
              <a:t>            </a:t>
            </a:r>
            <a:r>
              <a:rPr lang="en-US" altLang="zh-TW">
                <a:sym typeface="Wingdings" panose="05000000000000000000" pitchFamily="2" charset="2"/>
              </a:rPr>
              <a:t> noisy observed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" panose="05000000000000000000" pitchFamily="2" charset="2"/>
              </a:rPr>
              <a:t>               </a:t>
            </a: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</a:t>
            </a:r>
            <a:r>
              <a:rPr lang="en-US" altLang="zh-TW">
                <a:sym typeface="Wingdings" panose="05000000000000000000" pitchFamily="2" charset="2"/>
              </a:rPr>
              <a:t></a:t>
            </a:r>
            <a:r>
              <a:rPr lang="en-US" altLang="zh-TW"/>
              <a:t> independent and identically distributed with mean 0 and variance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pic>
        <p:nvPicPr>
          <p:cNvPr id="1167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71688"/>
            <a:ext cx="1203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214688"/>
            <a:ext cx="1165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54300"/>
            <a:ext cx="298608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746500"/>
            <a:ext cx="20764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EB0442-E62D-BC4A-AFF0-6C3E4294DBB7}"/>
              </a:ext>
            </a:extLst>
          </p:cNvPr>
          <p:cNvCxnSpPr/>
          <p:nvPr/>
        </p:nvCxnSpPr>
        <p:spPr>
          <a:xfrm flipV="1">
            <a:off x="5643563" y="3286125"/>
            <a:ext cx="2857500" cy="18573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727921CB-21A0-3A41-B9A8-0109E1A3FA91}"/>
              </a:ext>
            </a:extLst>
          </p:cNvPr>
          <p:cNvSpPr/>
          <p:nvPr/>
        </p:nvSpPr>
        <p:spPr>
          <a:xfrm>
            <a:off x="5768975" y="3276600"/>
            <a:ext cx="2740025" cy="1795463"/>
          </a:xfrm>
          <a:custGeom>
            <a:avLst/>
            <a:gdLst>
              <a:gd name="connsiteX0" fmla="*/ 0 w 2740058"/>
              <a:gd name="connsiteY0" fmla="*/ 1794235 h 1794235"/>
              <a:gd name="connsiteX1" fmla="*/ 122549 w 2740058"/>
              <a:gd name="connsiteY1" fmla="*/ 1596272 h 1794235"/>
              <a:gd name="connsiteX2" fmla="*/ 537328 w 2740058"/>
              <a:gd name="connsiteY2" fmla="*/ 1511430 h 1794235"/>
              <a:gd name="connsiteX3" fmla="*/ 1084083 w 2740058"/>
              <a:gd name="connsiteY3" fmla="*/ 1190919 h 1794235"/>
              <a:gd name="connsiteX4" fmla="*/ 1282045 w 2740058"/>
              <a:gd name="connsiteY4" fmla="*/ 851554 h 1794235"/>
              <a:gd name="connsiteX5" fmla="*/ 1545996 w 2740058"/>
              <a:gd name="connsiteY5" fmla="*/ 870408 h 1794235"/>
              <a:gd name="connsiteX6" fmla="*/ 1659118 w 2740058"/>
              <a:gd name="connsiteY6" fmla="*/ 634738 h 1794235"/>
              <a:gd name="connsiteX7" fmla="*/ 2243580 w 2740058"/>
              <a:gd name="connsiteY7" fmla="*/ 446202 h 1794235"/>
              <a:gd name="connsiteX8" fmla="*/ 2450969 w 2740058"/>
              <a:gd name="connsiteY8" fmla="*/ 59703 h 1794235"/>
              <a:gd name="connsiteX9" fmla="*/ 2705493 w 2740058"/>
              <a:gd name="connsiteY9" fmla="*/ 87983 h 1794235"/>
              <a:gd name="connsiteX10" fmla="*/ 2658359 w 2740058"/>
              <a:gd name="connsiteY10" fmla="*/ 50276 h 17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058" h="1794235">
                <a:moveTo>
                  <a:pt x="0" y="1794235"/>
                </a:moveTo>
                <a:cubicBezTo>
                  <a:pt x="16497" y="1718820"/>
                  <a:pt x="32994" y="1643406"/>
                  <a:pt x="122549" y="1596272"/>
                </a:cubicBezTo>
                <a:cubicBezTo>
                  <a:pt x="212104" y="1549138"/>
                  <a:pt x="377072" y="1578989"/>
                  <a:pt x="537328" y="1511430"/>
                </a:cubicBezTo>
                <a:cubicBezTo>
                  <a:pt x="697584" y="1443871"/>
                  <a:pt x="959964" y="1300898"/>
                  <a:pt x="1084083" y="1190919"/>
                </a:cubicBezTo>
                <a:cubicBezTo>
                  <a:pt x="1208202" y="1080940"/>
                  <a:pt x="1205059" y="904973"/>
                  <a:pt x="1282045" y="851554"/>
                </a:cubicBezTo>
                <a:cubicBezTo>
                  <a:pt x="1359031" y="798135"/>
                  <a:pt x="1483151" y="906544"/>
                  <a:pt x="1545996" y="870408"/>
                </a:cubicBezTo>
                <a:cubicBezTo>
                  <a:pt x="1608841" y="834272"/>
                  <a:pt x="1542854" y="705439"/>
                  <a:pt x="1659118" y="634738"/>
                </a:cubicBezTo>
                <a:cubicBezTo>
                  <a:pt x="1775382" y="564037"/>
                  <a:pt x="2111605" y="542041"/>
                  <a:pt x="2243580" y="446202"/>
                </a:cubicBezTo>
                <a:cubicBezTo>
                  <a:pt x="2375555" y="350363"/>
                  <a:pt x="2373984" y="119406"/>
                  <a:pt x="2450969" y="59703"/>
                </a:cubicBezTo>
                <a:cubicBezTo>
                  <a:pt x="2527954" y="0"/>
                  <a:pt x="2670928" y="89554"/>
                  <a:pt x="2705493" y="87983"/>
                </a:cubicBezTo>
                <a:cubicBezTo>
                  <a:pt x="2740058" y="86412"/>
                  <a:pt x="2699208" y="68344"/>
                  <a:pt x="2658359" y="50276"/>
                </a:cubicBezTo>
              </a:path>
            </a:pathLst>
          </a:custGeom>
          <a:ln w="38100">
            <a:solidFill>
              <a:srgbClr val="00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1167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364163"/>
            <a:ext cx="8620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6748" name="Object 9"/>
          <p:cNvGraphicFramePr>
            <a:graphicFrameLocks noChangeAspect="1"/>
          </p:cNvGraphicFramePr>
          <p:nvPr/>
        </p:nvGraphicFramePr>
        <p:xfrm>
          <a:off x="7399338" y="5756275"/>
          <a:ext cx="530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3514725" imgH="3514725" progId="Equation.3">
                  <p:embed/>
                </p:oleObj>
              </mc:Choice>
              <mc:Fallback>
                <p:oleObj name="方程式" r:id="rId7" imgW="3514725" imgH="3514725" progId="Equation.3">
                  <p:embed/>
                  <p:pic>
                    <p:nvPicPr>
                      <p:cNvPr id="1167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5756275"/>
                        <a:ext cx="530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98</a:t>
            </a:r>
            <a:endParaRPr lang="zh-TW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C2DD242F-34A9-B049-B260-401C3BE61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itchFamily="66" charset="0"/>
              </a:rPr>
              <a:t>CSIE NTU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11.7 Line Fitting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041525"/>
            <a:ext cx="8556625" cy="4411663"/>
          </a:xfrm>
        </p:spPr>
        <p:txBody>
          <a:bodyPr/>
          <a:lstStyle/>
          <a:p>
            <a:r>
              <a:rPr lang="en-US" altLang="zh-TW"/>
              <a:t>procedure for the </a:t>
            </a:r>
            <a:r>
              <a:rPr lang="en-US" altLang="zh-TW" b="1"/>
              <a:t>least-squares</a:t>
            </a:r>
            <a:r>
              <a:rPr lang="en-US" altLang="zh-TW"/>
              <a:t> fitting of line to observed noisy values</a:t>
            </a:r>
          </a:p>
          <a:p>
            <a:r>
              <a:rPr lang="en-US" altLang="zh-TW"/>
              <a:t>principle of </a:t>
            </a:r>
            <a:r>
              <a:rPr lang="en-US" altLang="zh-TW" b="1"/>
              <a:t>minimizing the squared residuals </a:t>
            </a:r>
            <a:r>
              <a:rPr lang="en-US" altLang="zh-TW"/>
              <a:t>under the constraint that 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Lagrange multiplier form: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117765" name="Object 14"/>
          <p:cNvGraphicFramePr>
            <a:graphicFrameLocks noChangeAspect="1"/>
          </p:cNvGraphicFramePr>
          <p:nvPr/>
        </p:nvGraphicFramePr>
        <p:xfrm>
          <a:off x="977900" y="4141788"/>
          <a:ext cx="7023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5511700" imgH="7458075" progId="Equation.3">
                  <p:embed/>
                </p:oleObj>
              </mc:Choice>
              <mc:Fallback>
                <p:oleObj name="方程式" r:id="rId3" imgW="55511700" imgH="7458075" progId="Equation.3">
                  <p:embed/>
                  <p:pic>
                    <p:nvPicPr>
                      <p:cNvPr id="11776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141788"/>
                        <a:ext cx="70231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15"/>
          <p:cNvGraphicFramePr>
            <a:graphicFrameLocks noChangeAspect="1"/>
          </p:cNvGraphicFramePr>
          <p:nvPr/>
        </p:nvGraphicFramePr>
        <p:xfrm>
          <a:off x="5000625" y="3571875"/>
          <a:ext cx="15097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3163550" imgH="4171950" progId="Equation.3">
                  <p:embed/>
                </p:oleObj>
              </mc:Choice>
              <mc:Fallback>
                <p:oleObj name="方程式" r:id="rId5" imgW="13163550" imgH="4171950" progId="Equation.3">
                  <p:embed/>
                  <p:pic>
                    <p:nvPicPr>
                      <p:cNvPr id="11776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571875"/>
                        <a:ext cx="15097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71675" imgH="3733800" progId="Equation.3">
                  <p:embed/>
                </p:oleObj>
              </mc:Choice>
              <mc:Fallback>
                <p:oleObj name="方程式" r:id="rId7" imgW="1971675" imgH="3733800" progId="Equation.3">
                  <p:embed/>
                  <p:pic>
                    <p:nvPicPr>
                      <p:cNvPr id="11776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17"/>
          <p:cNvGraphicFramePr>
            <a:graphicFrameLocks noChangeAspect="1"/>
          </p:cNvGraphicFramePr>
          <p:nvPr/>
        </p:nvGraphicFramePr>
        <p:xfrm>
          <a:off x="792163" y="5715000"/>
          <a:ext cx="8066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84258150" imgH="7458075" progId="Equation.3">
                  <p:embed/>
                </p:oleObj>
              </mc:Choice>
              <mc:Fallback>
                <p:oleObj name="方程式" r:id="rId9" imgW="84258150" imgH="7458075" progId="Equation.3">
                  <p:embed/>
                  <p:pic>
                    <p:nvPicPr>
                      <p:cNvPr id="11776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715000"/>
                        <a:ext cx="8066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604448" y="6405325"/>
            <a:ext cx="47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99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26601</TotalTime>
  <Words>4741</Words>
  <Application>Microsoft Office PowerPoint</Application>
  <PresentationFormat>如螢幕大小 (4:3)</PresentationFormat>
  <Paragraphs>1205</Paragraphs>
  <Slides>121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121</vt:i4>
      </vt:variant>
    </vt:vector>
  </HeadingPairs>
  <TitlesOfParts>
    <vt:vector size="128" baseType="lpstr">
      <vt:lpstr>Arial</vt:lpstr>
      <vt:lpstr>Comic Sans MS</vt:lpstr>
      <vt:lpstr>Times New Roman</vt:lpstr>
      <vt:lpstr>Wingdings</vt:lpstr>
      <vt:lpstr>Network</vt:lpstr>
      <vt:lpstr>方程式</vt:lpstr>
      <vt:lpstr>Equation</vt:lpstr>
      <vt:lpstr>Computer and Robot Vision I</vt:lpstr>
      <vt:lpstr>11.1 Introduction</vt:lpstr>
      <vt:lpstr>11.1 Introduction</vt:lpstr>
      <vt:lpstr>11.1 Introduction</vt:lpstr>
      <vt:lpstr>11.1 Introduction</vt:lpstr>
      <vt:lpstr>11.2 Extracting Boundary Pixels from a Segmented Image</vt:lpstr>
      <vt:lpstr>11.2 Extracting Boundary Pixels from a Segmented Image</vt:lpstr>
      <vt:lpstr>11.2.2 Border-Tracking Algorithm</vt:lpstr>
      <vt:lpstr>11.2.2 Border-Tracking Algorithm</vt:lpstr>
      <vt:lpstr>PowerPoint 簡報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11.2.2 Border-Tracking Algorithm</vt:lpstr>
      <vt:lpstr>11.3 Linking One-Pixel-Wide Edges or Lines</vt:lpstr>
      <vt:lpstr>11.3 Linking One-Pixel-Wide Edges or Lines</vt:lpstr>
      <vt:lpstr>11.3 Linking One-Pixel-Wide Edges or Lines</vt:lpstr>
      <vt:lpstr>PowerPoint 簡報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11.3 Linking One-Pixel-Wide Edges or Lines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11.4 Edge and Line Linking Using Directional Information</vt:lpstr>
      <vt:lpstr>11.5 Segmentation of Arcs into Simple Segments</vt:lpstr>
      <vt:lpstr>11.5 Segmentation of Arcs into Simple Segments</vt:lpstr>
      <vt:lpstr>11.5.1 Iterative Endpoint Fit and Split</vt:lpstr>
      <vt:lpstr>11.5.1 Iterative Endpoint Fit and Split</vt:lpstr>
      <vt:lpstr>11.5.1 Iterative Endpoint Fit and Split</vt:lpstr>
      <vt:lpstr>11.5.1 Iterative Endpoint Fit and Split</vt:lpstr>
      <vt:lpstr>11.5.1 Iterative Endpoint Fit and Split</vt:lpstr>
      <vt:lpstr>11.5.2 Tangential Angle Deflection</vt:lpstr>
      <vt:lpstr>11.5.2 Tangential Angle Deflection</vt:lpstr>
      <vt:lpstr>11.5.2 Tangential Angle Deflection</vt:lpstr>
      <vt:lpstr>11.5.2 Tangential Angle Deflection</vt:lpstr>
      <vt:lpstr>11.5.2 Tangential Angle Deflection</vt:lpstr>
      <vt:lpstr>11.5.3 Uniform Bounded-Error Approximation</vt:lpstr>
      <vt:lpstr>11.5.3 Uniform Bounded-Error Approximation</vt:lpstr>
      <vt:lpstr>11.5.4 Breakpoint Optimization</vt:lpstr>
      <vt:lpstr>11.5.4 Breakpoint Optimization</vt:lpstr>
      <vt:lpstr>11.5.5 Split and Merge</vt:lpstr>
      <vt:lpstr>11.5.5 Split and Merge</vt:lpstr>
      <vt:lpstr>11.5.6 Isodata Segmentation</vt:lpstr>
      <vt:lpstr>11.5.6 Isodata Segmentation</vt:lpstr>
      <vt:lpstr>11.5.6 Isodata Segmentation</vt:lpstr>
      <vt:lpstr>11.5.6 Isodata Segmentation</vt:lpstr>
      <vt:lpstr>11.5.7 Curvature</vt:lpstr>
      <vt:lpstr>11.5.7 Curvature</vt:lpstr>
      <vt:lpstr>11.5.7 Curvature</vt:lpstr>
      <vt:lpstr>11.5.7 Curvature</vt:lpstr>
      <vt:lpstr>11.6 Hough Transform</vt:lpstr>
      <vt:lpstr>Finding Straight-Line Segments</vt:lpstr>
      <vt:lpstr>Finding Straight-Line Segments</vt:lpstr>
      <vt:lpstr>Finding Straight-Line Segments</vt:lpstr>
      <vt:lpstr>Example</vt:lpstr>
      <vt:lpstr>Example</vt:lpstr>
      <vt:lpstr>Finding Straight-Line Segments</vt:lpstr>
      <vt:lpstr>Finding Straight-Line Segments</vt:lpstr>
      <vt:lpstr>Example</vt:lpstr>
      <vt:lpstr>PowerPoint 簡報</vt:lpstr>
      <vt:lpstr>PowerPoint 簡報</vt:lpstr>
      <vt:lpstr>Example</vt:lpstr>
      <vt:lpstr>Example</vt:lpstr>
      <vt:lpstr>Example</vt:lpstr>
      <vt:lpstr>Example</vt:lpstr>
      <vt:lpstr>Example</vt:lpstr>
      <vt:lpstr>Finding Straight-Line Segments</vt:lpstr>
      <vt:lpstr>Finding Circles</vt:lpstr>
      <vt:lpstr>Finding Circles</vt:lpstr>
      <vt:lpstr>Extensions</vt:lpstr>
      <vt:lpstr>11.7 Line Fitting</vt:lpstr>
      <vt:lpstr>11.7 Line Fitting</vt:lpstr>
      <vt:lpstr>11.7 Line Fitting</vt:lpstr>
      <vt:lpstr>PowerPoint 簡報</vt:lpstr>
      <vt:lpstr>11.7.2 Principal-Axis Curve Fit</vt:lpstr>
      <vt:lpstr>11.7.2 Principal-Axis Curve Fit</vt:lpstr>
      <vt:lpstr>11.8 Region-of-Support Determination</vt:lpstr>
      <vt:lpstr>11.8 Region-of-Support Determination</vt:lpstr>
      <vt:lpstr>11.9 Robust Line Fitting</vt:lpstr>
      <vt:lpstr>11.9 Robust Line Fitting</vt:lpstr>
      <vt:lpstr>11.10 Least-Squares Curve Fitting</vt:lpstr>
      <vt:lpstr>11.10 Least-Squares Curve Fitting</vt:lpstr>
      <vt:lpstr>11.10 Least-Squares Curve Fitting</vt:lpstr>
      <vt:lpstr>11.10 Least-Squares Curve Fitting</vt:lpstr>
      <vt:lpstr>11.10 Least-Squares Curve Fitting</vt:lpstr>
      <vt:lpstr>11.10.1 Gradient Descent</vt:lpstr>
      <vt:lpstr>11.10.1 Gradient Descent</vt:lpstr>
      <vt:lpstr>11.10.2 Newton Method</vt:lpstr>
      <vt:lpstr>11.10.4 Fitting to a Circle</vt:lpstr>
      <vt:lpstr>11.10.4 Fitting to a Circle</vt:lpstr>
      <vt:lpstr>11.10.6 Fitting to a Conic</vt:lpstr>
      <vt:lpstr>11.10.3 Second-Order Approximation to Curve Fitting</vt:lpstr>
      <vt:lpstr>11.10.9 Uniform Error Estimation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YuJe</dc:creator>
  <cp:lastModifiedBy>陳嘉政</cp:lastModifiedBy>
  <cp:revision>696</cp:revision>
  <dcterms:created xsi:type="dcterms:W3CDTF">2004-02-27T09:53:19Z</dcterms:created>
  <dcterms:modified xsi:type="dcterms:W3CDTF">2022-01-11T04:50:18Z</dcterms:modified>
</cp:coreProperties>
</file>