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43891200" cy="32918400"/>
  <p:notesSz cx="6858000" cy="9144000"/>
  <p:embeddedFontLst>
    <p:embeddedFont>
      <p:font typeface="Cambria Math" panose="02040503050406030204" pitchFamily="18" charset="0"/>
      <p:regular r:id="rId4"/>
    </p:embeddedFont>
    <p:embeddedFont>
      <p:font typeface="Domine" panose="02040503040403060204" pitchFamily="18" charset="0"/>
      <p:regular r:id="rId5"/>
    </p:embeddedFont>
    <p:embeddedFont>
      <p:font typeface="Montserrat Extra Bold" pitchFamily="2" charset="77"/>
      <p:bold r:id="rId6"/>
    </p:embeddedFont>
  </p:embeddedFontLst>
  <p:custDataLst>
    <p:tags r:id="rId7"/>
  </p:custDataLst>
  <p:defaultTex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guide id="3" orient="horz" pos="10368" userDrawn="1">
          <p15:clr>
            <a:srgbClr val="A4A3A4"/>
          </p15:clr>
        </p15:guide>
        <p15:guide id="4"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2069"/>
    <a:srgbClr val="A0BEC9"/>
    <a:srgbClr val="E3E3E3"/>
    <a:srgbClr val="B4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06" autoAdjust="0"/>
    <p:restoredTop sz="93519" autoAdjust="0"/>
  </p:normalViewPr>
  <p:slideViewPr>
    <p:cSldViewPr snapToGrid="0">
      <p:cViewPr>
        <p:scale>
          <a:sx n="70" d="100"/>
          <a:sy n="70" d="100"/>
        </p:scale>
        <p:origin x="-10888" y="144"/>
      </p:cViewPr>
      <p:guideLst>
        <p:guide orient="horz" pos="6912"/>
        <p:guide pos="10368"/>
        <p:guide orient="horz" pos="10368"/>
        <p:guide pos="13824"/>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4388077" rtl="0" eaLnBrk="1" latinLnBrk="0" hangingPunct="1">
      <a:defRPr sz="5700" kern="1200">
        <a:solidFill>
          <a:schemeClr val="tx1"/>
        </a:solidFill>
        <a:latin typeface="+mn-lt"/>
        <a:ea typeface="+mn-ea"/>
        <a:cs typeface="+mn-cs"/>
      </a:defRPr>
    </a:lvl1pPr>
    <a:lvl2pPr marL="2194039" algn="l" defTabSz="4388077" rtl="0" eaLnBrk="1" latinLnBrk="0" hangingPunct="1">
      <a:defRPr sz="5700" kern="1200">
        <a:solidFill>
          <a:schemeClr val="tx1"/>
        </a:solidFill>
        <a:latin typeface="+mn-lt"/>
        <a:ea typeface="+mn-ea"/>
        <a:cs typeface="+mn-cs"/>
      </a:defRPr>
    </a:lvl2pPr>
    <a:lvl3pPr marL="4388077" algn="l" defTabSz="4388077" rtl="0" eaLnBrk="1" latinLnBrk="0" hangingPunct="1">
      <a:defRPr sz="5700" kern="1200">
        <a:solidFill>
          <a:schemeClr val="tx1"/>
        </a:solidFill>
        <a:latin typeface="+mn-lt"/>
        <a:ea typeface="+mn-ea"/>
        <a:cs typeface="+mn-cs"/>
      </a:defRPr>
    </a:lvl3pPr>
    <a:lvl4pPr marL="6582120" algn="l" defTabSz="4388077" rtl="0" eaLnBrk="1" latinLnBrk="0" hangingPunct="1">
      <a:defRPr sz="5700" kern="1200">
        <a:solidFill>
          <a:schemeClr val="tx1"/>
        </a:solidFill>
        <a:latin typeface="+mn-lt"/>
        <a:ea typeface="+mn-ea"/>
        <a:cs typeface="+mn-cs"/>
      </a:defRPr>
    </a:lvl4pPr>
    <a:lvl5pPr marL="8776160" algn="l" defTabSz="4388077" rtl="0" eaLnBrk="1" latinLnBrk="0" hangingPunct="1">
      <a:defRPr sz="5700" kern="1200">
        <a:solidFill>
          <a:schemeClr val="tx1"/>
        </a:solidFill>
        <a:latin typeface="+mn-lt"/>
        <a:ea typeface="+mn-ea"/>
        <a:cs typeface="+mn-cs"/>
      </a:defRPr>
    </a:lvl5pPr>
    <a:lvl6pPr marL="10970199" algn="l" defTabSz="4388077" rtl="0" eaLnBrk="1" latinLnBrk="0" hangingPunct="1">
      <a:defRPr sz="5700" kern="1200">
        <a:solidFill>
          <a:schemeClr val="tx1"/>
        </a:solidFill>
        <a:latin typeface="+mn-lt"/>
        <a:ea typeface="+mn-ea"/>
        <a:cs typeface="+mn-cs"/>
      </a:defRPr>
    </a:lvl6pPr>
    <a:lvl7pPr marL="13164238" algn="l" defTabSz="4388077" rtl="0" eaLnBrk="1" latinLnBrk="0" hangingPunct="1">
      <a:defRPr sz="5700" kern="1200">
        <a:solidFill>
          <a:schemeClr val="tx1"/>
        </a:solidFill>
        <a:latin typeface="+mn-lt"/>
        <a:ea typeface="+mn-ea"/>
        <a:cs typeface="+mn-cs"/>
      </a:defRPr>
    </a:lvl7pPr>
    <a:lvl8pPr marL="15358277" algn="l" defTabSz="4388077" rtl="0" eaLnBrk="1" latinLnBrk="0" hangingPunct="1">
      <a:defRPr sz="5700" kern="1200">
        <a:solidFill>
          <a:schemeClr val="tx1"/>
        </a:solidFill>
        <a:latin typeface="+mn-lt"/>
        <a:ea typeface="+mn-ea"/>
        <a:cs typeface="+mn-cs"/>
      </a:defRPr>
    </a:lvl8pPr>
    <a:lvl9pPr marL="17552318" algn="l" defTabSz="4388077" rtl="0" eaLnBrk="1" latinLnBrk="0" hangingPunct="1">
      <a:defRPr sz="5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074400" y="16459200"/>
            <a:ext cx="14274800" cy="3937000"/>
          </a:xfrm>
          <a:prstGeom prst="rect">
            <a:avLst/>
          </a:prstGeom>
        </p:spPr>
      </p:pic>
      <p:pic>
        <p:nvPicPr>
          <p:cNvPr id="3" name="New picture"/>
          <p:cNvPicPr/>
          <p:nvPr/>
        </p:nvPicPr>
        <p:blipFill>
          <a:blip r:embed="rId4"/>
          <a:stretch>
            <a:fillRect/>
          </a:stretch>
        </p:blipFill>
        <p:spPr>
          <a:xfrm rot="5400000">
            <a:off x="40690800" y="16459200"/>
            <a:ext cx="14274800" cy="3937000"/>
          </a:xfrm>
          <a:prstGeom prst="rect">
            <a:avLst/>
          </a:prstGeom>
        </p:spPr>
      </p:pic>
      <p:pic>
        <p:nvPicPr>
          <p:cNvPr id="4" name="New picture"/>
          <p:cNvPicPr/>
          <p:nvPr/>
        </p:nvPicPr>
        <p:blipFill>
          <a:blip r:embed="rId5"/>
          <a:stretch>
            <a:fillRect/>
          </a:stretch>
        </p:blipFill>
        <p:spPr>
          <a:xfrm>
            <a:off x="6946900" y="33426400"/>
            <a:ext cx="29997400" cy="1447800"/>
          </a:xfrm>
          <a:prstGeom prst="rect">
            <a:avLst/>
          </a:prstGeom>
        </p:spPr>
      </p:pic>
      <p:sp>
        <p:nvSpPr>
          <p:cNvPr id="5"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assessingslate  Size: 48x36</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p:titleStyle>
    <p:bodyStyle>
      <a:defPPr>
        <a:defRPr kern="1200"/>
      </a:defPPr>
      <a:lvl1pPr marL="0" indent="0" algn="l" defTabSz="4389028" rtl="0" eaLnBrk="1" latinLnBrk="0" hangingPunct="1">
        <a:spcBef>
          <a:spcPct val="20000"/>
        </a:spcBef>
        <a:buFont typeface="Arial" pitchFamily="34" charset="0"/>
        <a:buNone/>
        <a:defRPr sz="13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p:cNvSpPr/>
          <p:nvPr/>
        </p:nvSpPr>
        <p:spPr>
          <a:xfrm>
            <a:off x="-25988" y="11395"/>
            <a:ext cx="43915504" cy="6573107"/>
          </a:xfrm>
          <a:prstGeom prst="rect">
            <a:avLst/>
          </a:prstGeom>
          <a:solidFill>
            <a:srgbClr val="A0BEC9"/>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defPPr>
              <a:defRPr kern="1200"/>
            </a:defPPr>
          </a:lstStyle>
          <a:p>
            <a:endParaRPr lang="en-GB" dirty="0"/>
          </a:p>
        </p:txBody>
      </p:sp>
      <p:sp>
        <p:nvSpPr>
          <p:cNvPr id="51" name="Title 11">
            <a:extLst>
              <a:ext uri="{FF2B5EF4-FFF2-40B4-BE49-F238E27FC236}">
                <a16:creationId xmlns:a16="http://schemas.microsoft.com/office/drawing/2014/main" id="{EE7A5C51-35F0-4B71-992D-43D344D16C04}"/>
              </a:ext>
            </a:extLst>
          </p:cNvPr>
          <p:cNvSpPr txBox="1"/>
          <p:nvPr/>
        </p:nvSpPr>
        <p:spPr>
          <a:xfrm>
            <a:off x="7569200" y="1152859"/>
            <a:ext cx="29368519" cy="2746935"/>
          </a:xfrm>
          <a:prstGeom prst="rect">
            <a:avLst/>
          </a:prstGeom>
        </p:spPr>
        <p:txBody>
          <a:bodyPr lIns="128016" tIns="64008" rIns="128016" bIns="64008"/>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8500" b="1" dirty="0">
                <a:solidFill>
                  <a:schemeClr val="bg1"/>
                </a:solidFill>
                <a:latin typeface="Montserrat Extra Bold" panose="00000900000000000000" pitchFamily="50" charset="0"/>
              </a:rPr>
              <a:t>Quantifying the Impact of Fatigue on Player Performance in Soccer</a:t>
            </a: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1371600" y="3630563"/>
            <a:ext cx="41148000" cy="2025170"/>
          </a:xfrm>
          <a:prstGeom prst="rect">
            <a:avLst/>
          </a:prstGeom>
        </p:spPr>
        <p:txBody>
          <a:bodyPr lIns="128016" tIns="64008" rIns="128016" bIns="64008">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dirty="0">
                <a:solidFill>
                  <a:schemeClr val="bg1"/>
                </a:solidFill>
                <a:latin typeface="Domine" panose="02040503040403060204" pitchFamily="18" charset="0"/>
              </a:rPr>
              <a:t>Jacky</a:t>
            </a:r>
            <a:r>
              <a:rPr lang="zh-CN" altLang="en-US" sz="5600" dirty="0">
                <a:solidFill>
                  <a:schemeClr val="bg1"/>
                </a:solidFill>
                <a:latin typeface="Domine" panose="02040503040403060204" pitchFamily="18" charset="0"/>
              </a:rPr>
              <a:t> </a:t>
            </a:r>
            <a:r>
              <a:rPr lang="en-US" altLang="zh-CN" sz="5600" dirty="0">
                <a:solidFill>
                  <a:schemeClr val="bg1"/>
                </a:solidFill>
                <a:latin typeface="Domine" panose="02040503040403060204" pitchFamily="18" charset="0"/>
              </a:rPr>
              <a:t>Jiang</a:t>
            </a:r>
          </a:p>
          <a:p>
            <a:pPr algn="ctr"/>
            <a:r>
              <a:rPr lang="en-US" sz="5600" dirty="0">
                <a:solidFill>
                  <a:srgbClr val="012069"/>
                </a:solidFill>
                <a:latin typeface="Domine" panose="02040503040403060204" pitchFamily="18" charset="0"/>
              </a:rPr>
              <a:t>Rice University Department of Sports Management</a:t>
            </a:r>
          </a:p>
        </p:txBody>
      </p:sp>
      <p:sp>
        <p:nvSpPr>
          <p:cNvPr id="71" name="Rectangle: Rounded Corners 70"/>
          <p:cNvSpPr/>
          <p:nvPr/>
        </p:nvSpPr>
        <p:spPr>
          <a:xfrm>
            <a:off x="29499079" y="28162125"/>
            <a:ext cx="13860000" cy="3956206"/>
          </a:xfrm>
          <a:prstGeom prst="roundRect">
            <a:avLst>
              <a:gd name="adj" fmla="val 39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59" name="TextBox 58">
            <a:extLst>
              <a:ext uri="{FF2B5EF4-FFF2-40B4-BE49-F238E27FC236}">
                <a16:creationId xmlns:a16="http://schemas.microsoft.com/office/drawing/2014/main" id="{2224C3B5-C740-463A-8086-222E05D55D53}"/>
              </a:ext>
            </a:extLst>
          </p:cNvPr>
          <p:cNvSpPr txBox="1"/>
          <p:nvPr/>
        </p:nvSpPr>
        <p:spPr>
          <a:xfrm>
            <a:off x="30022799" y="29620989"/>
            <a:ext cx="9144000" cy="2308324"/>
          </a:xfrm>
          <a:prstGeom prst="rect">
            <a:avLst/>
          </a:prstGeom>
          <a:noFill/>
        </p:spPr>
        <p:txBody>
          <a:bodyPr wrap="square" rtlCol="0">
            <a:spAutoFit/>
          </a:bodyPr>
          <a:lstStyle>
            <a:defPPr>
              <a:defRPr kern="1200"/>
            </a:defPPr>
          </a:lstStyle>
          <a:p>
            <a:r>
              <a:rPr lang="en-US" sz="2400" dirty="0">
                <a:solidFill>
                  <a:schemeClr val="bg1"/>
                </a:solidFill>
                <a:latin typeface="Domine" panose="02040503040403060204" pitchFamily="18" charset="0"/>
                <a:ea typeface="Open Sans" panose="020B0606030504020204" pitchFamily="34" charset="0"/>
                <a:cs typeface="Open Sans" panose="020B0606030504020204" pitchFamily="34" charset="0"/>
              </a:rPr>
              <a:t>[1] M. Mohr et al., J. Sports Sci., 2005.</a:t>
            </a:r>
            <a:br>
              <a:rPr lang="en-US" sz="2400" dirty="0">
                <a:solidFill>
                  <a:schemeClr val="bg1"/>
                </a:solidFill>
                <a:latin typeface="Domine" panose="02040503040403060204" pitchFamily="18" charset="0"/>
                <a:ea typeface="Open Sans" panose="020B0606030504020204" pitchFamily="34" charset="0"/>
                <a:cs typeface="Open Sans" panose="020B0606030504020204" pitchFamily="34" charset="0"/>
              </a:rPr>
            </a:br>
            <a:r>
              <a:rPr lang="en-US" sz="2400" dirty="0">
                <a:solidFill>
                  <a:schemeClr val="bg1"/>
                </a:solidFill>
                <a:latin typeface="Domine" panose="02040503040403060204" pitchFamily="18" charset="0"/>
                <a:ea typeface="Open Sans" panose="020B0606030504020204" pitchFamily="34" charset="0"/>
                <a:cs typeface="Open Sans" panose="020B0606030504020204" pitchFamily="34" charset="0"/>
              </a:rPr>
              <a:t>[2] C. Carling et al., Sports Med., 2012.</a:t>
            </a:r>
            <a:br>
              <a:rPr lang="en-US" sz="2400" dirty="0">
                <a:solidFill>
                  <a:schemeClr val="bg1"/>
                </a:solidFill>
                <a:latin typeface="Domine" panose="02040503040403060204" pitchFamily="18" charset="0"/>
                <a:ea typeface="Open Sans" panose="020B0606030504020204" pitchFamily="34" charset="0"/>
                <a:cs typeface="Open Sans" panose="020B0606030504020204" pitchFamily="34" charset="0"/>
              </a:rPr>
            </a:br>
            <a:r>
              <a:rPr lang="en-US" sz="2400" dirty="0">
                <a:solidFill>
                  <a:schemeClr val="bg1"/>
                </a:solidFill>
                <a:latin typeface="Domine" panose="02040503040403060204" pitchFamily="18" charset="0"/>
                <a:ea typeface="Open Sans" panose="020B0606030504020204" pitchFamily="34" charset="0"/>
                <a:cs typeface="Open Sans" panose="020B0606030504020204" pitchFamily="34" charset="0"/>
              </a:rPr>
              <a:t>[3] D. Link and M. Hoernig, </a:t>
            </a:r>
            <a:r>
              <a:rPr lang="en-US" sz="2400" dirty="0" err="1">
                <a:solidFill>
                  <a:schemeClr val="bg1"/>
                </a:solidFill>
                <a:latin typeface="Domine" panose="02040503040403060204" pitchFamily="18" charset="0"/>
                <a:ea typeface="Open Sans" panose="020B0606030504020204" pitchFamily="34" charset="0"/>
                <a:cs typeface="Open Sans" panose="020B0606030504020204" pitchFamily="34" charset="0"/>
              </a:rPr>
              <a:t>PLoS</a:t>
            </a:r>
            <a:r>
              <a:rPr lang="en-US" sz="2400" dirty="0">
                <a:solidFill>
                  <a:schemeClr val="bg1"/>
                </a:solidFill>
                <a:latin typeface="Domine" panose="02040503040403060204" pitchFamily="18" charset="0"/>
                <a:ea typeface="Open Sans" panose="020B0606030504020204" pitchFamily="34" charset="0"/>
                <a:cs typeface="Open Sans" panose="020B0606030504020204" pitchFamily="34" charset="0"/>
              </a:rPr>
              <a:t> ONE, 2016.</a:t>
            </a:r>
            <a:br>
              <a:rPr lang="en-US" sz="2400" dirty="0">
                <a:solidFill>
                  <a:schemeClr val="bg1"/>
                </a:solidFill>
                <a:latin typeface="Domine" panose="02040503040403060204" pitchFamily="18" charset="0"/>
                <a:ea typeface="Open Sans" panose="020B0606030504020204" pitchFamily="34" charset="0"/>
                <a:cs typeface="Open Sans" panose="020B0606030504020204" pitchFamily="34" charset="0"/>
              </a:rPr>
            </a:br>
            <a:r>
              <a:rPr lang="en-US" sz="2400" dirty="0">
                <a:solidFill>
                  <a:schemeClr val="bg1"/>
                </a:solidFill>
                <a:latin typeface="Domine" panose="02040503040403060204" pitchFamily="18" charset="0"/>
                <a:ea typeface="Open Sans" panose="020B0606030504020204" pitchFamily="34" charset="0"/>
                <a:cs typeface="Open Sans" panose="020B0606030504020204" pitchFamily="34" charset="0"/>
              </a:rPr>
              <a:t>[4] R. Torres et al., Int. J. Perf. Anal. Sport, 2020.</a:t>
            </a:r>
            <a:br>
              <a:rPr lang="en-US" sz="2400" dirty="0">
                <a:solidFill>
                  <a:schemeClr val="bg1"/>
                </a:solidFill>
                <a:latin typeface="Domine" panose="02040503040403060204" pitchFamily="18" charset="0"/>
                <a:ea typeface="Open Sans" panose="020B0606030504020204" pitchFamily="34" charset="0"/>
                <a:cs typeface="Open Sans" panose="020B0606030504020204" pitchFamily="34" charset="0"/>
              </a:rPr>
            </a:br>
            <a:r>
              <a:rPr lang="en-US" sz="2400" dirty="0">
                <a:solidFill>
                  <a:schemeClr val="bg1"/>
                </a:solidFill>
                <a:latin typeface="Domine" panose="02040503040403060204" pitchFamily="18" charset="0"/>
                <a:ea typeface="Open Sans" panose="020B0606030504020204" pitchFamily="34" charset="0"/>
                <a:cs typeface="Open Sans" panose="020B0606030504020204" pitchFamily="34" charset="0"/>
              </a:rPr>
              <a:t>[5] S. Hochreiter and J. </a:t>
            </a:r>
            <a:r>
              <a:rPr lang="en-US" sz="2400" dirty="0" err="1">
                <a:solidFill>
                  <a:schemeClr val="bg1"/>
                </a:solidFill>
                <a:latin typeface="Domine" panose="02040503040403060204" pitchFamily="18" charset="0"/>
                <a:ea typeface="Open Sans" panose="020B0606030504020204" pitchFamily="34" charset="0"/>
                <a:cs typeface="Open Sans" panose="020B0606030504020204" pitchFamily="34" charset="0"/>
              </a:rPr>
              <a:t>Schmidhuber</a:t>
            </a:r>
            <a:r>
              <a:rPr lang="en-US" sz="2400" dirty="0">
                <a:solidFill>
                  <a:schemeClr val="bg1"/>
                </a:solidFill>
                <a:latin typeface="Domine" panose="02040503040403060204" pitchFamily="18" charset="0"/>
                <a:ea typeface="Open Sans" panose="020B0606030504020204" pitchFamily="34" charset="0"/>
                <a:cs typeface="Open Sans" panose="020B0606030504020204" pitchFamily="34" charset="0"/>
              </a:rPr>
              <a:t>, Neural </a:t>
            </a:r>
            <a:r>
              <a:rPr lang="en-US" sz="2400" dirty="0" err="1">
                <a:solidFill>
                  <a:schemeClr val="bg1"/>
                </a:solidFill>
                <a:latin typeface="Domine" panose="02040503040403060204" pitchFamily="18" charset="0"/>
                <a:ea typeface="Open Sans" panose="020B0606030504020204" pitchFamily="34" charset="0"/>
                <a:cs typeface="Open Sans" panose="020B0606030504020204" pitchFamily="34" charset="0"/>
              </a:rPr>
              <a:t>Comput</a:t>
            </a:r>
            <a:r>
              <a:rPr lang="en-US" sz="2400" dirty="0">
                <a:solidFill>
                  <a:schemeClr val="bg1"/>
                </a:solidFill>
                <a:latin typeface="Domine" panose="02040503040403060204" pitchFamily="18" charset="0"/>
                <a:ea typeface="Open Sans" panose="020B0606030504020204" pitchFamily="34" charset="0"/>
                <a:cs typeface="Open Sans" panose="020B0606030504020204" pitchFamily="34" charset="0"/>
              </a:rPr>
              <a:t>., 1997.</a:t>
            </a:r>
            <a:br>
              <a:rPr lang="en-US" sz="2400" dirty="0">
                <a:solidFill>
                  <a:schemeClr val="bg1"/>
                </a:solidFill>
                <a:latin typeface="Domine" panose="02040503040403060204" pitchFamily="18" charset="0"/>
                <a:ea typeface="Open Sans" panose="020B0606030504020204" pitchFamily="34" charset="0"/>
                <a:cs typeface="Open Sans" panose="020B0606030504020204" pitchFamily="34" charset="0"/>
              </a:rPr>
            </a:br>
            <a:endParaRPr lang="en-US" sz="2400" dirty="0">
              <a:solidFill>
                <a:schemeClr val="bg1"/>
              </a:solidFill>
              <a:latin typeface="Domine" panose="02040503040403060204" pitchFamily="18" charset="0"/>
              <a:ea typeface="Open Sans" panose="020B0606030504020204" pitchFamily="34" charset="0"/>
              <a:cs typeface="Open Sans" panose="020B0606030504020204" pitchFamily="34" charset="0"/>
            </a:endParaRPr>
          </a:p>
        </p:txBody>
      </p:sp>
      <p:sp>
        <p:nvSpPr>
          <p:cNvPr id="60" name="TextBox 59">
            <a:extLst>
              <a:ext uri="{FF2B5EF4-FFF2-40B4-BE49-F238E27FC236}">
                <a16:creationId xmlns:a16="http://schemas.microsoft.com/office/drawing/2014/main" id="{1043F711-D47E-42B5-B443-99A2ED27753E}"/>
              </a:ext>
            </a:extLst>
          </p:cNvPr>
          <p:cNvSpPr txBox="1"/>
          <p:nvPr/>
        </p:nvSpPr>
        <p:spPr>
          <a:xfrm>
            <a:off x="30022799" y="28799224"/>
            <a:ext cx="9144000" cy="646331"/>
          </a:xfrm>
          <a:prstGeom prst="rect">
            <a:avLst/>
          </a:prstGeom>
          <a:noFill/>
        </p:spPr>
        <p:txBody>
          <a:bodyPr wrap="square" rtlCol="0">
            <a:spAutoFit/>
          </a:bodyPr>
          <a:lstStyle>
            <a:defPPr>
              <a:defRPr kern="1200"/>
            </a:defPPr>
          </a:lstStyle>
          <a:p>
            <a:r>
              <a:rPr lang="en-US" sz="3600" b="1" dirty="0">
                <a:solidFill>
                  <a:schemeClr val="bg1"/>
                </a:solidFill>
                <a:latin typeface="Montserrat Extra Bold" panose="00000900000000000000" pitchFamily="50" charset="0"/>
              </a:rPr>
              <a:t>References</a:t>
            </a:r>
          </a:p>
        </p:txBody>
      </p:sp>
      <p:sp>
        <p:nvSpPr>
          <p:cNvPr id="42" name="Rectangle: Rounded Corners 41"/>
          <p:cNvSpPr/>
          <p:nvPr/>
        </p:nvSpPr>
        <p:spPr>
          <a:xfrm>
            <a:off x="29499079" y="7244416"/>
            <a:ext cx="13860000" cy="12827213"/>
          </a:xfrm>
          <a:prstGeom prst="roundRect">
            <a:avLst>
              <a:gd name="adj" fmla="val 147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61" name="TextBox 60">
            <a:extLst>
              <a:ext uri="{FF2B5EF4-FFF2-40B4-BE49-F238E27FC236}">
                <a16:creationId xmlns:a16="http://schemas.microsoft.com/office/drawing/2014/main" id="{89EBE15B-4246-47D5-A572-FC8BC1A36A14}"/>
              </a:ext>
            </a:extLst>
          </p:cNvPr>
          <p:cNvSpPr txBox="1"/>
          <p:nvPr/>
        </p:nvSpPr>
        <p:spPr>
          <a:xfrm>
            <a:off x="30022798" y="8182301"/>
            <a:ext cx="12755821" cy="2677656"/>
          </a:xfrm>
          <a:prstGeom prst="rect">
            <a:avLst/>
          </a:prstGeom>
          <a:noFill/>
        </p:spPr>
        <p:txBody>
          <a:bodyPr wrap="square" rtlCol="0">
            <a:spAutoFit/>
          </a:bodyPr>
          <a:lstStyle>
            <a:defPPr>
              <a:defRPr kern="1200"/>
            </a:defPPr>
          </a:lstStyle>
          <a:p>
            <a:r>
              <a:rPr lang="en-US" altLang="zh-CN"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3.</a:t>
            </a:r>
            <a:r>
              <a:rPr lang="zh-CN" alt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a:t>
            </a:r>
            <a:r>
              <a:rPr lang="en-US"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Random Forest Regression</a:t>
            </a:r>
          </a:p>
          <a:p>
            <a:endParaRPr lang="en-US"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By introducing fatigue indicators into the model, we observed:</a:t>
            </a:r>
          </a:p>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R² increased from 0.120 to 0.191.</a:t>
            </a:r>
          </a:p>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Event Intensity (total events) became the top fatigue predictor (20.6% importance), surpassing some historical metrics.</a:t>
            </a:r>
          </a:p>
        </p:txBody>
      </p:sp>
      <p:sp>
        <p:nvSpPr>
          <p:cNvPr id="83" name="TextBox 82">
            <a:extLst>
              <a:ext uri="{FF2B5EF4-FFF2-40B4-BE49-F238E27FC236}">
                <a16:creationId xmlns:a16="http://schemas.microsoft.com/office/drawing/2014/main" id="{66B428E8-E946-4C04-BA2E-DBE7C90A92EC}"/>
              </a:ext>
            </a:extLst>
          </p:cNvPr>
          <p:cNvSpPr txBox="1"/>
          <p:nvPr/>
        </p:nvSpPr>
        <p:spPr>
          <a:xfrm>
            <a:off x="30022799" y="7482385"/>
            <a:ext cx="9144000" cy="646331"/>
          </a:xfrm>
          <a:prstGeom prst="rect">
            <a:avLst/>
          </a:prstGeom>
          <a:noFill/>
        </p:spPr>
        <p:txBody>
          <a:bodyPr wrap="square" rtlCol="0">
            <a:spAutoFit/>
          </a:bodyPr>
          <a:lstStyle>
            <a:defPPr>
              <a:defRPr kern="1200"/>
            </a:defPPr>
          </a:lstStyle>
          <a:p>
            <a:r>
              <a:rPr lang="en-US" sz="3600" b="1" dirty="0">
                <a:solidFill>
                  <a:schemeClr val="tx1">
                    <a:lumMod val="75000"/>
                    <a:lumOff val="25000"/>
                  </a:schemeClr>
                </a:solidFill>
                <a:latin typeface="Montserrat Extra Bold" panose="00000900000000000000" pitchFamily="50" charset="0"/>
              </a:rPr>
              <a:t>Results Continued</a:t>
            </a:r>
          </a:p>
        </p:txBody>
      </p:sp>
      <p:sp>
        <p:nvSpPr>
          <p:cNvPr id="45" name="Rectangle: Rounded Corners 44"/>
          <p:cNvSpPr/>
          <p:nvPr/>
        </p:nvSpPr>
        <p:spPr>
          <a:xfrm>
            <a:off x="29499079" y="20519135"/>
            <a:ext cx="13860000" cy="7195485"/>
          </a:xfrm>
          <a:prstGeom prst="roundRect">
            <a:avLst>
              <a:gd name="adj" fmla="val 159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84" name="TextBox 83">
            <a:extLst>
              <a:ext uri="{FF2B5EF4-FFF2-40B4-BE49-F238E27FC236}">
                <a16:creationId xmlns:a16="http://schemas.microsoft.com/office/drawing/2014/main" id="{7ABCCD2C-433F-478B-B18B-A4DAD100C702}"/>
              </a:ext>
            </a:extLst>
          </p:cNvPr>
          <p:cNvSpPr txBox="1"/>
          <p:nvPr/>
        </p:nvSpPr>
        <p:spPr>
          <a:xfrm>
            <a:off x="30079538" y="21889166"/>
            <a:ext cx="12699082" cy="5693866"/>
          </a:xfrm>
          <a:prstGeom prst="rect">
            <a:avLst/>
          </a:prstGeom>
          <a:noFill/>
        </p:spPr>
        <p:txBody>
          <a:bodyPr wrap="square" rtlCol="0">
            <a:spAutoFit/>
          </a:bodyPr>
          <a:lstStyle>
            <a:defPPr>
              <a:defRPr kern="1200"/>
            </a:defPPr>
          </a:lstStyle>
          <a:p>
            <a:r>
              <a:rPr lang="en-US"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Key Takeaways:</a:t>
            </a:r>
          </a:p>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Fatigue has measurable, though subtle, effects—especially on physical actions.</a:t>
            </a:r>
          </a:p>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Match intensity (not just rest days) strongly correlates with performance decline.</a:t>
            </a:r>
          </a:p>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Integrating fatigue-aware modeling into team decision pipelines can enhance rotation and reduce injury risk.</a:t>
            </a:r>
          </a:p>
          <a:p>
            <a:endPar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Recommendations for Coaches/Analysts:</a:t>
            </a:r>
          </a:p>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Monitor cumulative workload via total games and match events.</a:t>
            </a:r>
          </a:p>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Identify fatigue-resilient players for congested schedules.</a:t>
            </a:r>
          </a:p>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Use models like Random Forest for practical performance forecasting.</a:t>
            </a:r>
          </a:p>
          <a:p>
            <a:endPar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85" name="TextBox 84">
            <a:extLst>
              <a:ext uri="{FF2B5EF4-FFF2-40B4-BE49-F238E27FC236}">
                <a16:creationId xmlns:a16="http://schemas.microsoft.com/office/drawing/2014/main" id="{2F9F16DD-B1FB-447B-BA78-9201D1B2D897}"/>
              </a:ext>
            </a:extLst>
          </p:cNvPr>
          <p:cNvSpPr txBox="1"/>
          <p:nvPr/>
        </p:nvSpPr>
        <p:spPr>
          <a:xfrm>
            <a:off x="30022798" y="21067401"/>
            <a:ext cx="9144000" cy="646331"/>
          </a:xfrm>
          <a:prstGeom prst="rect">
            <a:avLst/>
          </a:prstGeom>
          <a:noFill/>
        </p:spPr>
        <p:txBody>
          <a:bodyPr wrap="square" rtlCol="0">
            <a:spAutoFit/>
          </a:bodyPr>
          <a:lstStyle>
            <a:defPPr>
              <a:defRPr kern="1200"/>
            </a:defPPr>
          </a:lstStyle>
          <a:p>
            <a:r>
              <a:rPr lang="en-US" sz="3600" b="1" dirty="0">
                <a:solidFill>
                  <a:schemeClr val="tx1">
                    <a:lumMod val="75000"/>
                    <a:lumOff val="25000"/>
                  </a:schemeClr>
                </a:solidFill>
                <a:latin typeface="Montserrat Extra Bold" panose="00000900000000000000" pitchFamily="50" charset="0"/>
              </a:rPr>
              <a:t>Conclusion &amp; Recommendations</a:t>
            </a:r>
          </a:p>
        </p:txBody>
      </p:sp>
      <p:sp>
        <p:nvSpPr>
          <p:cNvPr id="39" name="Rectangle: Rounded Corners 38"/>
          <p:cNvSpPr/>
          <p:nvPr/>
        </p:nvSpPr>
        <p:spPr>
          <a:xfrm>
            <a:off x="712119" y="7030149"/>
            <a:ext cx="13860000" cy="10329414"/>
          </a:xfrm>
          <a:prstGeom prst="roundRect">
            <a:avLst>
              <a:gd name="adj" fmla="val 1711"/>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46" name="TextBox 45"/>
          <p:cNvSpPr txBox="1"/>
          <p:nvPr/>
        </p:nvSpPr>
        <p:spPr>
          <a:xfrm>
            <a:off x="1169319" y="8150297"/>
            <a:ext cx="12873252" cy="9140964"/>
          </a:xfrm>
          <a:prstGeom prst="rect">
            <a:avLst/>
          </a:prstGeom>
          <a:noFill/>
        </p:spPr>
        <p:txBody>
          <a:bodyPr wrap="square" rtlCol="0">
            <a:spAutoFit/>
          </a:bodyPr>
          <a:lstStyle>
            <a:defPPr>
              <a:defRPr kern="1200"/>
            </a:defPPr>
          </a:lstStyle>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Fatigue is a critical yet complex factor affecting player performance in professional soccer. Traditional methods of fatigue assessment often rely on invasive biomarkers or subjective measures, which limit their scalability across an entire season. In this study, we propose a data-driven framework that leverages event-level soccer data to quantify fatigue and assess its impact on individual player performance. Using detailed match data from the 2019–20 La Liga season, we construct fatigue indicators such as days since last match, total games played, and event intensity, and examine their relationships with key performance metrics — pass accuracy, duel win rate, and shot success rate.</a:t>
            </a:r>
          </a:p>
          <a:p>
            <a:endPar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We evaluate multiple modeling approaches including linear regression, random forest, ARIMAX, and LSTM neural networks to predict performance under varying fatigue conditions. Our findings reveal that while historical performance is the strongest predictor of match outcomes, fatigue-related features — particularly match intensity — add measurable explanatory power. Clustering analysis further identifies distinct fatigue-resilience profiles among players. This study demonstrates the feasibility of using non-invasive, tracking-derived indicators to model fatigue, offering valuable insights for match planning, squad rotation, and player management in elite soccer contexts.</a:t>
            </a:r>
          </a:p>
        </p:txBody>
      </p:sp>
      <p:sp>
        <p:nvSpPr>
          <p:cNvPr id="47" name="TextBox 46"/>
          <p:cNvSpPr txBox="1"/>
          <p:nvPr/>
        </p:nvSpPr>
        <p:spPr>
          <a:xfrm>
            <a:off x="1169319" y="7482385"/>
            <a:ext cx="9144000" cy="646331"/>
          </a:xfrm>
          <a:prstGeom prst="rect">
            <a:avLst/>
          </a:prstGeom>
          <a:noFill/>
        </p:spPr>
        <p:txBody>
          <a:bodyPr wrap="square" rtlCol="0">
            <a:spAutoFit/>
          </a:bodyPr>
          <a:lstStyle>
            <a:defPPr>
              <a:defRPr kern="1200"/>
            </a:defPPr>
          </a:lstStyle>
          <a:p>
            <a:r>
              <a:rPr lang="en-US" sz="3600" b="1">
                <a:solidFill>
                  <a:schemeClr val="tx1">
                    <a:lumMod val="75000"/>
                    <a:lumOff val="25000"/>
                  </a:schemeClr>
                </a:solidFill>
                <a:latin typeface="Montserrat Extra Bold" panose="00000900000000000000" pitchFamily="50" charset="0"/>
              </a:rPr>
              <a:t>Abstract</a:t>
            </a:r>
          </a:p>
        </p:txBody>
      </p:sp>
      <p:sp>
        <p:nvSpPr>
          <p:cNvPr id="43" name="Rectangle: Rounded Corners 42"/>
          <p:cNvSpPr/>
          <p:nvPr/>
        </p:nvSpPr>
        <p:spPr>
          <a:xfrm>
            <a:off x="712118" y="18199509"/>
            <a:ext cx="13756283" cy="13918822"/>
          </a:xfrm>
          <a:prstGeom prst="roundRect">
            <a:avLst>
              <a:gd name="adj" fmla="val 2004"/>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p>
        </p:txBody>
      </p:sp>
      <p:sp>
        <p:nvSpPr>
          <p:cNvPr id="86" name="TextBox 85">
            <a:extLst>
              <a:ext uri="{FF2B5EF4-FFF2-40B4-BE49-F238E27FC236}">
                <a16:creationId xmlns:a16="http://schemas.microsoft.com/office/drawing/2014/main" id="{9B320F11-3F85-4920-92E0-15D89C7AF4D2}"/>
              </a:ext>
            </a:extLst>
          </p:cNvPr>
          <p:cNvSpPr txBox="1"/>
          <p:nvPr/>
        </p:nvSpPr>
        <p:spPr>
          <a:xfrm>
            <a:off x="1169319" y="19352178"/>
            <a:ext cx="12873252" cy="5693866"/>
          </a:xfrm>
          <a:prstGeom prst="rect">
            <a:avLst/>
          </a:prstGeom>
          <a:noFill/>
        </p:spPr>
        <p:txBody>
          <a:bodyPr wrap="square" rtlCol="0">
            <a:spAutoFit/>
          </a:bodyPr>
          <a:lstStyle>
            <a:defPPr>
              <a:defRPr kern="1200"/>
            </a:defPPr>
          </a:lstStyle>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Fatigue plays a crucial role in elite soccer, impacting players’ physical execution and decision-making. However, traditional fatigue measures—like biomarkers or minutes played—are invasive or lack the resolution to track performance across a full season.</a:t>
            </a:r>
          </a:p>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This study leverages event-level data from the 2019–20 La Liga season to develop non-invasive fatigue indicators (e.g., days since last match, total games played, event intensity). We examine how these indicators relate to performance outcomes like pass accuracy, duel win rate, and shot success rate.</a:t>
            </a:r>
          </a:p>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Using a combination of regression models, machine learning, and time-series forecasting, we explore both the predictive power of fatigue and identify players with differing fatigue resilience profiles—offering actionable insights for rotation and recovery planning.</a:t>
            </a:r>
          </a:p>
        </p:txBody>
      </p:sp>
      <p:sp>
        <p:nvSpPr>
          <p:cNvPr id="87" name="TextBox 86">
            <a:extLst>
              <a:ext uri="{FF2B5EF4-FFF2-40B4-BE49-F238E27FC236}">
                <a16:creationId xmlns:a16="http://schemas.microsoft.com/office/drawing/2014/main" id="{7DB2E49A-CE7A-4210-AE9F-5037030C938E}"/>
              </a:ext>
            </a:extLst>
          </p:cNvPr>
          <p:cNvSpPr txBox="1"/>
          <p:nvPr/>
        </p:nvSpPr>
        <p:spPr>
          <a:xfrm>
            <a:off x="1169319" y="18684267"/>
            <a:ext cx="9144000" cy="646331"/>
          </a:xfrm>
          <a:prstGeom prst="rect">
            <a:avLst/>
          </a:prstGeom>
          <a:noFill/>
        </p:spPr>
        <p:txBody>
          <a:bodyPr wrap="square" rtlCol="0">
            <a:spAutoFit/>
          </a:bodyPr>
          <a:lstStyle>
            <a:defPPr>
              <a:defRPr kern="1200"/>
            </a:defPPr>
          </a:lstStyle>
          <a:p>
            <a:r>
              <a:rPr lang="en-US" sz="3600" b="1" dirty="0">
                <a:solidFill>
                  <a:schemeClr val="tx1">
                    <a:lumMod val="75000"/>
                    <a:lumOff val="25000"/>
                  </a:schemeClr>
                </a:solidFill>
                <a:latin typeface="Montserrat Extra Bold" panose="00000900000000000000" pitchFamily="50" charset="0"/>
              </a:rPr>
              <a:t>Introduction</a:t>
            </a:r>
          </a:p>
        </p:txBody>
      </p:sp>
      <p:sp>
        <p:nvSpPr>
          <p:cNvPr id="41" name="Rectangle: Rounded Corners 40"/>
          <p:cNvSpPr/>
          <p:nvPr/>
        </p:nvSpPr>
        <p:spPr>
          <a:xfrm>
            <a:off x="15105599" y="7062667"/>
            <a:ext cx="13860000" cy="16071653"/>
          </a:xfrm>
          <a:prstGeom prst="roundRect">
            <a:avLst>
              <a:gd name="adj" fmla="val 1937"/>
            </a:avLst>
          </a:prstGeom>
          <a:solidFill>
            <a:srgbClr val="A0BE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noFill/>
            </a:endParaRPr>
          </a:p>
        </p:txBody>
      </p:sp>
      <mc:AlternateContent xmlns:mc="http://schemas.openxmlformats.org/markup-compatibility/2006">
        <mc:Choice xmlns:a14="http://schemas.microsoft.com/office/drawing/2010/main" Requires="a14">
          <p:sp>
            <p:nvSpPr>
              <p:cNvPr id="92" name="TextBox 91">
                <a:extLst>
                  <a:ext uri="{FF2B5EF4-FFF2-40B4-BE49-F238E27FC236}">
                    <a16:creationId xmlns:a16="http://schemas.microsoft.com/office/drawing/2014/main" id="{65C4E645-8814-452E-ABF9-94046EFDF552}"/>
                  </a:ext>
                </a:extLst>
              </p:cNvPr>
              <p:cNvSpPr txBox="1"/>
              <p:nvPr/>
            </p:nvSpPr>
            <p:spPr>
              <a:xfrm>
                <a:off x="15516338" y="8333830"/>
                <a:ext cx="12921501" cy="14665361"/>
              </a:xfrm>
              <a:prstGeom prst="rect">
                <a:avLst/>
              </a:prstGeom>
              <a:noFill/>
            </p:spPr>
            <p:txBody>
              <a:bodyPr wrap="square" rtlCol="0">
                <a:spAutoFit/>
              </a:bodyPr>
              <a:lstStyle>
                <a:defPPr>
                  <a:defRPr kern="1200"/>
                </a:defPPr>
              </a:lstStyle>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1. </a:t>
                </a:r>
                <a:r>
                  <a:rPr lang="en-US"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Linear Regression </a:t>
                </a: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with Fatigue Features</a:t>
                </a:r>
                <a:r>
                  <a:rPr lang="zh-CN" alt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a:t>
                </a: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or include images of  your data, the methodology.</a:t>
                </a:r>
              </a:p>
              <a:p>
                <a:endParaRPr lang="en-TW" sz="2800" dirty="0"/>
              </a:p>
              <a:p>
                <a14:m>
                  <m:oMathPara xmlns:m="http://schemas.openxmlformats.org/officeDocument/2006/math">
                    <m:oMathParaPr>
                      <m:jc m:val="centerGroup"/>
                    </m:oMathParaPr>
                    <m:oMath xmlns:m="http://schemas.openxmlformats.org/officeDocument/2006/math">
                      <m:sSub>
                        <m:sSub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𝑦</m:t>
                          </m:r>
                        </m:e>
                        <m:sub>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𝑖</m:t>
                          </m:r>
                        </m:sub>
                      </m:s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𝛽</m:t>
                          </m:r>
                        </m:e>
                        <m: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0</m:t>
                          </m:r>
                        </m:sub>
                      </m:s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𝛽</m:t>
                          </m:r>
                        </m:e>
                        <m: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1</m:t>
                          </m:r>
                        </m:sub>
                      </m:sSub>
                      <m:sSub>
                        <m:sSub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𝑥</m:t>
                          </m:r>
                        </m:e>
                        <m: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h𝑖𝑠𝑡</m:t>
                          </m:r>
                        </m:sub>
                      </m:s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𝛽</m:t>
                          </m:r>
                        </m:e>
                        <m: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𝑥</m:t>
                          </m:r>
                        </m:e>
                        <m: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𝑓𝑎𝑡𝑖𝑔𝑢𝑒</m:t>
                          </m:r>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1</m:t>
                          </m:r>
                        </m:sub>
                      </m:s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𝛽</m:t>
                          </m:r>
                        </m:e>
                        <m: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3</m:t>
                          </m:r>
                        </m:sub>
                      </m:sSub>
                      <m:sSub>
                        <m:sSub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𝑥</m:t>
                          </m:r>
                        </m:e>
                        <m: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𝑓𝑎𝑡𝑖𝑔𝑢𝑒</m:t>
                          </m:r>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2</m:t>
                          </m:r>
                        </m:sub>
                      </m:s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𝛽</m:t>
                          </m:r>
                        </m:e>
                        <m: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4</m:t>
                          </m:r>
                        </m:sub>
                      </m:sSub>
                      <m:d>
                        <m:d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𝑥</m:t>
                              </m:r>
                            </m:e>
                            <m: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𝑓𝑎𝑡𝑖𝑔𝑢𝑒</m:t>
                              </m:r>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1</m:t>
                              </m:r>
                            </m:sub>
                          </m:s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𝑥</m:t>
                              </m:r>
                            </m:e>
                            <m: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𝑓𝑎𝑡𝑖𝑔𝑢𝑒</m:t>
                              </m:r>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2</m:t>
                              </m:r>
                            </m:sub>
                          </m:sSub>
                        </m:e>
                      </m:d>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𝜀</m:t>
                          </m:r>
                        </m:e>
                        <m:sub>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𝑖</m:t>
                          </m:r>
                        </m:sub>
                      </m:sSub>
                    </m:oMath>
                  </m:oMathPara>
                </a14:m>
                <a:endParaRPr lang="en-US" altLang="zh-CN"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Where:</a:t>
                </a:r>
              </a:p>
              <a:p>
                <a14:m>
                  <m:oMath xmlns:m="http://schemas.openxmlformats.org/officeDocument/2006/math">
                    <m:sSub>
                      <m:sSub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𝑦</m:t>
                        </m:r>
                      </m:e>
                      <m:sub>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𝑖</m:t>
                        </m:r>
                      </m:sub>
                    </m:sSub>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 </m:t>
                    </m:r>
                  </m:oMath>
                </a14:m>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Current performance metric (pass accuracy, duel win rate, or shot success rate)</a:t>
                </a:r>
              </a:p>
              <a:p>
                <a14:m>
                  <m:oMath xmlns:m="http://schemas.openxmlformats.org/officeDocument/2006/math">
                    <m:sSub>
                      <m:sSub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𝑥</m:t>
                        </m:r>
                      </m:e>
                      <m: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h𝑖𝑠𝑡</m:t>
                        </m:r>
                      </m:sub>
                    </m:s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 </m:t>
                    </m:r>
                  </m:oMath>
                </a14:m>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Historical performance metric</a:t>
                </a:r>
              </a:p>
              <a:p>
                <a14:m>
                  <m:oMath xmlns:m="http://schemas.openxmlformats.org/officeDocument/2006/math">
                    <m:sSub>
                      <m:sSub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𝑥</m:t>
                        </m:r>
                      </m:e>
                      <m: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𝑓𝑎𝑡𝑖𝑔𝑢𝑒</m:t>
                        </m:r>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1</m:t>
                        </m:r>
                      </m:sub>
                    </m:s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 </m:t>
                    </m:r>
                  </m:oMath>
                </a14:m>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Days since last match</a:t>
                </a:r>
              </a:p>
              <a:p>
                <a14:m>
                  <m:oMath xmlns:m="http://schemas.openxmlformats.org/officeDocument/2006/math">
                    <m:sSub>
                      <m:sSub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𝑥</m:t>
                        </m:r>
                      </m:e>
                      <m: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𝑓𝑎𝑡𝑖𝑔𝑢𝑒</m:t>
                        </m:r>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2</m:t>
                        </m:r>
                      </m:sub>
                    </m:s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 </m:t>
                    </m:r>
                  </m:oMath>
                </a14:m>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Total games played</a:t>
                </a:r>
              </a:p>
              <a:p>
                <a14:m>
                  <m:oMath xmlns:m="http://schemas.openxmlformats.org/officeDocument/2006/math">
                    <m:sSub>
                      <m:sSub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𝜀</m:t>
                        </m:r>
                      </m:e>
                      <m:sub>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𝑖</m:t>
                        </m:r>
                      </m:sub>
                    </m:sSub>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 </m:t>
                    </m:r>
                  </m:oMath>
                </a14:m>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Model coefficients</a:t>
                </a:r>
              </a:p>
              <a:p>
                <a:endPar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2. </a:t>
                </a:r>
                <a:r>
                  <a:rPr lang="en-US"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K-Means Clustering </a:t>
                </a: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for Fatigue Resilience</a:t>
                </a:r>
              </a:p>
              <a:p>
                <a14:m>
                  <m:oMathPara xmlns:m="http://schemas.openxmlformats.org/officeDocument/2006/math">
                    <m:oMathParaPr>
                      <m:jc m:val="centerGroup"/>
                    </m:oMathParaPr>
                    <m:oMath xmlns:m="http://schemas.openxmlformats.org/officeDocument/2006/math">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𝐽</m:t>
                      </m:r>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nary>
                        <m:naryPr>
                          <m:chr m:val="∑"/>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naryPr>
                        <m:sub>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𝑖</m:t>
                          </m:r>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=1</m:t>
                          </m:r>
                        </m:sub>
                        <m:sup>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𝑘</m:t>
                          </m:r>
                        </m:sup>
                        <m:e>
                          <m:nary>
                            <m:naryPr>
                              <m:chr m:val="∑"/>
                              <m:supHide m:val="on"/>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naryPr>
                            <m: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𝑥</m:t>
                              </m:r>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𝐶</m:t>
                                  </m:r>
                                </m:e>
                                <m:sub>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𝑖</m:t>
                                  </m:r>
                                </m:sub>
                              </m:sSub>
                            </m:sub>
                            <m:sup/>
                            <m:e>
                              <m:r>
                                <m:rPr>
                                  <m:lit/>
                                </m:r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e>
                          </m:nary>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𝑥</m:t>
                          </m:r>
                        </m:e>
                      </m:nary>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𝜇</m:t>
                          </m:r>
                        </m:e>
                        <m:sub>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𝑖</m:t>
                          </m:r>
                        </m:sub>
                      </m:sSub>
                      <m:sSup>
                        <m:sSup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pPr>
                        <m:e>
                          <m:r>
                            <m:rPr>
                              <m:lit/>
                            </m:r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e>
                        <m:sup>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2</m:t>
                          </m:r>
                        </m:sup>
                      </m:sSup>
                    </m:oMath>
                  </m:oMathPara>
                </a14:m>
                <a:endPar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3. </a:t>
                </a:r>
                <a:r>
                  <a:rPr lang="en-US"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Random Forest Regression</a:t>
                </a:r>
              </a:p>
              <a:p>
                <a:endPar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14:m>
                  <m:oMathPara xmlns:m="http://schemas.openxmlformats.org/officeDocument/2006/math">
                    <m:oMathParaPr>
                      <m:jc m:val="centerGroup"/>
                    </m:oMathParaPr>
                    <m:oMath xmlns:m="http://schemas.openxmlformats.org/officeDocument/2006/math">
                      <m:acc>
                        <m:accPr>
                          <m:chr m:val="̂"/>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acc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𝑦</m:t>
                          </m:r>
                        </m:e>
                      </m:acc>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fPr>
                        <m:num>
                          <m:r>
                            <a:rPr lang="en-US" altLang="zh-CN" sz="2800" b="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1</m:t>
                          </m:r>
                        </m:num>
                        <m:den>
                          <m:r>
                            <a:rPr lang="en-US" altLang="zh-CN" sz="2800" b="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𝑇</m:t>
                          </m:r>
                        </m:den>
                      </m:f>
                      <m:nary>
                        <m:naryPr>
                          <m:chr m:val="∑"/>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naryPr>
                        <m: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𝑡</m:t>
                          </m:r>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=1</m:t>
                          </m:r>
                        </m:sub>
                        <m:sup>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𝑇</m:t>
                          </m:r>
                        </m:sup>
                        <m:e>
                          <m:sSub>
                            <m:sSubPr>
                              <m:ctrlP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𝑓</m:t>
                              </m:r>
                            </m:e>
                            <m:sub>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𝑡</m:t>
                              </m:r>
                            </m:sub>
                          </m:sSub>
                          <m:d>
                            <m:d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d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𝑥</m:t>
                              </m:r>
                            </m:e>
                          </m:d>
                        </m:e>
                      </m:nary>
                    </m:oMath>
                  </m:oMathPara>
                </a14:m>
                <a:endPar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altLang="zh-CN"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4.</a:t>
                </a:r>
                <a:r>
                  <a:rPr lang="zh-CN" alt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a:t>
                </a:r>
                <a:r>
                  <a:rPr lang="en-US" altLang="zh-CN"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ARIMAX Model (Time Series Forecasting)</a:t>
                </a:r>
              </a:p>
              <a:p>
                <a14:m>
                  <m:oMathPara xmlns:m="http://schemas.openxmlformats.org/officeDocument/2006/math">
                    <m:oMathParaPr>
                      <m:jc m:val="centerGroup"/>
                    </m:oMathParaPr>
                    <m:oMath xmlns:m="http://schemas.openxmlformats.org/officeDocument/2006/math">
                      <m:sSub>
                        <m:sSub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𝑦</m:t>
                          </m:r>
                        </m:e>
                        <m:sub>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𝑡</m:t>
                          </m:r>
                        </m:sub>
                      </m:s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𝑐</m:t>
                      </m:r>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nary>
                        <m:naryPr>
                          <m:chr m:val="∑"/>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naryPr>
                        <m:sub>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𝑖</m:t>
                          </m:r>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=1</m:t>
                          </m:r>
                        </m:sub>
                        <m:sup>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𝑝</m:t>
                          </m:r>
                        </m:sup>
                        <m:e>
                          <m:sSub>
                            <m:sSubPr>
                              <m:ctrlP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𝜙</m:t>
                              </m:r>
                            </m:e>
                            <m:sub>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𝑖</m:t>
                              </m:r>
                            </m:sub>
                          </m:sSub>
                          <m:sSub>
                            <m:sSub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𝑦</m:t>
                              </m:r>
                            </m:e>
                            <m: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𝑡</m:t>
                              </m:r>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𝑖</m:t>
                              </m:r>
                            </m:sub>
                          </m:sSub>
                        </m:e>
                      </m:nary>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nary>
                        <m:naryPr>
                          <m:chr m:val="∑"/>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naryPr>
                        <m: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𝑗</m:t>
                          </m:r>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=1</m:t>
                          </m:r>
                        </m:sub>
                        <m:sup>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𝑞</m:t>
                          </m:r>
                        </m:sup>
                        <m:e>
                          <m:sSub>
                            <m:sSubPr>
                              <m:ctrlP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𝜃</m:t>
                              </m:r>
                            </m:e>
                            <m:sub>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𝑗</m:t>
                              </m:r>
                            </m:sub>
                          </m:sSub>
                          <m:sSub>
                            <m:sSub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𝜀</m:t>
                              </m:r>
                            </m:e>
                            <m: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𝑡</m:t>
                              </m:r>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𝑗</m:t>
                              </m:r>
                            </m:sub>
                          </m:sSub>
                        </m:e>
                      </m:nary>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nary>
                        <m:naryPr>
                          <m:chr m:val="∑"/>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naryPr>
                        <m: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𝑘</m:t>
                          </m:r>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=1</m:t>
                          </m:r>
                        </m:sub>
                        <m:sup>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𝑟</m:t>
                          </m:r>
                        </m:sup>
                        <m:e>
                          <m:sSub>
                            <m:sSubPr>
                              <m:ctrlP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𝛽</m:t>
                              </m:r>
                            </m:e>
                            <m:sub>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𝑘</m:t>
                              </m:r>
                            </m:sub>
                          </m:sSub>
                          <m:sSubSup>
                            <m:sSubSup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Sup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𝑥</m:t>
                              </m:r>
                            </m:e>
                            <m: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𝑡</m:t>
                              </m:r>
                            </m:sub>
                            <m:sup>
                              <m:d>
                                <m:d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d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𝑘</m:t>
                                  </m:r>
                                </m:e>
                              </m:d>
                            </m:sup>
                          </m:sSubSup>
                        </m:e>
                      </m:nary>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𝜀</m:t>
                          </m:r>
                        </m:e>
                        <m:sub>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𝑡</m:t>
                          </m:r>
                        </m:sub>
                      </m:sSub>
                    </m:oMath>
                  </m:oMathPara>
                </a14:m>
                <a:endPar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altLang="zh-CN"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5.</a:t>
                </a:r>
                <a:r>
                  <a:rPr lang="zh-CN" alt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a:t>
                </a:r>
                <a:r>
                  <a:rPr lang="en-US" altLang="zh-CN"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Long Short-Term Memory (LSTM)</a:t>
                </a:r>
              </a:p>
              <a:p>
                <a:endPar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Cell State Update: </a:t>
                </a:r>
                <a14:m>
                  <m:oMath xmlns:m="http://schemas.openxmlformats.org/officeDocument/2006/math">
                    <m:sSub>
                      <m:sSub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𝐶</m:t>
                        </m:r>
                      </m:e>
                      <m:sub>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𝑡</m:t>
                        </m:r>
                      </m:sub>
                    </m:s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𝑓</m:t>
                        </m:r>
                      </m:e>
                      <m:sub>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𝑡</m:t>
                        </m:r>
                      </m:sub>
                    </m:s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𝐶</m:t>
                        </m:r>
                      </m:e>
                      <m: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𝑡</m:t>
                        </m:r>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−1</m:t>
                        </m:r>
                      </m:sub>
                    </m:s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𝑖</m:t>
                        </m:r>
                      </m:e>
                      <m:sub>
                        <m:r>
                          <a:rPr lang="en-US"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𝑡</m:t>
                        </m:r>
                      </m:sub>
                    </m:s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𝐶</m:t>
                            </m:r>
                          </m:e>
                          <m:sub>
                            <m:r>
                              <a:rPr lang="en-US"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𝑡</m:t>
                            </m:r>
                          </m:sub>
                        </m:sSub>
                      </m:e>
                    </m:acc>
                  </m:oMath>
                </a14:m>
                <a:endPar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Hidden State Update:</a:t>
                </a:r>
                <a:r>
                  <a:rPr lang="zh-CN" altLang="en-US"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a:t>
                </a:r>
                <a14:m>
                  <m:oMath xmlns:m="http://schemas.openxmlformats.org/officeDocument/2006/math">
                    <m:sSub>
                      <m:sSubPr>
                        <m:ctrlPr>
                          <a:rPr lang="en-US" altLang="zh-CN"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altLang="zh-CN"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h</m:t>
                        </m:r>
                      </m:e>
                      <m:sub>
                        <m:r>
                          <a:rPr lang="en-US" altLang="zh-CN"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𝑡</m:t>
                        </m:r>
                      </m:sub>
                    </m:sSub>
                    <m:r>
                      <a:rPr lang="en-US" altLang="zh-CN"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altLang="zh-CN"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altLang="zh-CN"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𝑜</m:t>
                        </m:r>
                      </m:e>
                      <m:sub>
                        <m:r>
                          <a:rPr lang="en-US" altLang="zh-CN"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𝑡</m:t>
                        </m:r>
                      </m:sub>
                    </m:sSub>
                    <m:r>
                      <a:rPr lang="en-US" altLang="zh-CN"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m:t>
                    </m:r>
                    <m:r>
                      <m:rPr>
                        <m:sty m:val="p"/>
                      </m:rPr>
                      <a:rPr lang="en-US" altLang="zh-CN"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tanh</m:t>
                    </m:r>
                    <m:d>
                      <m:dPr>
                        <m:ctrlPr>
                          <a:rPr lang="en-US" altLang="zh-CN" sz="2800" i="1" dirty="0"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US" altLang="zh-CN"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altLang="zh-CN"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𝐶</m:t>
                            </m:r>
                          </m:e>
                          <m:sub>
                            <m:r>
                              <a:rPr lang="en-US" altLang="zh-CN" sz="2800" i="1" dirty="0" err="1" smtClean="0">
                                <a:solidFill>
                                  <a:schemeClr val="tx1">
                                    <a:lumMod val="65000"/>
                                    <a:lumOff val="35000"/>
                                  </a:schemeClr>
                                </a:solidFill>
                                <a:latin typeface="Cambria Math" panose="02040503050406030204" pitchFamily="18" charset="0"/>
                                <a:ea typeface="Open Sans" panose="020B0606030504020204" pitchFamily="34" charset="0"/>
                                <a:cs typeface="Open Sans" panose="020B0606030504020204" pitchFamily="34" charset="0"/>
                              </a:rPr>
                              <m:t>𝑡</m:t>
                            </m:r>
                          </m:sub>
                        </m:sSub>
                      </m:e>
                    </m:d>
                  </m:oMath>
                </a14:m>
                <a:endPar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mc:Choice>
        <mc:Fallback>
          <p:sp>
            <p:nvSpPr>
              <p:cNvPr id="92" name="TextBox 91">
                <a:extLst>
                  <a:ext uri="{FF2B5EF4-FFF2-40B4-BE49-F238E27FC236}">
                    <a16:creationId xmlns:a16="http://schemas.microsoft.com/office/drawing/2014/main" id="{65C4E645-8814-452E-ABF9-94046EFDF552}"/>
                  </a:ext>
                </a:extLst>
              </p:cNvPr>
              <p:cNvSpPr txBox="1">
                <a:spLocks noRot="1" noChangeAspect="1" noMove="1" noResize="1" noEditPoints="1" noAdjustHandles="1" noChangeArrowheads="1" noChangeShapeType="1" noTextEdit="1"/>
              </p:cNvSpPr>
              <p:nvPr/>
            </p:nvSpPr>
            <p:spPr>
              <a:xfrm>
                <a:off x="15516338" y="8333830"/>
                <a:ext cx="12921501" cy="14665361"/>
              </a:xfrm>
              <a:prstGeom prst="rect">
                <a:avLst/>
              </a:prstGeom>
              <a:blipFill>
                <a:blip r:embed="rId2"/>
                <a:stretch>
                  <a:fillRect l="-981" t="-519"/>
                </a:stretch>
              </a:blipFill>
            </p:spPr>
            <p:txBody>
              <a:bodyPr/>
              <a:lstStyle/>
              <a:p>
                <a:r>
                  <a:rPr lang="en-TW">
                    <a:noFill/>
                  </a:rPr>
                  <a:t> </a:t>
                </a:r>
              </a:p>
            </p:txBody>
          </p:sp>
        </mc:Fallback>
      </mc:AlternateContent>
      <p:sp>
        <p:nvSpPr>
          <p:cNvPr id="93" name="TextBox 92">
            <a:extLst>
              <a:ext uri="{FF2B5EF4-FFF2-40B4-BE49-F238E27FC236}">
                <a16:creationId xmlns:a16="http://schemas.microsoft.com/office/drawing/2014/main" id="{7381E656-1550-4678-91D6-50348E24F942}"/>
              </a:ext>
            </a:extLst>
          </p:cNvPr>
          <p:cNvSpPr txBox="1"/>
          <p:nvPr/>
        </p:nvSpPr>
        <p:spPr>
          <a:xfrm>
            <a:off x="15483637" y="7438790"/>
            <a:ext cx="9144000" cy="655293"/>
          </a:xfrm>
          <a:prstGeom prst="rect">
            <a:avLst/>
          </a:prstGeom>
          <a:noFill/>
        </p:spPr>
        <p:txBody>
          <a:bodyPr wrap="square" rtlCol="0">
            <a:spAutoFit/>
          </a:bodyPr>
          <a:lstStyle>
            <a:defPPr>
              <a:defRPr kern="1200"/>
            </a:defPPr>
          </a:lstStyle>
          <a:p>
            <a:r>
              <a:rPr lang="en-US" sz="3600" b="1" dirty="0">
                <a:solidFill>
                  <a:schemeClr val="tx1">
                    <a:lumMod val="75000"/>
                    <a:lumOff val="25000"/>
                  </a:schemeClr>
                </a:solidFill>
                <a:latin typeface="Montserrat Extra Bold" panose="00000900000000000000" pitchFamily="50" charset="0"/>
              </a:rPr>
              <a:t>Methodology &amp; Analysis</a:t>
            </a:r>
          </a:p>
        </p:txBody>
      </p:sp>
      <p:pic>
        <p:nvPicPr>
          <p:cNvPr id="1026" name="Picture 2">
            <a:extLst>
              <a:ext uri="{FF2B5EF4-FFF2-40B4-BE49-F238E27FC236}">
                <a16:creationId xmlns:a16="http://schemas.microsoft.com/office/drawing/2014/main" id="{57F9B2F9-7118-B210-FCBB-A44086645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37719" y="708564"/>
            <a:ext cx="4458159" cy="53487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ce University Logo, symbol, meaning, history, PNG, brand">
            <a:extLst>
              <a:ext uri="{FF2B5EF4-FFF2-40B4-BE49-F238E27FC236}">
                <a16:creationId xmlns:a16="http://schemas.microsoft.com/office/drawing/2014/main" id="{8ECE7415-6C49-5B3E-14B4-CEF005A1D8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0683" y="1118434"/>
            <a:ext cx="8321271" cy="46807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graph of a number of days&#10;&#10;AI-generated content may be incorrect.">
            <a:extLst>
              <a:ext uri="{FF2B5EF4-FFF2-40B4-BE49-F238E27FC236}">
                <a16:creationId xmlns:a16="http://schemas.microsoft.com/office/drawing/2014/main" id="{3437698A-8B71-5584-8774-88D603A99C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3486" y="25062913"/>
            <a:ext cx="10504608" cy="6921165"/>
          </a:xfrm>
          <a:prstGeom prst="rect">
            <a:avLst/>
          </a:prstGeom>
        </p:spPr>
      </p:pic>
      <p:sp>
        <p:nvSpPr>
          <p:cNvPr id="5" name="Rectangle: Rounded Corners 42">
            <a:extLst>
              <a:ext uri="{FF2B5EF4-FFF2-40B4-BE49-F238E27FC236}">
                <a16:creationId xmlns:a16="http://schemas.microsoft.com/office/drawing/2014/main" id="{1EC64D34-0A23-2001-7FC8-156CB266BE5F}"/>
              </a:ext>
            </a:extLst>
          </p:cNvPr>
          <p:cNvSpPr/>
          <p:nvPr/>
        </p:nvSpPr>
        <p:spPr>
          <a:xfrm>
            <a:off x="15103811" y="23510444"/>
            <a:ext cx="13860000" cy="8607888"/>
          </a:xfrm>
          <a:prstGeom prst="roundRect">
            <a:avLst>
              <a:gd name="adj" fmla="val 2004"/>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p>
        </p:txBody>
      </p:sp>
      <p:sp>
        <p:nvSpPr>
          <p:cNvPr id="6" name="TextBox 5">
            <a:extLst>
              <a:ext uri="{FF2B5EF4-FFF2-40B4-BE49-F238E27FC236}">
                <a16:creationId xmlns:a16="http://schemas.microsoft.com/office/drawing/2014/main" id="{C98CEF86-5FE1-510F-B22E-E500F3E51593}"/>
              </a:ext>
            </a:extLst>
          </p:cNvPr>
          <p:cNvSpPr txBox="1"/>
          <p:nvPr/>
        </p:nvSpPr>
        <p:spPr>
          <a:xfrm>
            <a:off x="15483637" y="23831860"/>
            <a:ext cx="9144000" cy="646331"/>
          </a:xfrm>
          <a:prstGeom prst="rect">
            <a:avLst/>
          </a:prstGeom>
          <a:noFill/>
        </p:spPr>
        <p:txBody>
          <a:bodyPr wrap="square" rtlCol="0">
            <a:spAutoFit/>
          </a:bodyPr>
          <a:lstStyle>
            <a:defPPr>
              <a:defRPr kern="1200"/>
            </a:defPPr>
          </a:lstStyle>
          <a:p>
            <a:r>
              <a:rPr lang="en-US" sz="3600" b="1" dirty="0">
                <a:solidFill>
                  <a:schemeClr val="tx1">
                    <a:lumMod val="75000"/>
                    <a:lumOff val="25000"/>
                  </a:schemeClr>
                </a:solidFill>
                <a:latin typeface="Montserrat Extra Bold" panose="00000900000000000000" pitchFamily="50" charset="0"/>
              </a:rPr>
              <a:t>Results</a:t>
            </a:r>
          </a:p>
        </p:txBody>
      </p:sp>
      <p:sp>
        <p:nvSpPr>
          <p:cNvPr id="7" name="TextBox 6">
            <a:extLst>
              <a:ext uri="{FF2B5EF4-FFF2-40B4-BE49-F238E27FC236}">
                <a16:creationId xmlns:a16="http://schemas.microsoft.com/office/drawing/2014/main" id="{4A17FD24-C590-27B8-6A24-849A0B542929}"/>
              </a:ext>
            </a:extLst>
          </p:cNvPr>
          <p:cNvSpPr txBox="1"/>
          <p:nvPr/>
        </p:nvSpPr>
        <p:spPr>
          <a:xfrm>
            <a:off x="15499987" y="24506729"/>
            <a:ext cx="6445613" cy="954107"/>
          </a:xfrm>
          <a:prstGeom prst="rect">
            <a:avLst/>
          </a:prstGeom>
          <a:noFill/>
        </p:spPr>
        <p:txBody>
          <a:bodyPr wrap="square" rtlCol="0">
            <a:spAutoFit/>
          </a:bodyPr>
          <a:lstStyle>
            <a:defPPr>
              <a:defRPr kern="1200"/>
            </a:defPPr>
          </a:lstStyle>
          <a:p>
            <a:r>
              <a:rPr lang="en-US" altLang="zh-CN"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1.</a:t>
            </a:r>
            <a:r>
              <a:rPr lang="en-US"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Linear Regression</a:t>
            </a:r>
          </a:p>
          <a:p>
            <a:r>
              <a:rPr lang="zh-CN" alt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a:t>
            </a:r>
            <a:endPar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graphicFrame>
        <p:nvGraphicFramePr>
          <p:cNvPr id="8" name="Table 7">
            <a:extLst>
              <a:ext uri="{FF2B5EF4-FFF2-40B4-BE49-F238E27FC236}">
                <a16:creationId xmlns:a16="http://schemas.microsoft.com/office/drawing/2014/main" id="{DD7200BC-D0E2-76FD-3DE1-7C1A2017F0D3}"/>
              </a:ext>
            </a:extLst>
          </p:cNvPr>
          <p:cNvGraphicFramePr>
            <a:graphicFrameLocks noGrp="1"/>
          </p:cNvGraphicFramePr>
          <p:nvPr>
            <p:extLst>
              <p:ext uri="{D42A27DB-BD31-4B8C-83A1-F6EECF244321}">
                <p14:modId xmlns:p14="http://schemas.microsoft.com/office/powerpoint/2010/main" val="2769500600"/>
              </p:ext>
            </p:extLst>
          </p:nvPr>
        </p:nvGraphicFramePr>
        <p:xfrm>
          <a:off x="15516339" y="25460836"/>
          <a:ext cx="6429261" cy="3950068"/>
        </p:xfrm>
        <a:graphic>
          <a:graphicData uri="http://schemas.openxmlformats.org/drawingml/2006/table">
            <a:tbl>
              <a:tblPr/>
              <a:tblGrid>
                <a:gridCol w="2143087">
                  <a:extLst>
                    <a:ext uri="{9D8B030D-6E8A-4147-A177-3AD203B41FA5}">
                      <a16:colId xmlns:a16="http://schemas.microsoft.com/office/drawing/2014/main" val="1839759702"/>
                    </a:ext>
                  </a:extLst>
                </a:gridCol>
                <a:gridCol w="2143087">
                  <a:extLst>
                    <a:ext uri="{9D8B030D-6E8A-4147-A177-3AD203B41FA5}">
                      <a16:colId xmlns:a16="http://schemas.microsoft.com/office/drawing/2014/main" val="3655777051"/>
                    </a:ext>
                  </a:extLst>
                </a:gridCol>
                <a:gridCol w="2143087">
                  <a:extLst>
                    <a:ext uri="{9D8B030D-6E8A-4147-A177-3AD203B41FA5}">
                      <a16:colId xmlns:a16="http://schemas.microsoft.com/office/drawing/2014/main" val="403443009"/>
                    </a:ext>
                  </a:extLst>
                </a:gridCol>
              </a:tblGrid>
              <a:tr h="559392">
                <a:tc>
                  <a:txBody>
                    <a:bodyPr/>
                    <a:lstStyle/>
                    <a:p>
                      <a:r>
                        <a:rPr lang="en-US" sz="2800" b="1" dirty="0"/>
                        <a:t>Metric</a:t>
                      </a:r>
                      <a:endParaRPr lang="en-US" sz="2800" dirty="0"/>
                    </a:p>
                  </a:txBody>
                  <a:tcPr marL="82393" marR="82393" marT="41197" marB="41197" anchor="ctr">
                    <a:lnL>
                      <a:noFill/>
                    </a:lnL>
                    <a:lnR>
                      <a:noFill/>
                    </a:lnR>
                    <a:lnT>
                      <a:noFill/>
                    </a:lnT>
                    <a:lnB>
                      <a:noFill/>
                    </a:lnB>
                    <a:noFill/>
                  </a:tcPr>
                </a:tc>
                <a:tc>
                  <a:txBody>
                    <a:bodyPr/>
                    <a:lstStyle/>
                    <a:p>
                      <a:r>
                        <a:rPr lang="en-US" sz="2800" b="1" dirty="0"/>
                        <a:t>Model</a:t>
                      </a:r>
                      <a:endParaRPr lang="en-US" sz="2800" dirty="0"/>
                    </a:p>
                  </a:txBody>
                  <a:tcPr marL="82393" marR="82393" marT="41197" marB="41197" anchor="ctr">
                    <a:lnL>
                      <a:noFill/>
                    </a:lnL>
                    <a:lnR>
                      <a:noFill/>
                    </a:lnR>
                    <a:lnT>
                      <a:noFill/>
                    </a:lnT>
                    <a:lnB>
                      <a:noFill/>
                    </a:lnB>
                    <a:noFill/>
                  </a:tcPr>
                </a:tc>
                <a:tc>
                  <a:txBody>
                    <a:bodyPr/>
                    <a:lstStyle/>
                    <a:p>
                      <a:r>
                        <a:rPr lang="en-US" sz="2800" b="1" dirty="0"/>
                        <a:t>R²</a:t>
                      </a:r>
                      <a:endParaRPr lang="en-US" sz="2800" dirty="0"/>
                    </a:p>
                  </a:txBody>
                  <a:tcPr marL="82393" marR="82393" marT="41197" marB="41197" anchor="ctr">
                    <a:lnL>
                      <a:noFill/>
                    </a:lnL>
                    <a:lnR>
                      <a:noFill/>
                    </a:lnR>
                    <a:lnT>
                      <a:noFill/>
                    </a:lnT>
                    <a:lnB>
                      <a:noFill/>
                    </a:lnB>
                    <a:noFill/>
                  </a:tcPr>
                </a:tc>
                <a:extLst>
                  <a:ext uri="{0D108BD9-81ED-4DB2-BD59-A6C34878D82A}">
                    <a16:rowId xmlns:a16="http://schemas.microsoft.com/office/drawing/2014/main" val="2741790929"/>
                  </a:ext>
                </a:extLst>
              </a:tr>
              <a:tr h="959616">
                <a:tc>
                  <a:txBody>
                    <a:bodyPr/>
                    <a:lstStyle/>
                    <a:p>
                      <a:r>
                        <a:rPr lang="en-US" sz="2800" b="1" dirty="0"/>
                        <a:t>Duel Win Rate</a:t>
                      </a:r>
                      <a:endParaRPr lang="en-US" sz="2800" dirty="0"/>
                    </a:p>
                  </a:txBody>
                  <a:tcPr marL="82393" marR="82393" marT="41197" marB="41197" anchor="ctr">
                    <a:lnL>
                      <a:noFill/>
                    </a:lnL>
                    <a:lnR>
                      <a:noFill/>
                    </a:lnR>
                    <a:lnT>
                      <a:noFill/>
                    </a:lnT>
                    <a:lnB>
                      <a:noFill/>
                    </a:lnB>
                    <a:noFill/>
                  </a:tcPr>
                </a:tc>
                <a:tc>
                  <a:txBody>
                    <a:bodyPr/>
                    <a:lstStyle/>
                    <a:p>
                      <a:r>
                        <a:rPr lang="en-US" sz="2800" dirty="0"/>
                        <a:t>Baseline</a:t>
                      </a:r>
                    </a:p>
                  </a:txBody>
                  <a:tcPr marL="82393" marR="82393" marT="41197" marB="41197" anchor="ctr">
                    <a:lnL>
                      <a:noFill/>
                    </a:lnL>
                    <a:lnR>
                      <a:noFill/>
                    </a:lnR>
                    <a:lnT>
                      <a:noFill/>
                    </a:lnT>
                    <a:lnB>
                      <a:noFill/>
                    </a:lnB>
                    <a:noFill/>
                  </a:tcPr>
                </a:tc>
                <a:tc>
                  <a:txBody>
                    <a:bodyPr/>
                    <a:lstStyle/>
                    <a:p>
                      <a:r>
                        <a:rPr lang="en-TW" sz="2800" dirty="0"/>
                        <a:t>0.123</a:t>
                      </a:r>
                    </a:p>
                  </a:txBody>
                  <a:tcPr marL="82393" marR="82393" marT="41197" marB="41197" anchor="ctr">
                    <a:lnL>
                      <a:noFill/>
                    </a:lnL>
                    <a:lnR>
                      <a:noFill/>
                    </a:lnR>
                    <a:lnT>
                      <a:noFill/>
                    </a:lnT>
                    <a:lnB>
                      <a:noFill/>
                    </a:lnB>
                    <a:noFill/>
                  </a:tcPr>
                </a:tc>
                <a:extLst>
                  <a:ext uri="{0D108BD9-81ED-4DB2-BD59-A6C34878D82A}">
                    <a16:rowId xmlns:a16="http://schemas.microsoft.com/office/drawing/2014/main" val="2293498750"/>
                  </a:ext>
                </a:extLst>
              </a:tr>
              <a:tr h="559392">
                <a:tc>
                  <a:txBody>
                    <a:bodyPr/>
                    <a:lstStyle/>
                    <a:p>
                      <a:endParaRPr lang="en-TW" sz="2800" dirty="0"/>
                    </a:p>
                  </a:txBody>
                  <a:tcPr marL="82393" marR="82393" marT="41197" marB="41197" anchor="ctr">
                    <a:lnL>
                      <a:noFill/>
                    </a:lnL>
                    <a:lnR>
                      <a:noFill/>
                    </a:lnR>
                    <a:lnT>
                      <a:noFill/>
                    </a:lnT>
                    <a:lnB>
                      <a:noFill/>
                    </a:lnB>
                    <a:noFill/>
                  </a:tcPr>
                </a:tc>
                <a:tc>
                  <a:txBody>
                    <a:bodyPr/>
                    <a:lstStyle/>
                    <a:p>
                      <a:r>
                        <a:rPr lang="en-US" sz="2800" dirty="0"/>
                        <a:t>Extended</a:t>
                      </a:r>
                    </a:p>
                  </a:txBody>
                  <a:tcPr marL="82393" marR="82393" marT="41197" marB="41197" anchor="ctr">
                    <a:lnL>
                      <a:noFill/>
                    </a:lnL>
                    <a:lnR>
                      <a:noFill/>
                    </a:lnR>
                    <a:lnT>
                      <a:noFill/>
                    </a:lnT>
                    <a:lnB>
                      <a:noFill/>
                    </a:lnB>
                    <a:noFill/>
                  </a:tcPr>
                </a:tc>
                <a:tc>
                  <a:txBody>
                    <a:bodyPr/>
                    <a:lstStyle/>
                    <a:p>
                      <a:r>
                        <a:rPr lang="en-TW" sz="2800" dirty="0"/>
                        <a:t>0.176</a:t>
                      </a:r>
                    </a:p>
                  </a:txBody>
                  <a:tcPr marL="82393" marR="82393" marT="41197" marB="41197" anchor="ctr">
                    <a:lnL>
                      <a:noFill/>
                    </a:lnL>
                    <a:lnR>
                      <a:noFill/>
                    </a:lnR>
                    <a:lnT>
                      <a:noFill/>
                    </a:lnT>
                    <a:lnB>
                      <a:noFill/>
                    </a:lnB>
                    <a:noFill/>
                  </a:tcPr>
                </a:tc>
                <a:extLst>
                  <a:ext uri="{0D108BD9-81ED-4DB2-BD59-A6C34878D82A}">
                    <a16:rowId xmlns:a16="http://schemas.microsoft.com/office/drawing/2014/main" val="4263173057"/>
                  </a:ext>
                </a:extLst>
              </a:tr>
              <a:tr h="559392">
                <a:tc>
                  <a:txBody>
                    <a:bodyPr/>
                    <a:lstStyle/>
                    <a:p>
                      <a:r>
                        <a:rPr lang="en-US" sz="2800" b="1"/>
                        <a:t>Shot Success Rate</a:t>
                      </a:r>
                      <a:endParaRPr lang="en-US" sz="2800"/>
                    </a:p>
                  </a:txBody>
                  <a:tcPr marL="82393" marR="82393" marT="41197" marB="41197" anchor="ctr">
                    <a:lnL>
                      <a:noFill/>
                    </a:lnL>
                    <a:lnR>
                      <a:noFill/>
                    </a:lnR>
                    <a:lnT>
                      <a:noFill/>
                    </a:lnT>
                    <a:lnB>
                      <a:noFill/>
                    </a:lnB>
                    <a:noFill/>
                  </a:tcPr>
                </a:tc>
                <a:tc>
                  <a:txBody>
                    <a:bodyPr/>
                    <a:lstStyle/>
                    <a:p>
                      <a:r>
                        <a:rPr lang="en-US" sz="2800"/>
                        <a:t>Baseline</a:t>
                      </a:r>
                    </a:p>
                  </a:txBody>
                  <a:tcPr marL="82393" marR="82393" marT="41197" marB="41197" anchor="ctr">
                    <a:lnL>
                      <a:noFill/>
                    </a:lnL>
                    <a:lnR>
                      <a:noFill/>
                    </a:lnR>
                    <a:lnT>
                      <a:noFill/>
                    </a:lnT>
                    <a:lnB>
                      <a:noFill/>
                    </a:lnB>
                    <a:noFill/>
                  </a:tcPr>
                </a:tc>
                <a:tc>
                  <a:txBody>
                    <a:bodyPr/>
                    <a:lstStyle/>
                    <a:p>
                      <a:r>
                        <a:rPr lang="en-TW" sz="2800" dirty="0"/>
                        <a:t>0.047</a:t>
                      </a:r>
                    </a:p>
                  </a:txBody>
                  <a:tcPr marL="82393" marR="82393" marT="41197" marB="41197" anchor="ctr">
                    <a:lnL>
                      <a:noFill/>
                    </a:lnL>
                    <a:lnR>
                      <a:noFill/>
                    </a:lnR>
                    <a:lnT>
                      <a:noFill/>
                    </a:lnT>
                    <a:lnB>
                      <a:noFill/>
                    </a:lnB>
                    <a:noFill/>
                  </a:tcPr>
                </a:tc>
                <a:extLst>
                  <a:ext uri="{0D108BD9-81ED-4DB2-BD59-A6C34878D82A}">
                    <a16:rowId xmlns:a16="http://schemas.microsoft.com/office/drawing/2014/main" val="1442242282"/>
                  </a:ext>
                </a:extLst>
              </a:tr>
              <a:tr h="425984">
                <a:tc>
                  <a:txBody>
                    <a:bodyPr/>
                    <a:lstStyle/>
                    <a:p>
                      <a:endParaRPr lang="en-TW" sz="2800" dirty="0"/>
                    </a:p>
                  </a:txBody>
                  <a:tcPr marL="82393" marR="82393" marT="41197" marB="41197" anchor="ctr">
                    <a:lnL>
                      <a:noFill/>
                    </a:lnL>
                    <a:lnR>
                      <a:noFill/>
                    </a:lnR>
                    <a:lnT>
                      <a:noFill/>
                    </a:lnT>
                    <a:lnB>
                      <a:noFill/>
                    </a:lnB>
                    <a:noFill/>
                  </a:tcPr>
                </a:tc>
                <a:tc>
                  <a:txBody>
                    <a:bodyPr/>
                    <a:lstStyle/>
                    <a:p>
                      <a:r>
                        <a:rPr lang="en-US" sz="2800" dirty="0"/>
                        <a:t>Extended</a:t>
                      </a:r>
                    </a:p>
                  </a:txBody>
                  <a:tcPr marL="82393" marR="82393" marT="41197" marB="41197" anchor="ctr">
                    <a:lnL>
                      <a:noFill/>
                    </a:lnL>
                    <a:lnR>
                      <a:noFill/>
                    </a:lnR>
                    <a:lnT>
                      <a:noFill/>
                    </a:lnT>
                    <a:lnB>
                      <a:noFill/>
                    </a:lnB>
                    <a:noFill/>
                  </a:tcPr>
                </a:tc>
                <a:tc>
                  <a:txBody>
                    <a:bodyPr/>
                    <a:lstStyle/>
                    <a:p>
                      <a:r>
                        <a:rPr lang="en-TW" sz="2800" dirty="0"/>
                        <a:t>0.061</a:t>
                      </a:r>
                    </a:p>
                  </a:txBody>
                  <a:tcPr marL="82393" marR="82393" marT="41197" marB="41197" anchor="ctr">
                    <a:lnL>
                      <a:noFill/>
                    </a:lnL>
                    <a:lnR>
                      <a:noFill/>
                    </a:lnR>
                    <a:lnT>
                      <a:noFill/>
                    </a:lnT>
                    <a:lnB>
                      <a:noFill/>
                    </a:lnB>
                    <a:noFill/>
                  </a:tcPr>
                </a:tc>
                <a:extLst>
                  <a:ext uri="{0D108BD9-81ED-4DB2-BD59-A6C34878D82A}">
                    <a16:rowId xmlns:a16="http://schemas.microsoft.com/office/drawing/2014/main" val="1152515252"/>
                  </a:ext>
                </a:extLst>
              </a:tr>
            </a:tbl>
          </a:graphicData>
        </a:graphic>
      </p:graphicFrame>
      <p:sp>
        <p:nvSpPr>
          <p:cNvPr id="9" name="TextBox 8">
            <a:extLst>
              <a:ext uri="{FF2B5EF4-FFF2-40B4-BE49-F238E27FC236}">
                <a16:creationId xmlns:a16="http://schemas.microsoft.com/office/drawing/2014/main" id="{C66D5EAD-9FB0-2524-9F8E-D31982B419C3}"/>
              </a:ext>
            </a:extLst>
          </p:cNvPr>
          <p:cNvSpPr txBox="1"/>
          <p:nvPr/>
        </p:nvSpPr>
        <p:spPr>
          <a:xfrm>
            <a:off x="22231899" y="24506729"/>
            <a:ext cx="6445613" cy="954107"/>
          </a:xfrm>
          <a:prstGeom prst="rect">
            <a:avLst/>
          </a:prstGeom>
          <a:noFill/>
        </p:spPr>
        <p:txBody>
          <a:bodyPr wrap="square" rtlCol="0">
            <a:spAutoFit/>
          </a:bodyPr>
          <a:lstStyle>
            <a:defPPr>
              <a:defRPr kern="1200"/>
            </a:defPPr>
          </a:lstStyle>
          <a:p>
            <a:r>
              <a:rPr lang="en-US" altLang="zh-CN"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2.</a:t>
            </a:r>
            <a:r>
              <a:rPr lang="zh-CN" alt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a:t>
            </a:r>
            <a:r>
              <a:rPr lang="en-US"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K-Means Clustering</a:t>
            </a:r>
          </a:p>
          <a:p>
            <a:r>
              <a:rPr lang="zh-CN" alt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a:t>
            </a:r>
            <a:endPar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1F3A29D8-5A7F-E8F7-CD57-F6046699D4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033811" y="25378660"/>
            <a:ext cx="6643701" cy="5253470"/>
          </a:xfrm>
          <a:prstGeom prst="rect">
            <a:avLst/>
          </a:prstGeom>
        </p:spPr>
      </p:pic>
      <p:pic>
        <p:nvPicPr>
          <p:cNvPr id="16" name="Picture 15">
            <a:extLst>
              <a:ext uri="{FF2B5EF4-FFF2-40B4-BE49-F238E27FC236}">
                <a16:creationId xmlns:a16="http://schemas.microsoft.com/office/drawing/2014/main" id="{5B25D606-D5E7-4577-C559-0257507C30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56225" y="16056471"/>
            <a:ext cx="6421360" cy="3174604"/>
          </a:xfrm>
          <a:prstGeom prst="rect">
            <a:avLst/>
          </a:prstGeom>
        </p:spPr>
      </p:pic>
      <p:sp>
        <p:nvSpPr>
          <p:cNvPr id="17" name="TextBox 16">
            <a:extLst>
              <a:ext uri="{FF2B5EF4-FFF2-40B4-BE49-F238E27FC236}">
                <a16:creationId xmlns:a16="http://schemas.microsoft.com/office/drawing/2014/main" id="{11438A75-479F-3B2A-BDEC-1D677299376B}"/>
              </a:ext>
            </a:extLst>
          </p:cNvPr>
          <p:cNvSpPr txBox="1"/>
          <p:nvPr/>
        </p:nvSpPr>
        <p:spPr>
          <a:xfrm>
            <a:off x="30079539" y="11207760"/>
            <a:ext cx="6421360" cy="4401205"/>
          </a:xfrm>
          <a:prstGeom prst="rect">
            <a:avLst/>
          </a:prstGeom>
          <a:noFill/>
        </p:spPr>
        <p:txBody>
          <a:bodyPr wrap="square" rtlCol="0">
            <a:spAutoFit/>
          </a:bodyPr>
          <a:lstStyle>
            <a:defPPr>
              <a:defRPr kern="1200"/>
            </a:defPPr>
          </a:lstStyle>
          <a:p>
            <a:r>
              <a:rPr lang="en-US" altLang="zh-CN"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4.</a:t>
            </a:r>
            <a:r>
              <a:rPr lang="zh-CN" alt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a:t>
            </a:r>
            <a:r>
              <a:rPr lang="en-US" altLang="zh-CN"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ARIMAX Model (Time Series Forecasting)</a:t>
            </a:r>
          </a:p>
          <a:p>
            <a:endParaRPr lang="en-US"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Significant negative effect from:</a:t>
            </a:r>
          </a:p>
          <a:p>
            <a:r>
              <a:rPr lang="en-US"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Total Events </a:t>
            </a: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a:t>
            </a:r>
            <a:r>
              <a:rPr lang="el-GR"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β = -0.0007, </a:t>
            </a: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p &lt; 0.001)</a:t>
            </a:r>
          </a:p>
          <a:p>
            <a:r>
              <a:rPr lang="en-US"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Games Played </a:t>
            </a: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a:t>
            </a:r>
            <a:r>
              <a:rPr lang="el-GR"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β = -0.0003, </a:t>
            </a: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p = 0.023)</a:t>
            </a:r>
          </a:p>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No significant effect from short-term rest (Days Since Last Match, p = 0.675)</a:t>
            </a:r>
          </a:p>
        </p:txBody>
      </p:sp>
      <p:sp>
        <p:nvSpPr>
          <p:cNvPr id="19" name="TextBox 18">
            <a:extLst>
              <a:ext uri="{FF2B5EF4-FFF2-40B4-BE49-F238E27FC236}">
                <a16:creationId xmlns:a16="http://schemas.microsoft.com/office/drawing/2014/main" id="{7052C1BB-B0D6-5ED0-AE29-8302CAD1F77A}"/>
              </a:ext>
            </a:extLst>
          </p:cNvPr>
          <p:cNvSpPr txBox="1"/>
          <p:nvPr/>
        </p:nvSpPr>
        <p:spPr>
          <a:xfrm>
            <a:off x="36429079" y="11159063"/>
            <a:ext cx="6858181" cy="3539430"/>
          </a:xfrm>
          <a:prstGeom prst="rect">
            <a:avLst/>
          </a:prstGeom>
          <a:noFill/>
        </p:spPr>
        <p:txBody>
          <a:bodyPr wrap="square" rtlCol="0">
            <a:spAutoFit/>
          </a:bodyPr>
          <a:lstStyle>
            <a:defPPr>
              <a:defRPr kern="1200"/>
            </a:defPPr>
          </a:lstStyle>
          <a:p>
            <a:r>
              <a:rPr lang="en-US" altLang="zh-CN"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4.</a:t>
            </a:r>
            <a:r>
              <a:rPr lang="zh-CN" alt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a:t>
            </a:r>
            <a:r>
              <a:rPr lang="en-US" altLang="zh-CN"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LSTM</a:t>
            </a:r>
          </a:p>
          <a:p>
            <a:endParaRPr lang="en-US"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LSTM captured broad patterns but underfit variance in outcomes.</a:t>
            </a:r>
          </a:p>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Error Metrics:</a:t>
            </a:r>
          </a:p>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MAE = 0.399</a:t>
            </a:r>
          </a:p>
          <a:p>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MSE = 0.168</a:t>
            </a:r>
          </a:p>
          <a:p>
            <a:endPar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pic>
        <p:nvPicPr>
          <p:cNvPr id="21" name="Picture 20">
            <a:extLst>
              <a:ext uri="{FF2B5EF4-FFF2-40B4-BE49-F238E27FC236}">
                <a16:creationId xmlns:a16="http://schemas.microsoft.com/office/drawing/2014/main" id="{CB132C02-21C0-B9FB-B365-05DE6506548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429079" y="15805822"/>
            <a:ext cx="6750002" cy="3746307"/>
          </a:xfrm>
          <a:prstGeom prst="rect">
            <a:avLst/>
          </a:prstGeom>
        </p:spPr>
      </p:pic>
    </p:spTree>
    <p:extLst>
      <p:ext uri="{BB962C8B-B14F-4D97-AF65-F5344CB8AC3E}">
        <p14:creationId xmlns:p14="http://schemas.microsoft.com/office/powerpoint/2010/main" val="412812335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assessingslate|08-20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4326</TotalTime>
  <Words>841</Words>
  <Application>Microsoft Macintosh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Cambria Math</vt:lpstr>
      <vt:lpstr>Calibri</vt:lpstr>
      <vt:lpstr>Montserrat Extra Bold</vt:lpstr>
      <vt:lpstr>Domine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Jacky Jiang</cp:lastModifiedBy>
  <cp:revision>21</cp:revision>
  <dcterms:modified xsi:type="dcterms:W3CDTF">2025-04-21T04:11:11Z</dcterms:modified>
  <cp:category>science research poster</cp:category>
</cp:coreProperties>
</file>