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62" r:id="rId4"/>
    <p:sldId id="260" r:id="rId5"/>
    <p:sldId id="272" r:id="rId6"/>
    <p:sldId id="271" r:id="rId7"/>
    <p:sldId id="261" r:id="rId8"/>
    <p:sldId id="264" r:id="rId9"/>
    <p:sldId id="268" r:id="rId10"/>
    <p:sldId id="275" r:id="rId11"/>
    <p:sldId id="278" r:id="rId12"/>
    <p:sldId id="273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335" autoAdjust="0"/>
  </p:normalViewPr>
  <p:slideViewPr>
    <p:cSldViewPr snapToGrid="0">
      <p:cViewPr>
        <p:scale>
          <a:sx n="75" d="100"/>
          <a:sy n="75" d="100"/>
        </p:scale>
        <p:origin x="974" y="101"/>
      </p:cViewPr>
      <p:guideLst/>
    </p:cSldViewPr>
  </p:slideViewPr>
  <p:notesTextViewPr>
    <p:cViewPr>
      <p:scale>
        <a:sx n="1" d="1"/>
        <a:sy n="1" d="1"/>
      </p:scale>
      <p:origin x="0" y="-245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C9840-6AE9-4BD0-98F9-9132776E7A06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AB654-10C6-43E5-96E8-BEECD27535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399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Autofill to automate data process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AB654-10C6-43E5-96E8-BEECD27535D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42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AB654-10C6-43E5-96E8-BEECD27535D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638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Next time add some regularisation to it to reduce the bias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AB654-10C6-43E5-96E8-BEECD27535D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243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Precision= #correct positives / #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totalpredicted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positives</a:t>
            </a:r>
          </a:p>
          <a:p>
            <a:r>
              <a:rPr lang="en-GB" dirty="0"/>
              <a:t> 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 = #Correct positives/Total True positives</a:t>
            </a:r>
            <a:r>
              <a:rPr lang="en-GB" dirty="0"/>
              <a:t> </a:t>
            </a:r>
          </a:p>
          <a:p>
            <a:r>
              <a:rPr lang="en-GB" sz="1200" dirty="0"/>
              <a:t>81% precision TF1s</a:t>
            </a:r>
          </a:p>
          <a:p>
            <a:r>
              <a:rPr lang="en-GB" sz="1200" dirty="0"/>
              <a:t>95% recall on TF1s</a:t>
            </a:r>
          </a:p>
          <a:p>
            <a:r>
              <a:rPr lang="en-GB" sz="1200" dirty="0"/>
              <a:t>TF2 Prediction improves with a higher </a:t>
            </a:r>
            <a:r>
              <a:rPr lang="en-GB" sz="1200" dirty="0" err="1"/>
              <a:t>mtry</a:t>
            </a:r>
            <a:r>
              <a:rPr lang="en-GB" sz="1200" dirty="0"/>
              <a:t> (More complexity) although it leads to a lower TF3 recall rate.</a:t>
            </a:r>
          </a:p>
          <a:p>
            <a:r>
              <a:rPr lang="en-GB" sz="1200" dirty="0"/>
              <a:t>It performs well even with removal of many variables (</a:t>
            </a:r>
            <a:r>
              <a:rPr lang="en-GB" sz="1200" dirty="0" err="1"/>
              <a:t>totaldaysunfitforwork</a:t>
            </a:r>
            <a:r>
              <a:rPr lang="en-GB" sz="1200" dirty="0"/>
              <a:t>) and variables deemed unimportant</a:t>
            </a:r>
          </a:p>
          <a:p>
            <a:r>
              <a:rPr lang="en-GB" sz="1200" dirty="0" err="1"/>
              <a:t>Mtry</a:t>
            </a:r>
            <a:r>
              <a:rPr lang="en-GB" sz="1200" dirty="0"/>
              <a:t>  = 5  overall performs better than </a:t>
            </a:r>
            <a:r>
              <a:rPr lang="en-GB" sz="1200" dirty="0" err="1"/>
              <a:t>mtry</a:t>
            </a:r>
            <a:r>
              <a:rPr lang="en-GB" sz="1200" dirty="0"/>
              <a:t> =2.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AB654-10C6-43E5-96E8-BEECD27535D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061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Put some emphasis on it being </a:t>
            </a:r>
            <a:r>
              <a:rPr lang="en-GB" dirty="0" err="1"/>
              <a:t>totaldaysunfitforwork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AB654-10C6-43E5-96E8-BEECD27535D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447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u="sng" dirty="0"/>
              <a:t>Variable selection is an alternative way to avoid cycles</a:t>
            </a:r>
            <a:r>
              <a:rPr lang="en-GB" dirty="0"/>
              <a:t> </a:t>
            </a:r>
          </a:p>
          <a:p>
            <a:r>
              <a:rPr lang="en-GB" u="sng" dirty="0"/>
              <a:t>Can do variable selection by sensitivity to findings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AB654-10C6-43E5-96E8-BEECD27535D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742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Mechanical equipment wet conditions</a:t>
            </a:r>
          </a:p>
          <a:p>
            <a:r>
              <a:rPr lang="en-GB" sz="1200" dirty="0"/>
              <a:t>Self employed, work experience </a:t>
            </a:r>
            <a:r>
              <a:rPr lang="en-GB" sz="1200" dirty="0" err="1"/>
              <a:t>contracots</a:t>
            </a:r>
            <a:endParaRPr lang="en-GB" sz="1200" dirty="0"/>
          </a:p>
          <a:p>
            <a:r>
              <a:rPr lang="en-GB" sz="1200" dirty="0"/>
              <a:t>Members of public, part-time/customers</a:t>
            </a:r>
          </a:p>
          <a:p>
            <a:r>
              <a:rPr lang="en-GB" sz="1200" dirty="0"/>
              <a:t>Tile depot, </a:t>
            </a:r>
            <a:r>
              <a:rPr lang="en-GB" sz="1200" dirty="0" err="1"/>
              <a:t>blackpool</a:t>
            </a:r>
            <a:r>
              <a:rPr lang="en-GB" sz="1200" dirty="0"/>
              <a:t> </a:t>
            </a:r>
            <a:r>
              <a:rPr lang="en-GB" sz="1200" dirty="0" err="1"/>
              <a:t>powertools</a:t>
            </a:r>
            <a:r>
              <a:rPr lang="en-GB" sz="1200" dirty="0"/>
              <a:t>, </a:t>
            </a:r>
            <a:r>
              <a:rPr lang="en-GB" sz="1200" dirty="0" err="1"/>
              <a:t>pdm</a:t>
            </a:r>
            <a:endParaRPr lang="en-GB" sz="1200" dirty="0"/>
          </a:p>
          <a:p>
            <a:r>
              <a:rPr lang="en-GB" sz="1200" dirty="0"/>
              <a:t>Moving </a:t>
            </a:r>
            <a:r>
              <a:rPr lang="en-GB" sz="1200" dirty="0" err="1"/>
              <a:t>veichles</a:t>
            </a:r>
            <a:r>
              <a:rPr lang="en-GB" sz="1200" dirty="0"/>
              <a:t>, slips from heights</a:t>
            </a:r>
          </a:p>
          <a:p>
            <a:endParaRPr lang="en-GB" sz="1200" dirty="0"/>
          </a:p>
          <a:p>
            <a:r>
              <a:rPr lang="en-GB" sz="1200" dirty="0"/>
              <a:t>Using </a:t>
            </a:r>
            <a:r>
              <a:rPr lang="en-GB" sz="1200" b="1" dirty="0"/>
              <a:t>mechanical equipment </a:t>
            </a:r>
            <a:r>
              <a:rPr lang="en-GB" sz="1200" dirty="0"/>
              <a:t>in </a:t>
            </a:r>
            <a:r>
              <a:rPr lang="en-GB" sz="1200" b="1" dirty="0"/>
              <a:t>wet conditions </a:t>
            </a:r>
            <a:r>
              <a:rPr lang="en-GB" sz="1200" dirty="0"/>
              <a:t>has a higher risk of severe injuries</a:t>
            </a:r>
          </a:p>
          <a:p>
            <a:r>
              <a:rPr lang="en-GB" sz="1200" dirty="0"/>
              <a:t>Increased chance of TF1s due to being </a:t>
            </a:r>
            <a:r>
              <a:rPr lang="en-GB" sz="1200" b="1" dirty="0"/>
              <a:t>self-employed</a:t>
            </a:r>
            <a:r>
              <a:rPr lang="en-GB" sz="1200" dirty="0"/>
              <a:t>, on work experience or contractors. On the flipside </a:t>
            </a:r>
            <a:r>
              <a:rPr lang="en-GB" sz="1200" b="1" dirty="0"/>
              <a:t>members of public</a:t>
            </a:r>
            <a:r>
              <a:rPr lang="en-GB" sz="1200" dirty="0"/>
              <a:t>, </a:t>
            </a:r>
            <a:r>
              <a:rPr lang="en-GB" sz="1200" b="1" dirty="0"/>
              <a:t>part-time/customers </a:t>
            </a:r>
            <a:r>
              <a:rPr lang="en-GB" sz="1200" dirty="0"/>
              <a:t>have more First Aid </a:t>
            </a:r>
            <a:r>
              <a:rPr lang="en-GB" sz="1200" dirty="0" err="1"/>
              <a:t>Injurys</a:t>
            </a:r>
            <a:r>
              <a:rPr lang="en-GB" sz="1200" dirty="0"/>
              <a:t> (TF3).</a:t>
            </a:r>
          </a:p>
          <a:p>
            <a:r>
              <a:rPr lang="en-GB" sz="1200" dirty="0"/>
              <a:t>A few brands appear to have a higher risk of severe injuries </a:t>
            </a:r>
            <a:r>
              <a:rPr lang="en-GB" sz="1200" dirty="0" err="1"/>
              <a:t>eg</a:t>
            </a:r>
            <a:r>
              <a:rPr lang="en-GB" sz="1200" dirty="0"/>
              <a:t> </a:t>
            </a:r>
            <a:r>
              <a:rPr lang="en-GB" sz="1200" b="1" dirty="0"/>
              <a:t>Tile Depot</a:t>
            </a:r>
            <a:r>
              <a:rPr lang="en-GB" sz="1200" dirty="0"/>
              <a:t>, </a:t>
            </a:r>
            <a:r>
              <a:rPr lang="en-GB" sz="1200" b="1" dirty="0"/>
              <a:t>Blackpool Power Tools </a:t>
            </a:r>
            <a:r>
              <a:rPr lang="en-GB" sz="1200" dirty="0"/>
              <a:t>and </a:t>
            </a:r>
            <a:r>
              <a:rPr lang="en-GB" sz="1200" b="1" dirty="0"/>
              <a:t>PDM </a:t>
            </a:r>
            <a:r>
              <a:rPr lang="en-GB" sz="1200" dirty="0"/>
              <a:t>having 20-30% of incidents being Lost Time Injury (TF1).</a:t>
            </a:r>
          </a:p>
          <a:p>
            <a:r>
              <a:rPr lang="en-GB" sz="1200" dirty="0"/>
              <a:t>Severe categories include accidents involving </a:t>
            </a:r>
            <a:r>
              <a:rPr lang="en-GB" sz="1200" b="1" dirty="0"/>
              <a:t>moving vehicles</a:t>
            </a:r>
            <a:r>
              <a:rPr lang="en-GB" sz="1200" dirty="0"/>
              <a:t>, </a:t>
            </a:r>
            <a:r>
              <a:rPr lang="en-GB" sz="1200" b="1" dirty="0"/>
              <a:t>slips from heights </a:t>
            </a:r>
            <a:r>
              <a:rPr lang="en-GB" sz="1200" dirty="0"/>
              <a:t>have 20-30% of incidents being Lost Time Injury.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AB654-10C6-43E5-96E8-BEECD27535D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249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Brands to be more likely – focus on this pointing risk brands </a:t>
            </a:r>
          </a:p>
          <a:p>
            <a:r>
              <a:rPr lang="en-GB" dirty="0"/>
              <a:t>Data collection recommendations </a:t>
            </a:r>
          </a:p>
          <a:p>
            <a:r>
              <a:rPr lang="en-GB" dirty="0"/>
              <a:t>Priority on </a:t>
            </a:r>
            <a:r>
              <a:rPr lang="en-GB"/>
              <a:t>tf1s 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AB654-10C6-43E5-96E8-BEECD27535D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665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D2F9A-6499-43CF-8239-6B5DFB4CAB72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24C6-53C7-4F5A-8284-5EAC44520D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985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D2F9A-6499-43CF-8239-6B5DFB4CAB72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24C6-53C7-4F5A-8284-5EAC44520D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519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D2F9A-6499-43CF-8239-6B5DFB4CAB72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24C6-53C7-4F5A-8284-5EAC44520D93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9926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D2F9A-6499-43CF-8239-6B5DFB4CAB72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24C6-53C7-4F5A-8284-5EAC44520D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701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D2F9A-6499-43CF-8239-6B5DFB4CAB72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24C6-53C7-4F5A-8284-5EAC44520D93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2070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D2F9A-6499-43CF-8239-6B5DFB4CAB72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24C6-53C7-4F5A-8284-5EAC44520D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571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D2F9A-6499-43CF-8239-6B5DFB4CAB72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24C6-53C7-4F5A-8284-5EAC44520D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5278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D2F9A-6499-43CF-8239-6B5DFB4CAB72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24C6-53C7-4F5A-8284-5EAC44520D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928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D2F9A-6499-43CF-8239-6B5DFB4CAB72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24C6-53C7-4F5A-8284-5EAC44520D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217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D2F9A-6499-43CF-8239-6B5DFB4CAB72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24C6-53C7-4F5A-8284-5EAC44520D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78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D2F9A-6499-43CF-8239-6B5DFB4CAB72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24C6-53C7-4F5A-8284-5EAC44520D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86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D2F9A-6499-43CF-8239-6B5DFB4CAB72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24C6-53C7-4F5A-8284-5EAC44520D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376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D2F9A-6499-43CF-8239-6B5DFB4CAB72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24C6-53C7-4F5A-8284-5EAC44520D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187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D2F9A-6499-43CF-8239-6B5DFB4CAB72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24C6-53C7-4F5A-8284-5EAC44520D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286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D2F9A-6499-43CF-8239-6B5DFB4CAB72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24C6-53C7-4F5A-8284-5EAC44520D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39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D2F9A-6499-43CF-8239-6B5DFB4CAB72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24C6-53C7-4F5A-8284-5EAC44520D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330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D2F9A-6499-43CF-8239-6B5DFB4CAB72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1D024C6-53C7-4F5A-8284-5EAC44520D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96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9D648-9A1E-46D1-B6D7-43E403E270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Predicting workplace accidents with data mining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5DE234-AF85-47A9-A3E8-E4CED0B11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462860"/>
          </a:xfrm>
        </p:spPr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4282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9AADF-BE56-4AF5-9398-DED542B0F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88D07-4744-42AE-8527-BBF885D97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672BED-D75C-4770-95C7-7A74AC0F0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1562"/>
            <a:ext cx="12960626" cy="642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53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B0F4F-C8D3-45B8-8BD1-97E894EA9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519" y="160262"/>
            <a:ext cx="8596668" cy="1320800"/>
          </a:xfrm>
        </p:spPr>
        <p:txBody>
          <a:bodyPr/>
          <a:lstStyle/>
          <a:p>
            <a:r>
              <a:rPr lang="en-GB" dirty="0"/>
              <a:t>What if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1B04E-4130-4318-AD22-ADE9E5269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19" y="454902"/>
            <a:ext cx="9878161" cy="45028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Using </a:t>
            </a:r>
            <a:r>
              <a:rPr lang="en-GB" sz="2000" b="1" dirty="0"/>
              <a:t>mechanical equipment </a:t>
            </a:r>
            <a:r>
              <a:rPr lang="en-GB" sz="2000" dirty="0"/>
              <a:t>in </a:t>
            </a:r>
            <a:r>
              <a:rPr lang="en-GB" sz="2000" b="1" dirty="0"/>
              <a:t>wet conditions </a:t>
            </a:r>
            <a:r>
              <a:rPr lang="en-GB" sz="2000" dirty="0"/>
              <a:t>has a higher risk of severe injuries</a:t>
            </a:r>
          </a:p>
          <a:p>
            <a:r>
              <a:rPr lang="en-GB" sz="2000" dirty="0"/>
              <a:t>Increased chance of Lost Time Injuries (TF1) due to being </a:t>
            </a:r>
            <a:r>
              <a:rPr lang="en-GB" sz="2000" b="1" dirty="0"/>
              <a:t>self-employed</a:t>
            </a:r>
            <a:r>
              <a:rPr lang="en-GB" sz="2000" dirty="0"/>
              <a:t>, </a:t>
            </a:r>
            <a:r>
              <a:rPr lang="en-GB" sz="2000" b="1" dirty="0"/>
              <a:t>on work experience </a:t>
            </a:r>
            <a:r>
              <a:rPr lang="en-GB" sz="2000" dirty="0"/>
              <a:t>or </a:t>
            </a:r>
            <a:r>
              <a:rPr lang="en-GB" sz="2000" b="1" dirty="0"/>
              <a:t>contractors</a:t>
            </a:r>
            <a:r>
              <a:rPr lang="en-GB" sz="2000" dirty="0"/>
              <a:t>. On the flipside </a:t>
            </a:r>
            <a:r>
              <a:rPr lang="en-GB" sz="2000" b="1" dirty="0"/>
              <a:t>members of public</a:t>
            </a:r>
            <a:r>
              <a:rPr lang="en-GB" sz="2000" dirty="0"/>
              <a:t>, </a:t>
            </a:r>
            <a:r>
              <a:rPr lang="en-GB" sz="2000" b="1" dirty="0"/>
              <a:t>part-time/customers </a:t>
            </a:r>
            <a:r>
              <a:rPr lang="en-GB" sz="2000" dirty="0"/>
              <a:t>have more First Aid </a:t>
            </a:r>
            <a:r>
              <a:rPr lang="en-GB" sz="2000" dirty="0" err="1"/>
              <a:t>Injurys</a:t>
            </a:r>
            <a:r>
              <a:rPr lang="en-GB" sz="2000" dirty="0"/>
              <a:t> (TF3).</a:t>
            </a:r>
          </a:p>
          <a:p>
            <a:r>
              <a:rPr lang="en-GB" sz="2000" dirty="0"/>
              <a:t>A few brands appear to have a higher risk of severe injuries </a:t>
            </a:r>
            <a:r>
              <a:rPr lang="en-GB" sz="2000" dirty="0" err="1"/>
              <a:t>eg</a:t>
            </a:r>
            <a:r>
              <a:rPr lang="en-GB" sz="2000" dirty="0"/>
              <a:t> </a:t>
            </a:r>
            <a:r>
              <a:rPr lang="en-GB" sz="2000" b="1" dirty="0"/>
              <a:t>Tile Depot</a:t>
            </a:r>
            <a:r>
              <a:rPr lang="en-GB" sz="2000" dirty="0"/>
              <a:t>, </a:t>
            </a:r>
            <a:r>
              <a:rPr lang="en-GB" sz="2000" b="1" dirty="0"/>
              <a:t>Blackpool Power Tools </a:t>
            </a:r>
            <a:r>
              <a:rPr lang="en-GB" sz="2000" dirty="0"/>
              <a:t>and </a:t>
            </a:r>
            <a:r>
              <a:rPr lang="en-GB" sz="2000" b="1" dirty="0"/>
              <a:t>PDM </a:t>
            </a:r>
            <a:r>
              <a:rPr lang="en-GB" sz="2000" dirty="0"/>
              <a:t>having 20-30% of incidents being Lost Time Injuries (TF1).</a:t>
            </a:r>
          </a:p>
          <a:p>
            <a:r>
              <a:rPr lang="en-GB" sz="2000" dirty="0"/>
              <a:t>Severe categories include accidents involving </a:t>
            </a:r>
            <a:r>
              <a:rPr lang="en-GB" sz="2000" b="1" dirty="0"/>
              <a:t>moving vehicles</a:t>
            </a:r>
            <a:r>
              <a:rPr lang="en-GB" sz="2000" dirty="0"/>
              <a:t>, </a:t>
            </a:r>
            <a:r>
              <a:rPr lang="en-GB" sz="2000" b="1" dirty="0"/>
              <a:t>slips from heights </a:t>
            </a:r>
            <a:r>
              <a:rPr lang="en-GB" sz="2000" dirty="0"/>
              <a:t>have 20-30% of incidents being Lost Time Injury.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C2DE27-7AC0-4AE0-8220-A682A7ACD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757" y="4732225"/>
            <a:ext cx="4480948" cy="1211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B748E4-EBD3-49FB-9D09-62388DCE8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9404" y="4752556"/>
            <a:ext cx="4237087" cy="10897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F4EC09-F129-4F3A-A26B-BFE7F548C1C1}"/>
              </a:ext>
            </a:extLst>
          </p:cNvPr>
          <p:cNvSpPr txBox="1"/>
          <p:nvPr/>
        </p:nvSpPr>
        <p:spPr>
          <a:xfrm>
            <a:off x="965200" y="6126480"/>
            <a:ext cx="1009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Dry conditions, no mechanical equipment        Wet conditions, Yes Mechanical Equipment</a:t>
            </a:r>
          </a:p>
        </p:txBody>
      </p:sp>
    </p:spTree>
    <p:extLst>
      <p:ext uri="{BB962C8B-B14F-4D97-AF65-F5344CB8AC3E}">
        <p14:creationId xmlns:p14="http://schemas.microsoft.com/office/powerpoint/2010/main" val="2065314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C2C9C-ECA0-4216-98A4-E13D85D9D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7B3DD-253D-4B28-AB6A-7B19152B6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5071213"/>
          </a:xfrm>
        </p:spPr>
        <p:txBody>
          <a:bodyPr/>
          <a:lstStyle/>
          <a:p>
            <a:r>
              <a:rPr lang="en-GB" dirty="0"/>
              <a:t>Random Forest performs well with some access to variable explanation</a:t>
            </a:r>
          </a:p>
          <a:p>
            <a:r>
              <a:rPr lang="en-GB" dirty="0"/>
              <a:t>Bayesian network offers flexibility in what if analysis to see how decisions (conditions) affect the likelihood of accidents</a:t>
            </a:r>
          </a:p>
          <a:p>
            <a:r>
              <a:rPr lang="en-GB" dirty="0"/>
              <a:t>Multinomial logistic regression does not work well in a setting with lots of categorical variables</a:t>
            </a:r>
          </a:p>
          <a:p>
            <a:r>
              <a:rPr lang="en-GB" dirty="0"/>
              <a:t>Incident Location, Category are important predictors for Incident Type</a:t>
            </a:r>
          </a:p>
          <a:p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3520531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FCED1-9960-41AD-B338-EEA7E4BA4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XGBoost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AD0AFB-12B8-49EE-9BB3-8A21E266D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7562"/>
          <a:stretch/>
        </p:blipFill>
        <p:spPr>
          <a:xfrm>
            <a:off x="444500" y="2826548"/>
            <a:ext cx="3856054" cy="14391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0B9E72-6D72-4539-AECD-01BF6E060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6918960"/>
            <a:ext cx="6263473" cy="23664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3E3716-D474-44A6-9664-EBB7A84548A4}"/>
              </a:ext>
            </a:extLst>
          </p:cNvPr>
          <p:cNvSpPr txBox="1"/>
          <p:nvPr/>
        </p:nvSpPr>
        <p:spPr>
          <a:xfrm>
            <a:off x="325120" y="1283483"/>
            <a:ext cx="101904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gradient boosted decision tree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Performs well on test data despite requiring numerical inputs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Struggles with prediction on TF2, with very good TF1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Ran to minimise </a:t>
            </a:r>
            <a:r>
              <a:rPr lang="en-GB" dirty="0" err="1"/>
              <a:t>merror</a:t>
            </a:r>
            <a:r>
              <a:rPr lang="en-GB" dirty="0"/>
              <a:t> (~ 20000 iterations)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Development needed in terms of its interpretability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147F619E-3DBD-4A2F-9487-33F2ECF6A2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468"/>
          <a:stretch/>
        </p:blipFill>
        <p:spPr>
          <a:xfrm>
            <a:off x="325120" y="4508491"/>
            <a:ext cx="3856054" cy="13066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655D02-E159-4CCD-BEE8-377D754FE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1025" y="3165606"/>
            <a:ext cx="5218775" cy="275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96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31213-CECF-4770-9462-A1E58E8CD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0D975-7F89-435A-961A-39BFC35DA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67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GB" u="sng" dirty="0"/>
              <a:t>1. Predicting Incident Type (TF1-TF3) and Incident Location</a:t>
            </a:r>
          </a:p>
          <a:p>
            <a:r>
              <a:rPr lang="en-GB" u="sng" dirty="0"/>
              <a:t>Missing data fixed by CART </a:t>
            </a:r>
          </a:p>
          <a:p>
            <a:r>
              <a:rPr lang="en-GB" u="sng" dirty="0"/>
              <a:t>Algorithms</a:t>
            </a:r>
          </a:p>
          <a:p>
            <a:pPr>
              <a:buFont typeface="+mj-lt"/>
              <a:buAutoNum type="arabicPeriod"/>
            </a:pPr>
            <a:r>
              <a:rPr lang="en-GB" dirty="0"/>
              <a:t>Multinomial Regression</a:t>
            </a:r>
          </a:p>
          <a:p>
            <a:pPr>
              <a:buFont typeface="+mj-lt"/>
              <a:buAutoNum type="arabicPeriod"/>
            </a:pPr>
            <a:r>
              <a:rPr lang="en-GB" dirty="0"/>
              <a:t>Random Forest</a:t>
            </a:r>
          </a:p>
          <a:p>
            <a:pPr>
              <a:buFont typeface="+mj-lt"/>
              <a:buAutoNum type="arabicPeriod"/>
            </a:pPr>
            <a:r>
              <a:rPr lang="en-GB" dirty="0"/>
              <a:t>Bayesian network</a:t>
            </a:r>
          </a:p>
          <a:p>
            <a:r>
              <a:rPr lang="en-GB" dirty="0"/>
              <a:t>Results</a:t>
            </a:r>
          </a:p>
          <a:p>
            <a:r>
              <a:rPr lang="en-GB" dirty="0"/>
              <a:t>Useful Features</a:t>
            </a:r>
          </a:p>
          <a:p>
            <a:r>
              <a:rPr lang="en-GB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733890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356F6-D9BF-4C2A-B9F1-7B811962D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Multinomial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65BC2-B533-49A7-9E44-024B2AE56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200"/>
            <a:ext cx="10515600" cy="4351338"/>
          </a:xfrm>
        </p:spPr>
        <p:txBody>
          <a:bodyPr/>
          <a:lstStyle/>
          <a:p>
            <a:r>
              <a:rPr lang="en-GB" dirty="0"/>
              <a:t>Assigns a probability of being classified for each class. </a:t>
            </a:r>
          </a:p>
          <a:p>
            <a:r>
              <a:rPr lang="en-GB" dirty="0"/>
              <a:t>Choose the class with the highest probability. It uses a </a:t>
            </a:r>
            <a:r>
              <a:rPr lang="en-GB" dirty="0" err="1"/>
              <a:t>softmax</a:t>
            </a:r>
            <a:r>
              <a:rPr lang="en-GB" dirty="0"/>
              <a:t> function:(Zi = Class </a:t>
            </a:r>
            <a:r>
              <a:rPr lang="en-GB" dirty="0" err="1"/>
              <a:t>i</a:t>
            </a:r>
            <a:r>
              <a:rPr lang="en-GB" dirty="0"/>
              <a:t>)</a:t>
            </a:r>
          </a:p>
          <a:p>
            <a:r>
              <a:rPr lang="en-GB" dirty="0"/>
              <a:t> Good performance on TF1s, and satisfactory on TF3s </a:t>
            </a:r>
          </a:p>
          <a:p>
            <a:r>
              <a:rPr lang="en-GB" dirty="0"/>
              <a:t>In absence of knowing “</a:t>
            </a:r>
            <a:r>
              <a:rPr lang="en-GB" dirty="0" err="1"/>
              <a:t>TotalDaysUnfitForWork</a:t>
            </a:r>
            <a:r>
              <a:rPr lang="en-GB" dirty="0"/>
              <a:t>” it predicts only TF3.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DCD03A-3C22-4E60-AABA-5688AA573389}"/>
              </a:ext>
            </a:extLst>
          </p:cNvPr>
          <p:cNvPicPr/>
          <p:nvPr/>
        </p:nvPicPr>
        <p:blipFill rotWithShape="1">
          <a:blip r:embed="rId3"/>
          <a:srcRect l="499" t="14388"/>
          <a:stretch/>
        </p:blipFill>
        <p:spPr bwMode="auto">
          <a:xfrm>
            <a:off x="7043820" y="7099528"/>
            <a:ext cx="5702935" cy="28905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65976686-7FB3-4641-B268-767AAB22C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883" y="2370138"/>
            <a:ext cx="1049338" cy="1058862"/>
          </a:xfrm>
          <a:prstGeom prst="rect">
            <a:avLst/>
          </a:prstGeom>
          <a:noFill/>
          <a:ln w="254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44D2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670D02-430A-4AB8-A856-42BB6FF0485B}"/>
              </a:ext>
            </a:extLst>
          </p:cNvPr>
          <p:cNvPicPr/>
          <p:nvPr/>
        </p:nvPicPr>
        <p:blipFill rotWithShape="1">
          <a:blip r:embed="rId3"/>
          <a:srcRect l="499" t="18794" r="20237" b="65154"/>
          <a:stretch/>
        </p:blipFill>
        <p:spPr bwMode="auto">
          <a:xfrm>
            <a:off x="838200" y="4338320"/>
            <a:ext cx="6573520" cy="10464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87946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4681C-7318-4F32-AF3F-9C1C622FF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D7D42-142B-4425-BA4F-1379D6C25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80930"/>
            <a:ext cx="8862391" cy="4696033"/>
          </a:xfrm>
        </p:spPr>
        <p:txBody>
          <a:bodyPr/>
          <a:lstStyle/>
          <a:p>
            <a:r>
              <a:rPr lang="en-GB" dirty="0"/>
              <a:t>Ensemble of decision trees</a:t>
            </a:r>
          </a:p>
          <a:p>
            <a:r>
              <a:rPr lang="en-GB" dirty="0"/>
              <a:t>Randomly sample from a number of variables (</a:t>
            </a:r>
            <a:r>
              <a:rPr lang="en-GB" dirty="0" err="1"/>
              <a:t>mtry</a:t>
            </a:r>
            <a:r>
              <a:rPr lang="en-GB" dirty="0"/>
              <a:t>)</a:t>
            </a:r>
          </a:p>
          <a:p>
            <a:r>
              <a:rPr lang="en-GB" dirty="0"/>
              <a:t>With these variables a decision tree is modelled and prediction done by majority voting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929928E-E7CF-4E47-93D5-52FAE6EF9C2E}"/>
              </a:ext>
            </a:extLst>
          </p:cNvPr>
          <p:cNvSpPr txBox="1">
            <a:spLocks/>
          </p:cNvSpPr>
          <p:nvPr/>
        </p:nvSpPr>
        <p:spPr>
          <a:xfrm>
            <a:off x="838199" y="3054688"/>
            <a:ext cx="11542356" cy="4134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500" dirty="0"/>
          </a:p>
          <a:p>
            <a:endParaRPr lang="en-GB" sz="1500" dirty="0"/>
          </a:p>
          <a:p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817557E-6945-4DE4-BAAB-615DA621AC3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40012" y="3504158"/>
            <a:ext cx="5819692" cy="228152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8DA4BEE-D128-4669-83EA-6E95C0476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" b="645"/>
          <a:stretch>
            <a:fillRect/>
          </a:stretch>
        </p:blipFill>
        <p:spPr bwMode="auto">
          <a:xfrm>
            <a:off x="6501501" y="2943797"/>
            <a:ext cx="5545002" cy="3824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44D26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7178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30EAB-CDD7-4DE2-818F-5281FE2FE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Forest Variable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AB973-7137-4C8F-A07F-BC8CF4E8D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909" y="1270000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A8BDB7-BC49-427F-959B-8F08C5925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63" y="1564323"/>
            <a:ext cx="6256562" cy="3292125"/>
          </a:xfrm>
          <a:prstGeom prst="rect">
            <a:avLst/>
          </a:prstGeom>
        </p:spPr>
      </p:pic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80A2B0AF-F89B-4E73-8E47-5BBB3B8D5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4929" y="1708892"/>
            <a:ext cx="5767071" cy="30561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EC3128-9E72-4F5C-A0FF-A97C21BB6851}"/>
              </a:ext>
            </a:extLst>
          </p:cNvPr>
          <p:cNvSpPr txBox="1"/>
          <p:nvPr/>
        </p:nvSpPr>
        <p:spPr>
          <a:xfrm>
            <a:off x="586318" y="5214333"/>
            <a:ext cx="5347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With </a:t>
            </a:r>
            <a:r>
              <a:rPr lang="en-GB" dirty="0" err="1"/>
              <a:t>TotalDaysUnfitForWork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0541AF-C0D1-44FD-A32E-7428592D3433}"/>
              </a:ext>
            </a:extLst>
          </p:cNvPr>
          <p:cNvSpPr txBox="1"/>
          <p:nvPr/>
        </p:nvSpPr>
        <p:spPr>
          <a:xfrm>
            <a:off x="7524936" y="5311773"/>
            <a:ext cx="5767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Without </a:t>
            </a:r>
            <a:r>
              <a:rPr lang="en-GB" dirty="0" err="1"/>
              <a:t>TotalDaysUnfitForWork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3911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3C139-F6E5-48BA-9277-6A99B6F35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076805" cy="1320800"/>
          </a:xfrm>
        </p:spPr>
        <p:txBody>
          <a:bodyPr>
            <a:normAutofit fontScale="90000"/>
          </a:bodyPr>
          <a:lstStyle/>
          <a:p>
            <a:r>
              <a:rPr lang="en-GB" dirty="0"/>
              <a:t>Comparing </a:t>
            </a:r>
            <a:r>
              <a:rPr lang="en-GB" dirty="0" err="1"/>
              <a:t>mean_min_depth</a:t>
            </a:r>
            <a:r>
              <a:rPr lang="en-GB" dirty="0"/>
              <a:t> and frequency </a:t>
            </a:r>
            <a:br>
              <a:rPr lang="en-GB" dirty="0"/>
            </a:br>
            <a:r>
              <a:rPr lang="en-GB" dirty="0"/>
              <a:t>of root node </a:t>
            </a:r>
            <a:br>
              <a:rPr lang="en-GB" dirty="0"/>
            </a:b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9D7C28-7942-4590-A659-3396979631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2"/>
          <a:stretch/>
        </p:blipFill>
        <p:spPr>
          <a:xfrm>
            <a:off x="5533901" y="2160232"/>
            <a:ext cx="6094882" cy="32399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9368211-4B3C-4A87-8AEC-FDEB873924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76"/>
          <a:stretch/>
        </p:blipFill>
        <p:spPr>
          <a:xfrm>
            <a:off x="137459" y="2054829"/>
            <a:ext cx="5396442" cy="32616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EB20660-B642-4CBF-865D-A9F16EB2CB00}"/>
              </a:ext>
            </a:extLst>
          </p:cNvPr>
          <p:cNvSpPr txBox="1"/>
          <p:nvPr/>
        </p:nvSpPr>
        <p:spPr>
          <a:xfrm>
            <a:off x="0" y="5738327"/>
            <a:ext cx="5347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        With </a:t>
            </a:r>
            <a:r>
              <a:rPr lang="en-GB" dirty="0" err="1"/>
              <a:t>TotalDaysUnfitForWork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D936D7-EE14-44DA-8FD8-9CD07608B7F5}"/>
              </a:ext>
            </a:extLst>
          </p:cNvPr>
          <p:cNvSpPr txBox="1"/>
          <p:nvPr/>
        </p:nvSpPr>
        <p:spPr>
          <a:xfrm>
            <a:off x="6424930" y="5630025"/>
            <a:ext cx="5767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Without </a:t>
            </a:r>
            <a:r>
              <a:rPr lang="en-GB" dirty="0" err="1"/>
              <a:t>TotalDaysUnfitForWork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2280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0749C-D7A0-4362-944C-B15B7D0E5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Bayesian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76042-59AF-4AF3-A4D9-7C14B08DF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949"/>
            <a:ext cx="7778204" cy="3961915"/>
          </a:xfrm>
        </p:spPr>
        <p:txBody>
          <a:bodyPr>
            <a:normAutofit/>
          </a:bodyPr>
          <a:lstStyle/>
          <a:p>
            <a:r>
              <a:rPr lang="en-GB" dirty="0"/>
              <a:t>Creates a collection of conditional dependencies between variables</a:t>
            </a:r>
          </a:p>
          <a:p>
            <a:r>
              <a:rPr lang="en-GB" dirty="0"/>
              <a:t>Learning of the network through data (</a:t>
            </a:r>
            <a:r>
              <a:rPr lang="en-GB" b="1" dirty="0"/>
              <a:t>Hill Climb</a:t>
            </a:r>
            <a:r>
              <a:rPr lang="en-GB" dirty="0"/>
              <a:t>, </a:t>
            </a:r>
            <a:r>
              <a:rPr lang="en-GB" b="1" dirty="0"/>
              <a:t>Tree Augmented Naive Bayes</a:t>
            </a:r>
            <a:r>
              <a:rPr lang="en-GB" dirty="0"/>
              <a:t>)</a:t>
            </a:r>
          </a:p>
          <a:p>
            <a:r>
              <a:rPr lang="en-GB" dirty="0"/>
              <a:t>Prediction done in R</a:t>
            </a:r>
          </a:p>
          <a:p>
            <a:r>
              <a:rPr lang="en-GB" dirty="0"/>
              <a:t>Prediction struggles with TF2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966383-982E-470B-8C6A-29E236A91DB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3152570" y="2464388"/>
            <a:ext cx="4526736" cy="25809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F03331-0A9C-46C2-A164-6983125D4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398" y="4886488"/>
            <a:ext cx="8294333" cy="103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917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23A25-4603-4609-ABED-868D4FEB1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Sensitivity to findings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7691C2-C945-4FA3-81F4-AFAE6C6CB97A}"/>
              </a:ext>
            </a:extLst>
          </p:cNvPr>
          <p:cNvPicPr/>
          <p:nvPr/>
        </p:nvPicPr>
        <p:blipFill rotWithShape="1">
          <a:blip r:embed="rId2"/>
          <a:srcRect r="27308" b="16502"/>
          <a:stretch/>
        </p:blipFill>
        <p:spPr>
          <a:xfrm>
            <a:off x="1321825" y="1390968"/>
            <a:ext cx="5363455" cy="3404552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75754B6-9DB2-42E1-A6CF-C7E3B530718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78803" y="1390968"/>
            <a:ext cx="421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E145EE-73D8-4126-B848-413F9781F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03" y="4900679"/>
            <a:ext cx="6227999" cy="10135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22CD36-EC48-4AC2-8C95-CCD17C1CA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5369" y="1760300"/>
            <a:ext cx="5156631" cy="233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230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A6F0A-B6C9-45F1-8216-C090BEE55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64164"/>
            <a:ext cx="8596668" cy="1320800"/>
          </a:xfrm>
        </p:spPr>
        <p:txBody>
          <a:bodyPr/>
          <a:lstStyle/>
          <a:p>
            <a:r>
              <a:rPr lang="en-GB" dirty="0"/>
              <a:t>What if analysis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151C-7747-4421-8C5F-45541DE24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736" y="472041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Force a node to take a certain value (decision) </a:t>
            </a:r>
          </a:p>
          <a:p>
            <a:r>
              <a:rPr lang="en-GB" dirty="0"/>
              <a:t>And observe how the other values of the network changes.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6E8D41-9795-4596-BD88-15C510D2C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6" y="1792841"/>
            <a:ext cx="10698533" cy="507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794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4946</TotalTime>
  <Words>695</Words>
  <Application>Microsoft Office PowerPoint</Application>
  <PresentationFormat>Widescreen</PresentationFormat>
  <Paragraphs>90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</vt:lpstr>
      <vt:lpstr>Predicting workplace accidents with data mining</vt:lpstr>
      <vt:lpstr>Introduction</vt:lpstr>
      <vt:lpstr>Multinomial regression</vt:lpstr>
      <vt:lpstr>Random Forest</vt:lpstr>
      <vt:lpstr>Random Forest Variable importance</vt:lpstr>
      <vt:lpstr>Comparing mean_min_depth and frequency  of root node  </vt:lpstr>
      <vt:lpstr>Bayesian network</vt:lpstr>
      <vt:lpstr>Sensitivity to findings</vt:lpstr>
      <vt:lpstr>What if analysis </vt:lpstr>
      <vt:lpstr>PowerPoint Presentation</vt:lpstr>
      <vt:lpstr>What if analysis</vt:lpstr>
      <vt:lpstr>Conclusions</vt:lpstr>
      <vt:lpstr>XGBoost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workplace accidents with data mining</dc:title>
  <dc:creator>Jacky</dc:creator>
  <cp:lastModifiedBy>Jacky</cp:lastModifiedBy>
  <cp:revision>258</cp:revision>
  <dcterms:created xsi:type="dcterms:W3CDTF">2020-03-06T14:08:25Z</dcterms:created>
  <dcterms:modified xsi:type="dcterms:W3CDTF">2020-03-11T16:18:44Z</dcterms:modified>
</cp:coreProperties>
</file>