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147482810" r:id="rId2"/>
    <p:sldId id="2147482818" r:id="rId3"/>
    <p:sldId id="2147482811" r:id="rId4"/>
    <p:sldId id="2147482812" r:id="rId5"/>
    <p:sldId id="2147482813" r:id="rId6"/>
    <p:sldId id="21474828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B7F4-C0A4-89C2-0FBF-1E403686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8BE7A-55C6-DFC7-B9F7-DA98AE45F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57C54-F216-61FC-A9EC-04E18713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E509-50F2-8B5B-75E8-2F612BAA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5F8B-426B-AA58-B8B9-F176FE08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BEBA-738D-746C-58DA-2199F8C7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782F-7C36-F586-F59A-01DBEF02C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3800-69D5-283D-65B3-1670AE5F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8ED3-EC15-2924-C6DB-FF091107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B794-F203-86EB-147B-223E6531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ECD0D-D87B-CCC0-6BFA-6CC92FBED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5A3F6-DA8E-0690-A432-6491200E3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771A-BDA1-406C-4436-837CB4E8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AD0E-8C58-55DA-C60F-AB45A094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9EE3-DC76-7CD8-3312-7B1BF1A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A744-6C5A-A188-FAD1-7AF15F58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FBBE-3089-9E50-DD35-5F907B87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9848-8336-A211-F78B-31C18E75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809A-16E5-3527-E871-20DFDB91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D22D-0390-F8B3-825A-B4E8BA24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64A-999D-4D9D-1495-194E2468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C90BB-540D-DDCD-631D-6E7E6FB4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E607-9312-5C59-DE96-16CD16BA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9D5E-60B5-4EB7-B6A1-B6A1CB6B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040E-A70B-59F4-AC9A-058FE513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C91D-C2FF-8ADD-2E65-CAAF1DA8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53F6-5080-F6BA-F8F1-111EAC771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C4A1D-D875-583C-5830-5CC76C68F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B29FA-3501-3F62-EF9B-23BBC22E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12EE3-7942-0506-75FD-E99D92C0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C8BD-597D-E3E5-8799-4EBA9796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A09C-608F-4F95-7B1C-6EC8EF9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A83D-74FA-68AB-B9A1-43D29A25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DFAF4-9C13-44E5-3026-76A1A41CF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30083-8BB8-88C3-E0EC-6ACE1344C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A7B4A-C181-6812-6E59-3FF17AEF8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91285-7C5A-FC45-F331-FD2D0216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A2C60-AA6D-BED9-343D-3697C68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472B5-EF89-D224-251B-C08691A0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96FE-753D-A426-BB11-7E654175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300E0-42F6-CD78-7F71-C6BF5B63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4235E-3962-E892-30CE-873F4D3D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2F414-84AB-F3D6-4B52-7476CEF0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167D7-EAB2-F8BA-7F35-D34EECD1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295CF-2C07-60A1-BC50-993A4DC2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C3224-B2AE-887C-8521-286AB342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7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2ECF-6E07-75F2-7D64-B2D8D55D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F6EB-417A-0864-B3AA-533525F9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6B0A9-A708-E8BF-BE75-EDB5FBC2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7ADB-FCE0-E51D-2A61-F5E81BAC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7EE93-0277-439E-3605-7E35DB11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2B2F5-8D5D-729A-F1EC-6D2C3EFB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6864-DF68-CAAB-F460-5375F020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0F394-222B-11BC-11F8-F839BFEF5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DD9A5-0B17-A0B9-C5E4-AE49F3AEE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98E2-7F1B-7C03-B08C-B426117D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FFB4-1ABF-9F6A-F1EE-7A3301E1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0A6DC-6C08-4FCF-83BD-973242E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ADAAE-A649-51CF-9095-153DE3B6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7EC91-A91A-B44E-D8B3-1A288645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AB84-049E-5F97-AEF8-8C9FCA51C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BAB9-1464-3945-8F81-95391F2F9F7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3EA7-3D50-8658-2D6C-3368B3503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E2A25-87A9-78D9-D3ED-4CA0F9DA9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6F3B-0A95-7F0D-49B4-30CD5D1C4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Clonality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39860-320E-D78A-CA6A-106DDFC06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72DC-9175-CBF9-7A0C-4AB311A6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BDAA-6DC0-3CF3-18B9-C5DCE21E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352"/>
            <a:ext cx="10616184" cy="456285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TCRseq</a:t>
            </a:r>
            <a:r>
              <a:rPr lang="en-US" dirty="0"/>
              <a:t> is an emerging technology that purports to give insight into local and systemic, adaptive immune responses</a:t>
            </a:r>
          </a:p>
          <a:p>
            <a:r>
              <a:rPr lang="en-US" dirty="0" err="1"/>
              <a:t>TCRseq</a:t>
            </a:r>
            <a:r>
              <a:rPr lang="en-US" dirty="0"/>
              <a:t> of tumors can hint towards TME immune status</a:t>
            </a:r>
          </a:p>
          <a:p>
            <a:pPr lvl="1"/>
            <a:r>
              <a:rPr lang="en-US" dirty="0"/>
              <a:t>The presence of highly dominant T cell clones (low diversity = high clonality) may suggest antigen-specific T-cell growth and an ongoing, T-cell-mediated immune response</a:t>
            </a:r>
          </a:p>
          <a:p>
            <a:r>
              <a:rPr lang="en-US" dirty="0" err="1"/>
              <a:t>TCRseq</a:t>
            </a:r>
            <a:r>
              <a:rPr lang="en-US" dirty="0"/>
              <a:t> of serial peripheral blood samples can hint towards modulation of systemic immune response</a:t>
            </a:r>
          </a:p>
          <a:p>
            <a:pPr lvl="1"/>
            <a:r>
              <a:rPr lang="en-US" dirty="0"/>
              <a:t>The emergence of novel T cell clones on-treatment and/or the leveling of T cell frequency across clones (high diversity = low clonality) may suggest systemic sensitivity to new antigens</a:t>
            </a:r>
          </a:p>
          <a:p>
            <a:pPr lvl="1"/>
            <a:endParaRPr lang="en-US" dirty="0"/>
          </a:p>
          <a:p>
            <a:r>
              <a:rPr lang="en-US" dirty="0"/>
              <a:t>The “goodness” of T cell repertoire diversity is context dependent</a:t>
            </a:r>
          </a:p>
          <a:p>
            <a:pPr lvl="1"/>
            <a:r>
              <a:rPr lang="en-US" dirty="0"/>
              <a:t>High clonality in the TME is cited as evidence antigen specific response and has been associated with longer survival</a:t>
            </a:r>
          </a:p>
          <a:p>
            <a:pPr lvl="1"/>
            <a:r>
              <a:rPr lang="en-US" dirty="0"/>
              <a:t>Lower clonality in the periphery is cited as evidence for sensitivity to diverse antigens or more permissive T-cell selection in thymus</a:t>
            </a:r>
          </a:p>
          <a:p>
            <a:pPr lvl="1"/>
            <a:endParaRPr lang="en-US" dirty="0"/>
          </a:p>
          <a:p>
            <a:r>
              <a:rPr lang="en-US" dirty="0"/>
              <a:t>Different ICB treatments impact T cell repertoire differently</a:t>
            </a:r>
          </a:p>
          <a:p>
            <a:pPr lvl="1"/>
            <a:r>
              <a:rPr lang="en-US" dirty="0"/>
              <a:t>Anti-PD1 is thought to have the greatest impact in the TME and has limited impact on circulating T-cell repertoire</a:t>
            </a:r>
          </a:p>
          <a:p>
            <a:pPr lvl="1"/>
            <a:r>
              <a:rPr lang="en-US" dirty="0"/>
              <a:t>Anti-CTLA4 has been shown to increase circulating repertoire diversity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C2F2D-BC87-340F-3CAC-C774035E64C5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TCRseq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2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55858CF-5B67-9AB1-A429-F8730F05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terms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C029EB-152B-66B4-05DE-71CD1078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352"/>
            <a:ext cx="6439477" cy="456285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TCR count</a:t>
            </a:r>
          </a:p>
          <a:p>
            <a:pPr lvl="1"/>
            <a:r>
              <a:rPr lang="en-US" dirty="0"/>
              <a:t>An individual read or UMI associated with a single TCR molecule.</a:t>
            </a:r>
          </a:p>
          <a:p>
            <a:r>
              <a:rPr lang="en-US" dirty="0"/>
              <a:t>TCR repertoire</a:t>
            </a:r>
          </a:p>
          <a:p>
            <a:pPr lvl="1"/>
            <a:r>
              <a:rPr lang="en-US" dirty="0"/>
              <a:t>Total of all TCR counts in a sample/subject</a:t>
            </a:r>
          </a:p>
          <a:p>
            <a:r>
              <a:rPr lang="en-US" dirty="0"/>
              <a:t>T cell clone/clonotype</a:t>
            </a:r>
          </a:p>
          <a:p>
            <a:pPr lvl="1"/>
            <a:r>
              <a:rPr lang="en-US" dirty="0"/>
              <a:t>There is no set definition of T cell clone. It can be used to describe all TCR counts that share a common nucleic acid sequence or all TCR counts that share a common amino acid sequence. In practice, I will specify for clarity, e.g. T cell clones (AA).</a:t>
            </a:r>
          </a:p>
          <a:p>
            <a:r>
              <a:rPr lang="en-US" dirty="0"/>
              <a:t>Richness</a:t>
            </a:r>
          </a:p>
          <a:p>
            <a:pPr lvl="1"/>
            <a:r>
              <a:rPr lang="en-US" dirty="0"/>
              <a:t>Richness is the number of unique T cell clones in a repertoire</a:t>
            </a:r>
          </a:p>
          <a:p>
            <a:pPr lvl="1"/>
            <a:endParaRPr lang="en-US" dirty="0"/>
          </a:p>
          <a:p>
            <a:r>
              <a:rPr lang="en-US" dirty="0"/>
              <a:t>Clonality vs. Diversity</a:t>
            </a:r>
          </a:p>
          <a:p>
            <a:pPr lvl="1"/>
            <a:r>
              <a:rPr lang="en-US" dirty="0"/>
              <a:t>Highly diverse repertoires have TCR counts spread across a large number of distinct T cell clones. The most diverse repertoire would have equal number of counts across all clones. Highly clonal repertoires have the lions share of counts concentrated among a small fraction of unique T cell clones. The most clonal repertoire would have a single clone.</a:t>
            </a:r>
          </a:p>
          <a:p>
            <a:pPr lvl="1"/>
            <a:endParaRPr lang="en-US" dirty="0"/>
          </a:p>
          <a:p>
            <a:r>
              <a:rPr lang="en-US" dirty="0"/>
              <a:t>Oligoclonal</a:t>
            </a:r>
          </a:p>
          <a:p>
            <a:pPr lvl="1"/>
            <a:r>
              <a:rPr lang="en-US" dirty="0"/>
              <a:t>A T cell repertoire that is dominated by more than one clone.</a:t>
            </a:r>
          </a:p>
          <a:p>
            <a:pPr lvl="1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9A0FD4D-42C3-1D09-DD83-C184C1616DE8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TCRseq overview</a:t>
            </a:r>
            <a:endParaRPr lang="en-US" dirty="0"/>
          </a:p>
        </p:txBody>
      </p:sp>
      <p:pic>
        <p:nvPicPr>
          <p:cNvPr id="10" name="Picture 9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4BF102F-B709-F151-DA6C-DEF99C12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59" y="2795141"/>
            <a:ext cx="4242377" cy="20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FC83-AB41-DC8C-F125-37A8B457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How repertoire diversity is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5DA9-70BF-9172-5B93-4E3DFAF2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352"/>
            <a:ext cx="10564368" cy="45628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b="0" dirty="0"/>
              <a:t>Information theory – probability based</a:t>
            </a:r>
          </a:p>
          <a:p>
            <a:r>
              <a:rPr lang="en-US" dirty="0"/>
              <a:t>Shannon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Summarizes: when pulling one random, individual TCR molecule, what is the probability of a second pull being in the same clonotype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at highlighting oligoclonal repertoires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Shannon entropy: starts at 0 (perfectly clonal) and increases with diversity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Shannon clonality: scaled from 0 (perfect diversity) to 1 (perfect clonality)</a:t>
            </a:r>
          </a:p>
          <a:p>
            <a:r>
              <a:rPr lang="en-US" dirty="0"/>
              <a:t>Simpson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Summarizes: when pulling two random TCR molecules, what is the probability that they are the same clonotype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at highlighting clonal dominance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Simpson clonality: scaled from 0 (perfect diversity) to 1 (perfect clonality)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b="0" dirty="0"/>
              <a:t>Sample distribution – geometrically based</a:t>
            </a:r>
            <a:endParaRPr lang="en-US" dirty="0"/>
          </a:p>
          <a:p>
            <a:r>
              <a:rPr lang="en-US" dirty="0"/>
              <a:t>D50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When ordered by rank dominance, the number of unique T cell clones that represent half of the total repertoire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Reported as fraction of T cell richness required to occupy 50% of all TCR counts</a:t>
            </a:r>
          </a:p>
          <a:p>
            <a:r>
              <a:rPr lang="en-US" dirty="0"/>
              <a:t>Diversity index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When plotted by rank dominance, the area above the curve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7F8E8-879F-08A4-4D85-C31AAE059D38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Diversity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861B-1EC3-6186-95DF-9A17595D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Simulated data: 10k clones; 100k total counts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EF19AF9-026C-3044-4CF4-2419681093F1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FFFCF-73E2-F114-4826-C9AED920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16" y="1536731"/>
            <a:ext cx="10820400" cy="49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58C8-8D2D-EAA9-E589-251F23F9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9357-A17E-BC2D-5D30-66DE151A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352"/>
            <a:ext cx="10616184" cy="4562856"/>
          </a:xfrm>
        </p:spPr>
        <p:txBody>
          <a:bodyPr/>
          <a:lstStyle/>
          <a:p>
            <a:r>
              <a:rPr lang="en-US" dirty="0" err="1"/>
              <a:t>TCRseq</a:t>
            </a:r>
            <a:r>
              <a:rPr lang="en-US" dirty="0"/>
              <a:t> can provide information of immune status in the TME and periphery</a:t>
            </a:r>
          </a:p>
          <a:p>
            <a:r>
              <a:rPr lang="en-US" dirty="0"/>
              <a:t>The associated between diversity metrics and response is context dependent</a:t>
            </a:r>
          </a:p>
          <a:p>
            <a:r>
              <a:rPr lang="en-US" dirty="0"/>
              <a:t>There are multiple approaches to summarize repertoire diversity</a:t>
            </a:r>
          </a:p>
          <a:p>
            <a:pPr lvl="1"/>
            <a:r>
              <a:rPr lang="en-US" dirty="0"/>
              <a:t>Information science approaches</a:t>
            </a:r>
          </a:p>
          <a:p>
            <a:pPr lvl="1"/>
            <a:r>
              <a:rPr lang="en-US" dirty="0"/>
              <a:t>Distribution analyses</a:t>
            </a:r>
          </a:p>
          <a:p>
            <a:r>
              <a:rPr lang="en-US" dirty="0"/>
              <a:t>Different approaches trend together</a:t>
            </a:r>
          </a:p>
          <a:p>
            <a:r>
              <a:rPr lang="en-US" dirty="0"/>
              <a:t>Each approach highlights a different aspect of diversity and must be evaluated separately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D4F9-DF96-B183-BD33-51ECA43E23CC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TCRseq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3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613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Clonality Crash Course</vt:lpstr>
      <vt:lpstr>Background</vt:lpstr>
      <vt:lpstr>Important terms</vt:lpstr>
      <vt:lpstr>How repertoire diversity is summarized</vt:lpstr>
      <vt:lpstr>Simulated data: 10k clones; 100k total counts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Clonality Crash Course</dc:title>
  <dc:creator>Jacky Chow</dc:creator>
  <cp:lastModifiedBy>Jacky Chow</cp:lastModifiedBy>
  <cp:revision>1</cp:revision>
  <dcterms:created xsi:type="dcterms:W3CDTF">2023-12-06T19:05:49Z</dcterms:created>
  <dcterms:modified xsi:type="dcterms:W3CDTF">2023-12-06T19:08:30Z</dcterms:modified>
</cp:coreProperties>
</file>