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Brendon La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0FECB32-6CC6-4319-9C80-20E36D3ACA5A}">
  <a:tblStyle styleId="{50FECB32-6CC6-4319-9C80-20E36D3ACA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commentAuthors" Target="commentAuthors.xml"/><Relationship Id="rId19" Type="http://schemas.openxmlformats.org/officeDocument/2006/relationships/font" Target="fonts/ProximaNova-bold.fntdata"/><Relationship Id="rId6" Type="http://schemas.openxmlformats.org/officeDocument/2006/relationships/slideMaster" Target="slideMasters/slideMaster1.xml"/><Relationship Id="rId18" Type="http://schemas.openxmlformats.org/officeDocument/2006/relationships/font" Target="fonts/ProximaNova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5-05T05:13:19.200">
    <p:pos x="196" y="725"/>
    <p:text>"Previously mentioned"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1510d1d9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1510d1d9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1510d1d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1510d1d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1510d1d9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1510d1d9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712a96c1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712a96c1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510d1d9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510d1d9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1510d1d9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1510d1d9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510d1d9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510d1d9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510d1d9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510d1d9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1510d1d9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1510d1d9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61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Alan </a:t>
            </a:r>
            <a:r>
              <a:rPr lang="en"/>
              <a:t>Fekete is Bae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51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Brendon, Kevin, Lisa, Sophia, Vicii, Jacky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322" y="376350"/>
            <a:ext cx="2171353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172100" y="1184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n">
                <a:solidFill>
                  <a:srgbClr val="EFEFEF"/>
                </a:solidFill>
              </a:rPr>
              <a:t>Create a highly qualified team with people’s expertise in software, project management, hardware areas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n">
                <a:solidFill>
                  <a:srgbClr val="EFEFEF"/>
                </a:solidFill>
              </a:rPr>
              <a:t>Usability should be a high priority to help Colesworth achieve their goal of making the lives easier for the customer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n">
                <a:solidFill>
                  <a:srgbClr val="EFEFEF"/>
                </a:solidFill>
              </a:rPr>
              <a:t>Consider how Afterpay service will impact Colesworth long term eg international expansion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8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“Make Life Easier for the Customers” </a:t>
            </a:r>
            <a:endParaRPr sz="11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Infrastructure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Objectives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Recommendation 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Objectives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45975"/>
            <a:ext cx="8520600" cy="31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Topic Selection: Afterpay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Opportunity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“Makes life easier for the customer”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Management Approach:  XP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Flexibility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Client Communication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Less Documentation </a:t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Selection and Project Management Approach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Char char="-"/>
            </a:pPr>
            <a:r>
              <a:rPr lang="en" sz="2000">
                <a:solidFill>
                  <a:srgbClr val="B7B7B7"/>
                </a:solidFill>
              </a:rPr>
              <a:t>“C</a:t>
            </a:r>
            <a:r>
              <a:rPr lang="en" sz="2000">
                <a:solidFill>
                  <a:srgbClr val="B7B7B7"/>
                </a:solidFill>
              </a:rPr>
              <a:t>ondition or capability that is necessary to be present in product, service or result to satisfy business needs.”</a:t>
            </a:r>
            <a:endParaRPr sz="2000">
              <a:solidFill>
                <a:srgbClr val="B7B7B7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B7B7B7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2000"/>
              <a:buChar char="-"/>
            </a:pPr>
            <a:r>
              <a:rPr lang="en" sz="2000">
                <a:solidFill>
                  <a:srgbClr val="B7B7B7"/>
                </a:solidFill>
              </a:rPr>
              <a:t>Ensure that all stakeholders are fully aware of the expected deliverables. </a:t>
            </a:r>
            <a:endParaRPr sz="2000">
              <a:solidFill>
                <a:srgbClr val="B7B7B7"/>
              </a:solidFill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Requirements were written in the form of user stories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705525" y="171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{50FECB32-6CC6-4319-9C80-20E36D3ACA5A}</a:tableStyleId>
              </a:tblPr>
              <a:tblGrid>
                <a:gridCol w="3619500"/>
                <a:gridCol w="3619500"/>
              </a:tblGrid>
              <a:tr h="53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High Priority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Low Priority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39675"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300"/>
                        <a:buChar char="-"/>
                      </a:pPr>
                      <a:r>
                        <a:rPr lang="en" sz="1300">
                          <a:solidFill>
                            <a:srgbClr val="F3F3F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As a </a:t>
                      </a:r>
                      <a:r>
                        <a:rPr b="1" lang="en" sz="1300">
                          <a:solidFill>
                            <a:srgbClr val="9FC5E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consumer</a:t>
                      </a:r>
                      <a:r>
                        <a:rPr b="1" lang="en" sz="1300">
                          <a:solidFill>
                            <a:srgbClr val="F3F3F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" sz="1300">
                          <a:solidFill>
                            <a:srgbClr val="F3F3F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of Colesworth I want to be able to use the system at the cashiers, online, and for self service transactions so that I can use Afterpay at all points of transaction in the store.</a:t>
                      </a:r>
                      <a:endParaRPr sz="1300">
                        <a:solidFill>
                          <a:srgbClr val="F3F3F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3F3F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endParaRPr sz="1300">
                        <a:solidFill>
                          <a:srgbClr val="F3F3F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300"/>
                        <a:buChar char="-"/>
                      </a:pPr>
                      <a:r>
                        <a:rPr lang="en" sz="1300">
                          <a:solidFill>
                            <a:srgbClr val="F3F3F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As an </a:t>
                      </a:r>
                      <a:r>
                        <a:rPr b="1" lang="en" sz="1300">
                          <a:solidFill>
                            <a:srgbClr val="9FC5E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employee</a:t>
                      </a:r>
                      <a:r>
                        <a:rPr lang="en" sz="1300">
                          <a:solidFill>
                            <a:srgbClr val="F3F3F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of Colesworth, I want the system to be able to handle large amounts of concurrent transactions so that consumers don’t lose their money.</a:t>
                      </a:r>
                      <a:endParaRPr sz="13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300"/>
                        <a:buFont typeface="Proxima Nova"/>
                        <a:buChar char="-"/>
                      </a:pPr>
                      <a:r>
                        <a:rPr lang="en" sz="1300">
                          <a:solidFill>
                            <a:srgbClr val="F3F3F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As an </a:t>
                      </a:r>
                      <a:r>
                        <a:rPr b="1" lang="en" sz="1300">
                          <a:solidFill>
                            <a:srgbClr val="9FC5E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administrator </a:t>
                      </a:r>
                      <a:r>
                        <a:rPr lang="en" sz="1300">
                          <a:solidFill>
                            <a:srgbClr val="F3F3F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of the Afterpay system, I want to be able to access all employee’s level of access, so that I may amend any access when someone is promoted or resigned. </a:t>
                      </a:r>
                      <a:endParaRPr sz="1300">
                        <a:solidFill>
                          <a:srgbClr val="F3F3F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>
                <a:solidFill>
                  <a:srgbClr val="D9D9D9"/>
                </a:solidFill>
              </a:rPr>
              <a:t>In scope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Working system, </a:t>
            </a:r>
            <a:r>
              <a:rPr lang="en">
                <a:solidFill>
                  <a:srgbClr val="D9D9D9"/>
                </a:solidFill>
              </a:rPr>
              <a:t>Usability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>
                <a:solidFill>
                  <a:srgbClr val="D9D9D9"/>
                </a:solidFill>
              </a:rPr>
              <a:t>Out of Scope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Payment types, Long term maintenance of the system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>
                <a:solidFill>
                  <a:srgbClr val="D9D9D9"/>
                </a:solidFill>
              </a:rPr>
              <a:t>Project Deliverables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Project management-related deliverables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Product-related deliverables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>
                <a:solidFill>
                  <a:srgbClr val="D9D9D9"/>
                </a:solidFill>
              </a:rPr>
              <a:t>Project Success Criteria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Payment system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Security and Availability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Within budget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48450" y="1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and Budget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760550"/>
            <a:ext cx="8520600" cy="3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Activity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21 user stories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MVP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 different priority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Release 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 Implementation phases (8 months)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Finalization phase (5 months)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678575" y="330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{50FECB32-6CC6-4319-9C80-20E36D3ACA5A}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1 - 2 weeks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2 weeks - 1 month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 month +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low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small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small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medium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medium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small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medium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large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high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medium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medium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large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830350" y="187850"/>
            <a:ext cx="8520600" cy="21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Budget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$500,000 for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$200,000 for national rollout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T-Shirt Sizing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Considering both time and money 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 different cost level 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678575" y="2864738"/>
            <a:ext cx="8384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T-Shirt Sizing Table (row = cost, column = time) 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register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(Risk ID, Risk Description, Risk Category, Risk Matrix(Impact, Probability), Risk Owner, Risk Mitigation Plan)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than 30 situations and 8 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Risk owner - Project manager, Team member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extreme negative risk case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extreme positive risk case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Risk of the risk mitigation plan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880650" y="1970425"/>
            <a:ext cx="2233500" cy="1369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 sufficient resources in Colesworth exist 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3513500" y="1970425"/>
            <a:ext cx="2233500" cy="136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term maintenance </a:t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6146350" y="1970425"/>
            <a:ext cx="2233500" cy="13695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of </a:t>
            </a:r>
            <a:r>
              <a:rPr lang="en"/>
              <a:t>Afterpay </a:t>
            </a:r>
            <a:r>
              <a:rPr lang="en"/>
              <a:t>being integrated with current points of </a:t>
            </a:r>
            <a:r>
              <a:rPr lang="en"/>
              <a:t>purchase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