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g+mIY+arnb4TYIZnG807oM6iDL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 name="Google Shape;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 name="Google Shape;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b54a91228_3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ab54a91228_3_5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ab54a91228_3_5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b54a91228_3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ab54a91228_3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ab54a91228_3_6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b54a91228_3_6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ab54a91228_3_6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ab54a91228_3_6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b54aa413b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ab54aa413b_3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ab54aa413b_3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b54a91228_3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ab54a91228_3_6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ab54a91228_3_6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xiazai/"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p:cSld name="仅标题">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4"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5" name="Shape 15"/>
        <p:cNvGrpSpPr/>
        <p:nvPr/>
      </p:nvGrpSpPr>
      <p:grpSpPr>
        <a:xfrm>
          <a:off x="0" y="0"/>
          <a:ext cx="0" cy="0"/>
          <a:chOff x="0" y="0"/>
          <a:chExt cx="0" cy="0"/>
        </a:xfrm>
      </p:grpSpPr>
      <p:sp>
        <p:nvSpPr>
          <p:cNvPr id="16" name="Google Shape;16;p30"/>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17" name="Shape 17"/>
        <p:cNvGrpSpPr/>
        <p:nvPr/>
      </p:nvGrpSpPr>
      <p:grpSpPr>
        <a:xfrm>
          <a:off x="0" y="0"/>
          <a:ext cx="0" cy="0"/>
          <a:chOff x="0" y="0"/>
          <a:chExt cx="0" cy="0"/>
        </a:xfrm>
      </p:grpSpPr>
      <p:sp>
        <p:nvSpPr>
          <p:cNvPr id="18" name="Google Shape;18;p3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自定义版式">
  <p:cSld name="2_自定义版式">
    <p:spTree>
      <p:nvGrpSpPr>
        <p:cNvPr id="19" name="Shape 19"/>
        <p:cNvGrpSpPr/>
        <p:nvPr/>
      </p:nvGrpSpPr>
      <p:grpSpPr>
        <a:xfrm>
          <a:off x="0" y="0"/>
          <a:ext cx="0" cy="0"/>
          <a:chOff x="0" y="0"/>
          <a:chExt cx="0" cy="0"/>
        </a:xfrm>
      </p:grpSpPr>
      <p:sp>
        <p:nvSpPr>
          <p:cNvPr id="20" name="Google Shape;20;p3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32"/>
          <p:cNvSpPr txBox="1"/>
          <p:nvPr/>
        </p:nvSpPr>
        <p:spPr>
          <a:xfrm>
            <a:off x="1907704" y="6343795"/>
            <a:ext cx="1224136"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Arial"/>
              <a:buNone/>
            </a:pPr>
            <a:r>
              <a:rPr b="0" i="0" lang="en-US"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PPT下载</a:t>
            </a:r>
            <a:r>
              <a:rPr b="0" i="0" lang="en-US" sz="100" u="none" cap="none" strike="noStrike">
                <a:solidFill>
                  <a:srgbClr val="000000"/>
                </a:solidFill>
                <a:latin typeface="Microsoft Yahei"/>
                <a:ea typeface="Microsoft Yahei"/>
                <a:cs typeface="Microsoft Yahei"/>
                <a:sym typeface="Microsoft Yahei"/>
              </a:rPr>
              <a:t> http://www.1ppt.com/xiazai/</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自定义版式">
  <p:cSld name="3_自定义版式">
    <p:spTree>
      <p:nvGrpSpPr>
        <p:cNvPr id="22" name="Shape 22"/>
        <p:cNvGrpSpPr/>
        <p:nvPr/>
      </p:nvGrpSpPr>
      <p:grpSpPr>
        <a:xfrm>
          <a:off x="0" y="0"/>
          <a:ext cx="0" cy="0"/>
          <a:chOff x="0" y="0"/>
          <a:chExt cx="0" cy="0"/>
        </a:xfrm>
      </p:grpSpPr>
      <p:sp>
        <p:nvSpPr>
          <p:cNvPr id="23" name="Google Shape;23;p3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9" name="Shape 9"/>
        <p:cNvGrpSpPr/>
        <p:nvPr/>
      </p:nvGrpSpPr>
      <p:grpSpPr>
        <a:xfrm>
          <a:off x="0" y="0"/>
          <a:ext cx="0" cy="0"/>
          <a:chOff x="0" y="0"/>
          <a:chExt cx="0" cy="0"/>
        </a:xfrm>
      </p:grpSpPr>
      <p:sp>
        <p:nvSpPr>
          <p:cNvPr id="10" name="Google Shape;10;p26"/>
          <p:cNvSpPr/>
          <p:nvPr/>
        </p:nvSpPr>
        <p:spPr>
          <a:xfrm>
            <a:off x="2867959" y="0"/>
            <a:ext cx="9324041" cy="6858000"/>
          </a:xfrm>
          <a:custGeom>
            <a:rect b="b" l="l" r="r" t="t"/>
            <a:pathLst>
              <a:path extrusionOk="0" h="6858000" w="9324041">
                <a:moveTo>
                  <a:pt x="6753833" y="0"/>
                </a:moveTo>
                <a:lnTo>
                  <a:pt x="9324041" y="0"/>
                </a:lnTo>
                <a:lnTo>
                  <a:pt x="9324041" y="6858000"/>
                </a:lnTo>
                <a:lnTo>
                  <a:pt x="0" y="6858000"/>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6"/>
          <p:cNvSpPr/>
          <p:nvPr/>
        </p:nvSpPr>
        <p:spPr>
          <a:xfrm>
            <a:off x="438151" y="520700"/>
            <a:ext cx="11315700" cy="5816600"/>
          </a:xfrm>
          <a:prstGeom prst="rect">
            <a:avLst/>
          </a:prstGeom>
          <a:solidFill>
            <a:schemeClr val="lt1">
              <a:alpha val="94509"/>
            </a:schemeClr>
          </a:solidFill>
          <a:ln>
            <a:noFill/>
          </a:ln>
          <a:effectLst>
            <a:outerShdw blurRad="393700" rotWithShape="0" algn="t" dir="5400000" dist="63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3.135.198.81:8888/026b9e47" TargetMode="External"/><Relationship Id="rId4" Type="http://schemas.openxmlformats.org/officeDocument/2006/relationships/hyperlink" Target="http://3.135.198.81:80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0" y="3429000"/>
            <a:ext cx="12192000" cy="3429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
          <p:cNvSpPr/>
          <p:nvPr/>
        </p:nvSpPr>
        <p:spPr>
          <a:xfrm>
            <a:off x="0" y="0"/>
            <a:ext cx="12192000" cy="3429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1" name="Google Shape;31;p1"/>
          <p:cNvGrpSpPr/>
          <p:nvPr/>
        </p:nvGrpSpPr>
        <p:grpSpPr>
          <a:xfrm>
            <a:off x="438123" y="520708"/>
            <a:ext cx="11315313" cy="5816646"/>
            <a:chOff x="723107" y="871333"/>
            <a:chExt cx="10745787" cy="5115334"/>
          </a:xfrm>
        </p:grpSpPr>
        <p:sp>
          <p:nvSpPr>
            <p:cNvPr id="32" name="Google Shape;32;p1"/>
            <p:cNvSpPr/>
            <p:nvPr/>
          </p:nvSpPr>
          <p:spPr>
            <a:xfrm>
              <a:off x="723107" y="871333"/>
              <a:ext cx="10745787" cy="5115334"/>
            </a:xfrm>
            <a:prstGeom prst="rect">
              <a:avLst/>
            </a:prstGeom>
            <a:blipFill rotWithShape="1">
              <a:blip r:embed="rId3">
                <a:alphaModFix/>
              </a:blip>
              <a:stretch>
                <a:fillRect b="-19451" l="0" r="0" t="-19545"/>
              </a:stretch>
            </a:blip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
            <p:cNvSpPr/>
            <p:nvPr/>
          </p:nvSpPr>
          <p:spPr>
            <a:xfrm>
              <a:off x="723107" y="871333"/>
              <a:ext cx="10745787" cy="5115334"/>
            </a:xfrm>
            <a:prstGeom prst="rect">
              <a:avLst/>
            </a:prstGeom>
            <a:solidFill>
              <a:schemeClr val="dk1">
                <a:alpha val="76470"/>
              </a:schemeClr>
            </a:solid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4" name="Google Shape;34;p1"/>
          <p:cNvGrpSpPr/>
          <p:nvPr/>
        </p:nvGrpSpPr>
        <p:grpSpPr>
          <a:xfrm>
            <a:off x="11216081" y="1099128"/>
            <a:ext cx="202414" cy="757381"/>
            <a:chOff x="10883900" y="1338119"/>
            <a:chExt cx="279400" cy="1045441"/>
          </a:xfrm>
        </p:grpSpPr>
        <p:sp>
          <p:nvSpPr>
            <p:cNvPr id="35" name="Google Shape;35;p1"/>
            <p:cNvSpPr/>
            <p:nvPr/>
          </p:nvSpPr>
          <p:spPr>
            <a:xfrm>
              <a:off x="10883900" y="1338119"/>
              <a:ext cx="279400" cy="279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
            <p:cNvSpPr/>
            <p:nvPr/>
          </p:nvSpPr>
          <p:spPr>
            <a:xfrm>
              <a:off x="10883900" y="1721139"/>
              <a:ext cx="279400" cy="279400"/>
            </a:xfrm>
            <a:prstGeom prst="ellipse">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1"/>
            <p:cNvSpPr/>
            <p:nvPr/>
          </p:nvSpPr>
          <p:spPr>
            <a:xfrm>
              <a:off x="10883900" y="2104160"/>
              <a:ext cx="279400" cy="279400"/>
            </a:xfrm>
            <a:prstGeom prst="ellipse">
              <a:avLst/>
            </a:prstGeom>
            <a:solidFill>
              <a:schemeClr val="l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8" name="Google Shape;38;p1"/>
          <p:cNvGrpSpPr/>
          <p:nvPr/>
        </p:nvGrpSpPr>
        <p:grpSpPr>
          <a:xfrm>
            <a:off x="709972" y="3519487"/>
            <a:ext cx="329482" cy="2356606"/>
            <a:chOff x="709972" y="3519487"/>
            <a:chExt cx="329482" cy="2356606"/>
          </a:xfrm>
        </p:grpSpPr>
        <p:sp>
          <p:nvSpPr>
            <p:cNvPr id="39" name="Google Shape;39;p1"/>
            <p:cNvSpPr/>
            <p:nvPr/>
          </p:nvSpPr>
          <p:spPr>
            <a:xfrm>
              <a:off x="709972" y="5549900"/>
              <a:ext cx="329482" cy="326193"/>
            </a:xfrm>
            <a:custGeom>
              <a:rect b="b" l="l" r="r" t="t"/>
              <a:pathLst>
                <a:path extrusionOk="0" h="537787" w="543210">
                  <a:moveTo>
                    <a:pt x="362140" y="356717"/>
                  </a:moveTo>
                  <a:lnTo>
                    <a:pt x="543210" y="356717"/>
                  </a:lnTo>
                  <a:lnTo>
                    <a:pt x="543210" y="537787"/>
                  </a:lnTo>
                  <a:lnTo>
                    <a:pt x="362140" y="537787"/>
                  </a:lnTo>
                  <a:close/>
                  <a:moveTo>
                    <a:pt x="0" y="356717"/>
                  </a:moveTo>
                  <a:lnTo>
                    <a:pt x="181070" y="356717"/>
                  </a:lnTo>
                  <a:lnTo>
                    <a:pt x="181070" y="537787"/>
                  </a:lnTo>
                  <a:lnTo>
                    <a:pt x="0" y="537787"/>
                  </a:lnTo>
                  <a:close/>
                  <a:moveTo>
                    <a:pt x="0" y="0"/>
                  </a:moveTo>
                  <a:lnTo>
                    <a:pt x="181070" y="0"/>
                  </a:lnTo>
                  <a:lnTo>
                    <a:pt x="181070" y="175647"/>
                  </a:lnTo>
                  <a:lnTo>
                    <a:pt x="362140" y="175647"/>
                  </a:lnTo>
                  <a:lnTo>
                    <a:pt x="362140" y="0"/>
                  </a:lnTo>
                  <a:lnTo>
                    <a:pt x="543210" y="0"/>
                  </a:lnTo>
                  <a:lnTo>
                    <a:pt x="543210" y="181070"/>
                  </a:lnTo>
                  <a:lnTo>
                    <a:pt x="362140" y="181070"/>
                  </a:lnTo>
                  <a:lnTo>
                    <a:pt x="362140" y="356717"/>
                  </a:lnTo>
                  <a:lnTo>
                    <a:pt x="181070" y="356717"/>
                  </a:lnTo>
                  <a:lnTo>
                    <a:pt x="181070" y="181070"/>
                  </a:lnTo>
                  <a:lnTo>
                    <a:pt x="0" y="181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0" name="Google Shape;40;p1"/>
            <p:cNvCxnSpPr/>
            <p:nvPr/>
          </p:nvCxnSpPr>
          <p:spPr>
            <a:xfrm>
              <a:off x="874713" y="3519487"/>
              <a:ext cx="0" cy="1751013"/>
            </a:xfrm>
            <a:prstGeom prst="straightConnector1">
              <a:avLst/>
            </a:prstGeom>
            <a:noFill/>
            <a:ln cap="flat" cmpd="sng" w="12700">
              <a:solidFill>
                <a:srgbClr val="595959"/>
              </a:solidFill>
              <a:prstDash val="solid"/>
              <a:miter lim="800000"/>
              <a:headEnd len="sm" w="sm" type="none"/>
              <a:tailEnd len="sm" w="sm" type="none"/>
            </a:ln>
          </p:spPr>
        </p:cxnSp>
      </p:grpSp>
      <p:grpSp>
        <p:nvGrpSpPr>
          <p:cNvPr id="41" name="Google Shape;41;p1"/>
          <p:cNvGrpSpPr/>
          <p:nvPr/>
        </p:nvGrpSpPr>
        <p:grpSpPr>
          <a:xfrm>
            <a:off x="4668319" y="4680840"/>
            <a:ext cx="3160026" cy="360000"/>
            <a:chOff x="5395922" y="5342416"/>
            <a:chExt cx="1400100" cy="360000"/>
          </a:xfrm>
        </p:grpSpPr>
        <p:sp>
          <p:nvSpPr>
            <p:cNvPr id="42" name="Google Shape;42;p1"/>
            <p:cNvSpPr/>
            <p:nvPr/>
          </p:nvSpPr>
          <p:spPr>
            <a:xfrm>
              <a:off x="5463156" y="5342416"/>
              <a:ext cx="1265695" cy="360000"/>
            </a:xfrm>
            <a:prstGeom prst="rect">
              <a:avLst/>
            </a:prstGeom>
            <a:no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
            <p:cNvSpPr txBox="1"/>
            <p:nvPr/>
          </p:nvSpPr>
          <p:spPr>
            <a:xfrm>
              <a:off x="5395922" y="5383917"/>
              <a:ext cx="1400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BFBFBF"/>
                  </a:solidFill>
                  <a:latin typeface="Century Gothic"/>
                  <a:ea typeface="Century Gothic"/>
                  <a:cs typeface="Century Gothic"/>
                  <a:sym typeface="Century Gothic"/>
                </a:rPr>
                <a:t>Group 3 ：DayDream</a:t>
              </a:r>
              <a:endParaRPr b="0" i="0" sz="1200" u="none" cap="none" strike="noStrike">
                <a:solidFill>
                  <a:srgbClr val="BFBFBF"/>
                </a:solidFill>
                <a:latin typeface="Century Gothic"/>
                <a:ea typeface="Century Gothic"/>
                <a:cs typeface="Century Gothic"/>
                <a:sym typeface="Century Gothic"/>
              </a:endParaRPr>
            </a:p>
          </p:txBody>
        </p:sp>
      </p:grpSp>
      <p:sp>
        <p:nvSpPr>
          <p:cNvPr id="44" name="Google Shape;44;p1"/>
          <p:cNvSpPr txBox="1"/>
          <p:nvPr/>
        </p:nvSpPr>
        <p:spPr>
          <a:xfrm>
            <a:off x="514940" y="741448"/>
            <a:ext cx="118373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Tiansheng Liu</a:t>
            </a:r>
            <a:endParaRPr b="0" i="0" sz="1200" u="none" cap="none" strike="noStrike">
              <a:solidFill>
                <a:schemeClr val="lt1"/>
              </a:solidFill>
              <a:latin typeface="Arial"/>
              <a:ea typeface="Arial"/>
              <a:cs typeface="Arial"/>
              <a:sym typeface="Arial"/>
            </a:endParaRPr>
          </a:p>
        </p:txBody>
      </p:sp>
      <p:sp>
        <p:nvSpPr>
          <p:cNvPr id="45" name="Google Shape;45;p1"/>
          <p:cNvSpPr txBox="1"/>
          <p:nvPr/>
        </p:nvSpPr>
        <p:spPr>
          <a:xfrm>
            <a:off x="1625366" y="741448"/>
            <a:ext cx="110211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Kewen Su</a:t>
            </a:r>
            <a:endParaRPr b="0" i="0" sz="1200" u="none" cap="none" strike="noStrike">
              <a:solidFill>
                <a:schemeClr val="lt1"/>
              </a:solidFill>
              <a:latin typeface="Arial"/>
              <a:ea typeface="Arial"/>
              <a:cs typeface="Arial"/>
              <a:sym typeface="Arial"/>
            </a:endParaRPr>
          </a:p>
        </p:txBody>
      </p:sp>
      <p:sp>
        <p:nvSpPr>
          <p:cNvPr id="46" name="Google Shape;46;p1"/>
          <p:cNvSpPr txBox="1"/>
          <p:nvPr/>
        </p:nvSpPr>
        <p:spPr>
          <a:xfrm>
            <a:off x="2638203" y="741448"/>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Haozhe Zhang</a:t>
            </a:r>
            <a:endParaRPr b="0" i="0" sz="1200" u="none" cap="none" strike="noStrike">
              <a:solidFill>
                <a:schemeClr val="lt1"/>
              </a:solidFill>
              <a:latin typeface="Arial"/>
              <a:ea typeface="Arial"/>
              <a:cs typeface="Arial"/>
              <a:sym typeface="Arial"/>
            </a:endParaRPr>
          </a:p>
        </p:txBody>
      </p:sp>
      <p:cxnSp>
        <p:nvCxnSpPr>
          <p:cNvPr id="47" name="Google Shape;47;p1"/>
          <p:cNvCxnSpPr/>
          <p:nvPr/>
        </p:nvCxnSpPr>
        <p:spPr>
          <a:xfrm flipH="1">
            <a:off x="1602470" y="812048"/>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48" name="Google Shape;48;p1"/>
          <p:cNvCxnSpPr/>
          <p:nvPr/>
        </p:nvCxnSpPr>
        <p:spPr>
          <a:xfrm flipH="1">
            <a:off x="2573555" y="812048"/>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49" name="Google Shape;49;p1"/>
          <p:cNvCxnSpPr/>
          <p:nvPr/>
        </p:nvCxnSpPr>
        <p:spPr>
          <a:xfrm flipH="1">
            <a:off x="3837904" y="812048"/>
            <a:ext cx="147076" cy="151185"/>
          </a:xfrm>
          <a:prstGeom prst="straightConnector1">
            <a:avLst/>
          </a:prstGeom>
          <a:noFill/>
          <a:ln cap="flat" cmpd="sng" w="9525">
            <a:solidFill>
              <a:schemeClr val="accent2"/>
            </a:solidFill>
            <a:prstDash val="solid"/>
            <a:miter lim="800000"/>
            <a:headEnd len="sm" w="sm" type="none"/>
            <a:tailEnd len="sm" w="sm" type="none"/>
          </a:ln>
        </p:spPr>
      </p:cxnSp>
      <p:sp>
        <p:nvSpPr>
          <p:cNvPr id="50" name="Google Shape;50;p1"/>
          <p:cNvSpPr txBox="1"/>
          <p:nvPr/>
        </p:nvSpPr>
        <p:spPr>
          <a:xfrm>
            <a:off x="1485900" y="3513475"/>
            <a:ext cx="9932700" cy="993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Web Platform for Client-Supplier Business Management</a:t>
            </a:r>
            <a:endParaRPr b="1" i="0" sz="2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 —— Supplier part</a:t>
            </a:r>
            <a:endParaRPr b="1" i="0" sz="2800" u="none" cap="none" strike="noStrike">
              <a:solidFill>
                <a:schemeClr val="lt1"/>
              </a:solidFill>
              <a:latin typeface="Arial"/>
              <a:ea typeface="Arial"/>
              <a:cs typeface="Arial"/>
              <a:sym typeface="Arial"/>
            </a:endParaRPr>
          </a:p>
        </p:txBody>
      </p:sp>
      <p:sp>
        <p:nvSpPr>
          <p:cNvPr id="51" name="Google Shape;51;p1"/>
          <p:cNvSpPr txBox="1"/>
          <p:nvPr/>
        </p:nvSpPr>
        <p:spPr>
          <a:xfrm>
            <a:off x="3769682" y="749140"/>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Fengjun Li</a:t>
            </a:r>
            <a:endParaRPr b="0" i="0" sz="1200" u="none" cap="none" strike="noStrike">
              <a:solidFill>
                <a:schemeClr val="lt1"/>
              </a:solidFill>
              <a:latin typeface="Arial"/>
              <a:ea typeface="Arial"/>
              <a:cs typeface="Arial"/>
              <a:sym typeface="Arial"/>
            </a:endParaRPr>
          </a:p>
        </p:txBody>
      </p:sp>
      <p:cxnSp>
        <p:nvCxnSpPr>
          <p:cNvPr id="52" name="Google Shape;52;p1"/>
          <p:cNvCxnSpPr/>
          <p:nvPr/>
        </p:nvCxnSpPr>
        <p:spPr>
          <a:xfrm flipH="1">
            <a:off x="4862241" y="827432"/>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53" name="Google Shape;53;p1"/>
          <p:cNvCxnSpPr/>
          <p:nvPr/>
        </p:nvCxnSpPr>
        <p:spPr>
          <a:xfrm flipH="1">
            <a:off x="6028099" y="826806"/>
            <a:ext cx="135801" cy="135801"/>
          </a:xfrm>
          <a:prstGeom prst="straightConnector1">
            <a:avLst/>
          </a:prstGeom>
          <a:noFill/>
          <a:ln cap="flat" cmpd="sng" w="9525">
            <a:solidFill>
              <a:schemeClr val="accent2"/>
            </a:solidFill>
            <a:prstDash val="solid"/>
            <a:miter lim="800000"/>
            <a:headEnd len="sm" w="sm" type="none"/>
            <a:tailEnd len="sm" w="sm" type="none"/>
          </a:ln>
        </p:spPr>
      </p:cxnSp>
      <p:sp>
        <p:nvSpPr>
          <p:cNvPr id="54" name="Google Shape;54;p1"/>
          <p:cNvSpPr txBox="1"/>
          <p:nvPr/>
        </p:nvSpPr>
        <p:spPr>
          <a:xfrm>
            <a:off x="4850090" y="751881"/>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Yinan Chen</a:t>
            </a:r>
            <a:endParaRPr b="0" i="0" sz="1200" u="none" cap="none" strike="noStrike">
              <a:solidFill>
                <a:schemeClr val="lt1"/>
              </a:solidFill>
              <a:latin typeface="Arial"/>
              <a:ea typeface="Arial"/>
              <a:cs typeface="Arial"/>
              <a:sym typeface="Arial"/>
            </a:endParaRPr>
          </a:p>
        </p:txBody>
      </p:sp>
      <p:sp>
        <p:nvSpPr>
          <p:cNvPr id="55" name="Google Shape;55;p1"/>
          <p:cNvSpPr txBox="1"/>
          <p:nvPr/>
        </p:nvSpPr>
        <p:spPr>
          <a:xfrm>
            <a:off x="6112245" y="741447"/>
            <a:ext cx="1476107"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Trung Kien Hoang </a:t>
            </a:r>
            <a:endParaRPr b="0" i="0" sz="1200" u="none" cap="none" strike="noStrike">
              <a:solidFill>
                <a:schemeClr val="lt1"/>
              </a:solidFill>
              <a:latin typeface="Arial"/>
              <a:ea typeface="Arial"/>
              <a:cs typeface="Arial"/>
              <a:sym typeface="Arial"/>
            </a:endParaRPr>
          </a:p>
        </p:txBody>
      </p:sp>
      <p:cxnSp>
        <p:nvCxnSpPr>
          <p:cNvPr id="56" name="Google Shape;56;p1"/>
          <p:cNvCxnSpPr/>
          <p:nvPr/>
        </p:nvCxnSpPr>
        <p:spPr>
          <a:xfrm flipH="1">
            <a:off x="7520452" y="825818"/>
            <a:ext cx="135801" cy="135801"/>
          </a:xfrm>
          <a:prstGeom prst="straightConnector1">
            <a:avLst/>
          </a:prstGeom>
          <a:noFill/>
          <a:ln cap="flat" cmpd="sng" w="9525">
            <a:solidFill>
              <a:schemeClr val="accent2"/>
            </a:solidFill>
            <a:prstDash val="solid"/>
            <a:miter lim="800000"/>
            <a:headEnd len="sm" w="sm" type="none"/>
            <a:tailEnd len="sm" w="sm" type="none"/>
          </a:ln>
        </p:spPr>
      </p:cxnSp>
      <p:sp>
        <p:nvSpPr>
          <p:cNvPr id="57" name="Google Shape;57;p1"/>
          <p:cNvSpPr txBox="1"/>
          <p:nvPr/>
        </p:nvSpPr>
        <p:spPr>
          <a:xfrm>
            <a:off x="7541146" y="757173"/>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Xiaohan Li</a:t>
            </a:r>
            <a:endParaRPr b="0" i="0" sz="1200" u="none" cap="none" strike="noStrike">
              <a:solidFill>
                <a:schemeClr val="lt1"/>
              </a:solidFill>
              <a:latin typeface="Arial"/>
              <a:ea typeface="Arial"/>
              <a:cs typeface="Arial"/>
              <a:sym typeface="Arial"/>
            </a:endParaRPr>
          </a:p>
        </p:txBody>
      </p:sp>
      <p:sp>
        <p:nvSpPr>
          <p:cNvPr id="58" name="Google Shape;58;p1"/>
          <p:cNvSpPr txBox="1"/>
          <p:nvPr/>
        </p:nvSpPr>
        <p:spPr>
          <a:xfrm>
            <a:off x="4012806" y="2099507"/>
            <a:ext cx="44712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1" lang="en-US" sz="8000" u="none" cap="none" strike="noStrike">
                <a:solidFill>
                  <a:schemeClr val="lt1"/>
                </a:solidFill>
                <a:latin typeface="Century Gothic"/>
                <a:ea typeface="Century Gothic"/>
                <a:cs typeface="Century Gothic"/>
                <a:sym typeface="Century Gothic"/>
              </a:rPr>
              <a:t>ISYS3888</a:t>
            </a:r>
            <a:endParaRPr b="1" i="1" sz="8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0"/>
          <p:cNvSpPr/>
          <p:nvPr/>
        </p:nvSpPr>
        <p:spPr>
          <a:xfrm>
            <a:off x="0" y="0"/>
            <a:ext cx="12192000" cy="3429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20"/>
          <p:cNvSpPr/>
          <p:nvPr/>
        </p:nvSpPr>
        <p:spPr>
          <a:xfrm>
            <a:off x="0" y="0"/>
            <a:ext cx="12192000" cy="3429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6" name="Google Shape;66;p20"/>
          <p:cNvGrpSpPr/>
          <p:nvPr/>
        </p:nvGrpSpPr>
        <p:grpSpPr>
          <a:xfrm>
            <a:off x="438125" y="520708"/>
            <a:ext cx="11315313" cy="5816646"/>
            <a:chOff x="723107" y="871333"/>
            <a:chExt cx="10745787" cy="5115334"/>
          </a:xfrm>
        </p:grpSpPr>
        <p:sp>
          <p:nvSpPr>
            <p:cNvPr id="67" name="Google Shape;67;p20"/>
            <p:cNvSpPr/>
            <p:nvPr/>
          </p:nvSpPr>
          <p:spPr>
            <a:xfrm>
              <a:off x="723107" y="871333"/>
              <a:ext cx="10745787" cy="5115334"/>
            </a:xfrm>
            <a:prstGeom prst="rect">
              <a:avLst/>
            </a:prstGeom>
            <a:blipFill rotWithShape="1">
              <a:blip r:embed="rId3">
                <a:alphaModFix/>
              </a:blip>
              <a:stretch>
                <a:fillRect b="-19451" l="0" r="0" t="-19545"/>
              </a:stretch>
            </a:blip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20"/>
            <p:cNvSpPr/>
            <p:nvPr/>
          </p:nvSpPr>
          <p:spPr>
            <a:xfrm>
              <a:off x="723107" y="871333"/>
              <a:ext cx="10745787" cy="5115334"/>
            </a:xfrm>
            <a:prstGeom prst="rect">
              <a:avLst/>
            </a:prstGeom>
            <a:solidFill>
              <a:schemeClr val="dk1">
                <a:alpha val="76470"/>
              </a:schemeClr>
            </a:solid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9" name="Google Shape;69;p20"/>
          <p:cNvSpPr/>
          <p:nvPr/>
        </p:nvSpPr>
        <p:spPr>
          <a:xfrm>
            <a:off x="2952750" y="2646598"/>
            <a:ext cx="1564804" cy="156480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1" lang="en-US" sz="6000">
                <a:solidFill>
                  <a:schemeClr val="lt1"/>
                </a:solidFill>
                <a:latin typeface="Century Gothic"/>
                <a:ea typeface="Century Gothic"/>
                <a:cs typeface="Century Gothic"/>
                <a:sym typeface="Century Gothic"/>
              </a:rPr>
              <a:t>01</a:t>
            </a:r>
            <a:endParaRPr b="1" i="1" sz="6000">
              <a:solidFill>
                <a:schemeClr val="lt1"/>
              </a:solidFill>
              <a:latin typeface="Century Gothic"/>
              <a:ea typeface="Century Gothic"/>
              <a:cs typeface="Century Gothic"/>
              <a:sym typeface="Century Gothic"/>
            </a:endParaRPr>
          </a:p>
        </p:txBody>
      </p:sp>
      <p:sp>
        <p:nvSpPr>
          <p:cNvPr id="70" name="Google Shape;70;p20"/>
          <p:cNvSpPr/>
          <p:nvPr/>
        </p:nvSpPr>
        <p:spPr>
          <a:xfrm>
            <a:off x="11430001" y="2646598"/>
            <a:ext cx="323850" cy="156480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t/>
            </a:r>
            <a:endParaRPr b="1" i="1" sz="6000" u="none" cap="none" strike="noStrike">
              <a:solidFill>
                <a:schemeClr val="lt1"/>
              </a:solidFill>
              <a:latin typeface="Century Gothic"/>
              <a:ea typeface="Century Gothic"/>
              <a:cs typeface="Century Gothic"/>
              <a:sym typeface="Century Gothic"/>
            </a:endParaRPr>
          </a:p>
        </p:txBody>
      </p:sp>
      <p:sp>
        <p:nvSpPr>
          <p:cNvPr id="71" name="Google Shape;71;p20"/>
          <p:cNvSpPr txBox="1"/>
          <p:nvPr/>
        </p:nvSpPr>
        <p:spPr>
          <a:xfrm>
            <a:off x="4955700" y="3782650"/>
            <a:ext cx="2055900" cy="99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050"/>
              <a:buFont typeface="Arial"/>
              <a:buNone/>
            </a:pPr>
            <a:r>
              <a:rPr lang="en-US" sz="1050">
                <a:solidFill>
                  <a:srgbClr val="D8D8D8"/>
                </a:solidFill>
                <a:latin typeface="Century Gothic"/>
                <a:ea typeface="Century Gothic"/>
                <a:cs typeface="Century Gothic"/>
                <a:sym typeface="Century Gothic"/>
              </a:rPr>
              <a:t>1</a:t>
            </a:r>
            <a:r>
              <a:rPr b="0" i="0" lang="en-US" sz="1050" u="none" cap="none" strike="noStrike">
                <a:solidFill>
                  <a:srgbClr val="D8D8D8"/>
                </a:solidFill>
                <a:latin typeface="Century Gothic"/>
                <a:ea typeface="Century Gothic"/>
                <a:cs typeface="Century Gothic"/>
                <a:sym typeface="Century Gothic"/>
              </a:rPr>
              <a:t>.1 How does it work	</a:t>
            </a:r>
            <a:endParaRPr b="0" i="0" sz="1050" u="none" cap="none" strike="noStrike">
              <a:solidFill>
                <a:srgbClr val="D8D8D8"/>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1050"/>
              <a:buFont typeface="Arial"/>
              <a:buNone/>
            </a:pPr>
            <a:r>
              <a:rPr lang="en-US" sz="1050">
                <a:solidFill>
                  <a:srgbClr val="D8D8D8"/>
                </a:solidFill>
                <a:latin typeface="Century Gothic"/>
                <a:ea typeface="Century Gothic"/>
                <a:cs typeface="Century Gothic"/>
                <a:sym typeface="Century Gothic"/>
              </a:rPr>
              <a:t>1</a:t>
            </a:r>
            <a:r>
              <a:rPr b="0" i="0" lang="en-US" sz="1050" u="none" cap="none" strike="noStrike">
                <a:solidFill>
                  <a:srgbClr val="D8D8D8"/>
                </a:solidFill>
                <a:latin typeface="Century Gothic"/>
                <a:ea typeface="Century Gothic"/>
                <a:cs typeface="Century Gothic"/>
                <a:sym typeface="Century Gothic"/>
              </a:rPr>
              <a:t>.2 Guideline	to start	</a:t>
            </a:r>
            <a:endParaRPr b="0" i="0" sz="1050" u="none" cap="none" strike="noStrike">
              <a:solidFill>
                <a:srgbClr val="D8D8D8"/>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1050"/>
              <a:buFont typeface="Arial"/>
              <a:buNone/>
            </a:pPr>
            <a:r>
              <a:rPr lang="en-US" sz="1050">
                <a:solidFill>
                  <a:srgbClr val="D8D8D8"/>
                </a:solidFill>
                <a:latin typeface="Century Gothic"/>
                <a:ea typeface="Century Gothic"/>
                <a:cs typeface="Century Gothic"/>
                <a:sym typeface="Century Gothic"/>
              </a:rPr>
              <a:t>1</a:t>
            </a:r>
            <a:r>
              <a:rPr b="0" i="0" lang="en-US" sz="1050" u="none" cap="none" strike="noStrike">
                <a:solidFill>
                  <a:srgbClr val="D8D8D8"/>
                </a:solidFill>
                <a:latin typeface="Century Gothic"/>
                <a:ea typeface="Century Gothic"/>
                <a:cs typeface="Century Gothic"/>
                <a:sym typeface="Century Gothic"/>
              </a:rPr>
              <a:t>.3 Database structure	</a:t>
            </a:r>
            <a:endParaRPr b="0" i="0" sz="1050" u="none" cap="none" strike="noStrike">
              <a:solidFill>
                <a:srgbClr val="D8D8D8"/>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1050"/>
              <a:buFont typeface="Arial"/>
              <a:buNone/>
            </a:pPr>
            <a:r>
              <a:rPr lang="en-US" sz="1050">
                <a:solidFill>
                  <a:srgbClr val="D8D8D8"/>
                </a:solidFill>
                <a:latin typeface="Century Gothic"/>
                <a:ea typeface="Century Gothic"/>
                <a:cs typeface="Century Gothic"/>
                <a:sym typeface="Century Gothic"/>
              </a:rPr>
              <a:t>1</a:t>
            </a:r>
            <a:r>
              <a:rPr b="0" i="0" lang="en-US" sz="1050" u="none" cap="none" strike="noStrike">
                <a:solidFill>
                  <a:srgbClr val="D8D8D8"/>
                </a:solidFill>
                <a:latin typeface="Century Gothic"/>
                <a:ea typeface="Century Gothic"/>
                <a:cs typeface="Century Gothic"/>
                <a:sym typeface="Century Gothic"/>
              </a:rPr>
              <a:t>.4 Two scenarios</a:t>
            </a:r>
            <a:endParaRPr b="0" i="0" sz="1050" u="none" cap="none" strike="noStrike">
              <a:solidFill>
                <a:srgbClr val="D8D8D8"/>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1050"/>
              <a:buFont typeface="Arial"/>
              <a:buNone/>
            </a:pPr>
            <a:r>
              <a:rPr lang="en-US" sz="1050">
                <a:solidFill>
                  <a:srgbClr val="D8D8D8"/>
                </a:solidFill>
                <a:latin typeface="Century Gothic"/>
                <a:ea typeface="Century Gothic"/>
                <a:cs typeface="Century Gothic"/>
                <a:sym typeface="Century Gothic"/>
              </a:rPr>
              <a:t>1</a:t>
            </a:r>
            <a:r>
              <a:rPr b="0" i="0" lang="en-US" sz="1050" u="none" cap="none" strike="noStrike">
                <a:solidFill>
                  <a:srgbClr val="D8D8D8"/>
                </a:solidFill>
                <a:latin typeface="Century Gothic"/>
                <a:ea typeface="Century Gothic"/>
                <a:cs typeface="Century Gothic"/>
                <a:sym typeface="Century Gothic"/>
              </a:rPr>
              <a:t>.5 Demonstration</a:t>
            </a:r>
            <a:endParaRPr b="0" i="0" sz="1050" u="none" cap="none" strike="noStrike">
              <a:solidFill>
                <a:srgbClr val="D8D8D8"/>
              </a:solidFill>
              <a:latin typeface="Century Gothic"/>
              <a:ea typeface="Century Gothic"/>
              <a:cs typeface="Century Gothic"/>
              <a:sym typeface="Century Gothic"/>
            </a:endParaRPr>
          </a:p>
        </p:txBody>
      </p:sp>
      <p:cxnSp>
        <p:nvCxnSpPr>
          <p:cNvPr id="72" name="Google Shape;72;p20"/>
          <p:cNvCxnSpPr/>
          <p:nvPr/>
        </p:nvCxnSpPr>
        <p:spPr>
          <a:xfrm>
            <a:off x="5082705" y="3605835"/>
            <a:ext cx="701130" cy="0"/>
          </a:xfrm>
          <a:prstGeom prst="straightConnector1">
            <a:avLst/>
          </a:prstGeom>
          <a:noFill/>
          <a:ln cap="flat" cmpd="sng" w="19050">
            <a:solidFill>
              <a:schemeClr val="accent2"/>
            </a:solidFill>
            <a:prstDash val="solid"/>
            <a:miter lim="800000"/>
            <a:headEnd len="sm" w="sm" type="none"/>
            <a:tailEnd len="sm" w="sm" type="none"/>
          </a:ln>
        </p:spPr>
      </p:cxnSp>
      <p:sp>
        <p:nvSpPr>
          <p:cNvPr id="73" name="Google Shape;73;p20"/>
          <p:cNvSpPr txBox="1"/>
          <p:nvPr/>
        </p:nvSpPr>
        <p:spPr>
          <a:xfrm>
            <a:off x="4955698" y="2704575"/>
            <a:ext cx="470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US" sz="3200">
                <a:solidFill>
                  <a:schemeClr val="lt1"/>
                </a:solidFill>
              </a:rPr>
              <a:t>Product overview</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pSp>
        <p:nvGrpSpPr>
          <p:cNvPr id="79" name="Google Shape;79;gab54a91228_3_500"/>
          <p:cNvGrpSpPr/>
          <p:nvPr/>
        </p:nvGrpSpPr>
        <p:grpSpPr>
          <a:xfrm>
            <a:off x="1032562" y="3999608"/>
            <a:ext cx="2329200" cy="1670392"/>
            <a:chOff x="1769567" y="2349147"/>
            <a:chExt cx="2329200" cy="1670392"/>
          </a:xfrm>
        </p:grpSpPr>
        <p:sp>
          <p:nvSpPr>
            <p:cNvPr id="80" name="Google Shape;80;gab54a91228_3_500"/>
            <p:cNvSpPr txBox="1"/>
            <p:nvPr/>
          </p:nvSpPr>
          <p:spPr>
            <a:xfrm>
              <a:off x="1867217" y="2349147"/>
              <a:ext cx="2133900" cy="56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Century Gothic"/>
                  <a:ea typeface="Century Gothic"/>
                  <a:cs typeface="Century Gothic"/>
                  <a:sym typeface="Century Gothic"/>
                </a:rPr>
                <a:t>Local host User Interface</a:t>
              </a:r>
              <a:endParaRPr b="0" i="0" sz="1400" u="none" cap="none" strike="noStrike">
                <a:solidFill>
                  <a:srgbClr val="000000"/>
                </a:solidFill>
                <a:latin typeface="Arial"/>
                <a:ea typeface="Arial"/>
                <a:cs typeface="Arial"/>
                <a:sym typeface="Arial"/>
              </a:endParaRPr>
            </a:p>
          </p:txBody>
        </p:sp>
        <p:sp>
          <p:nvSpPr>
            <p:cNvPr id="81" name="Google Shape;81;gab54a91228_3_500"/>
            <p:cNvSpPr txBox="1"/>
            <p:nvPr/>
          </p:nvSpPr>
          <p:spPr>
            <a:xfrm>
              <a:off x="1769567" y="2914039"/>
              <a:ext cx="2329200" cy="11055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Presentation Tier</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Use </a:t>
              </a:r>
              <a:r>
                <a:rPr lang="en-US" sz="1100">
                  <a:solidFill>
                    <a:srgbClr val="7F7F7F"/>
                  </a:solidFill>
                  <a:latin typeface="Century Gothic"/>
                  <a:ea typeface="Century Gothic"/>
                  <a:cs typeface="Century Gothic"/>
                  <a:sym typeface="Century Gothic"/>
                </a:rPr>
                <a:t>AWS server </a:t>
              </a:r>
              <a:r>
                <a:rPr b="0" i="0" lang="en-US" sz="1100" u="none" cap="none" strike="noStrike">
                  <a:solidFill>
                    <a:srgbClr val="7F7F7F"/>
                  </a:solidFill>
                  <a:latin typeface="Century Gothic"/>
                  <a:ea typeface="Century Gothic"/>
                  <a:cs typeface="Century Gothic"/>
                  <a:sym typeface="Century Gothic"/>
                </a:rPr>
                <a:t>to run the website</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It deliverys request to JSON API</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It gets data from JSON API</a:t>
              </a:r>
              <a:endParaRPr b="0" i="0" sz="1100" u="none" cap="none" strike="noStrike">
                <a:solidFill>
                  <a:srgbClr val="7F7F7F"/>
                </a:solidFill>
                <a:latin typeface="Century Gothic"/>
                <a:ea typeface="Century Gothic"/>
                <a:cs typeface="Century Gothic"/>
                <a:sym typeface="Century Gothic"/>
              </a:endParaRPr>
            </a:p>
          </p:txBody>
        </p:sp>
      </p:grpSp>
      <p:grpSp>
        <p:nvGrpSpPr>
          <p:cNvPr id="82" name="Google Shape;82;gab54a91228_3_500"/>
          <p:cNvGrpSpPr/>
          <p:nvPr/>
        </p:nvGrpSpPr>
        <p:grpSpPr>
          <a:xfrm>
            <a:off x="3591325" y="4022738"/>
            <a:ext cx="2504700" cy="1799862"/>
            <a:chOff x="1675322" y="2349127"/>
            <a:chExt cx="2504700" cy="1799862"/>
          </a:xfrm>
        </p:grpSpPr>
        <p:sp>
          <p:nvSpPr>
            <p:cNvPr id="83" name="Google Shape;83;gab54a91228_3_500"/>
            <p:cNvSpPr txBox="1"/>
            <p:nvPr/>
          </p:nvSpPr>
          <p:spPr>
            <a:xfrm>
              <a:off x="1867328" y="2349127"/>
              <a:ext cx="21339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Century Gothic"/>
                  <a:ea typeface="Century Gothic"/>
                  <a:cs typeface="Century Gothic"/>
                  <a:sym typeface="Century Gothic"/>
                </a:rPr>
                <a:t>JSON API</a:t>
              </a:r>
              <a:endParaRPr b="0" i="0" sz="1400" u="none" cap="none" strike="noStrike">
                <a:solidFill>
                  <a:srgbClr val="000000"/>
                </a:solidFill>
                <a:latin typeface="Arial"/>
                <a:ea typeface="Arial"/>
                <a:cs typeface="Arial"/>
                <a:sym typeface="Arial"/>
              </a:endParaRPr>
            </a:p>
          </p:txBody>
        </p:sp>
        <p:sp>
          <p:nvSpPr>
            <p:cNvPr id="84" name="Google Shape;84;gab54a91228_3_500"/>
            <p:cNvSpPr txBox="1"/>
            <p:nvPr/>
          </p:nvSpPr>
          <p:spPr>
            <a:xfrm>
              <a:off x="1675322" y="2687689"/>
              <a:ext cx="2504700" cy="14613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Delivery Tier</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Package the message as json file</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It delivers message to View.py </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It delivers message to UI</a:t>
              </a:r>
              <a:endParaRPr b="0" i="0" sz="1100" u="none" cap="none" strike="noStrike">
                <a:solidFill>
                  <a:srgbClr val="7F7F7F"/>
                </a:solidFill>
                <a:latin typeface="Century Gothic"/>
                <a:ea typeface="Century Gothic"/>
                <a:cs typeface="Century Gothic"/>
                <a:sym typeface="Century Gothic"/>
              </a:endParaRPr>
            </a:p>
          </p:txBody>
        </p:sp>
      </p:grpSp>
      <p:grpSp>
        <p:nvGrpSpPr>
          <p:cNvPr id="85" name="Google Shape;85;gab54a91228_3_500"/>
          <p:cNvGrpSpPr/>
          <p:nvPr/>
        </p:nvGrpSpPr>
        <p:grpSpPr>
          <a:xfrm>
            <a:off x="6221100" y="3999588"/>
            <a:ext cx="2329200" cy="2138562"/>
            <a:chOff x="1769570" y="2349127"/>
            <a:chExt cx="2329200" cy="2138562"/>
          </a:xfrm>
        </p:grpSpPr>
        <p:sp>
          <p:nvSpPr>
            <p:cNvPr id="86" name="Google Shape;86;gab54a91228_3_500"/>
            <p:cNvSpPr txBox="1"/>
            <p:nvPr/>
          </p:nvSpPr>
          <p:spPr>
            <a:xfrm>
              <a:off x="1867328" y="2349127"/>
              <a:ext cx="21339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Century Gothic"/>
                  <a:ea typeface="Century Gothic"/>
                  <a:cs typeface="Century Gothic"/>
                  <a:sym typeface="Century Gothic"/>
                </a:rPr>
                <a:t>View.py</a:t>
              </a:r>
              <a:endParaRPr b="0" i="0" sz="1400" u="none" cap="none" strike="noStrike">
                <a:solidFill>
                  <a:srgbClr val="000000"/>
                </a:solidFill>
                <a:latin typeface="Arial"/>
                <a:ea typeface="Arial"/>
                <a:cs typeface="Arial"/>
                <a:sym typeface="Arial"/>
              </a:endParaRPr>
            </a:p>
          </p:txBody>
        </p:sp>
        <p:sp>
          <p:nvSpPr>
            <p:cNvPr id="87" name="Google Shape;87;gab54a91228_3_500"/>
            <p:cNvSpPr txBox="1"/>
            <p:nvPr/>
          </p:nvSpPr>
          <p:spPr>
            <a:xfrm>
              <a:off x="1769570" y="2687689"/>
              <a:ext cx="2329200" cy="18000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Logic Tier</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 Deployed with AWS </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 Provide the functionalities to solve the passed data and interact with the database</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 It gets request from JSON API ,and sends back data from database or stores data into database</a:t>
              </a:r>
              <a:endParaRPr b="0" i="0" sz="1100" u="none" cap="none" strike="noStrike">
                <a:solidFill>
                  <a:srgbClr val="7F7F7F"/>
                </a:solidFill>
                <a:latin typeface="Century Gothic"/>
                <a:ea typeface="Century Gothic"/>
                <a:cs typeface="Century Gothic"/>
                <a:sym typeface="Century Gothic"/>
              </a:endParaRPr>
            </a:p>
          </p:txBody>
        </p:sp>
      </p:grpSp>
      <p:grpSp>
        <p:nvGrpSpPr>
          <p:cNvPr id="88" name="Google Shape;88;gab54a91228_3_500"/>
          <p:cNvGrpSpPr/>
          <p:nvPr/>
        </p:nvGrpSpPr>
        <p:grpSpPr>
          <a:xfrm>
            <a:off x="8908338" y="4062308"/>
            <a:ext cx="2329200" cy="1624092"/>
            <a:chOff x="1769572" y="2349147"/>
            <a:chExt cx="2329200" cy="1624092"/>
          </a:xfrm>
        </p:grpSpPr>
        <p:sp>
          <p:nvSpPr>
            <p:cNvPr id="89" name="Google Shape;89;gab54a91228_3_500"/>
            <p:cNvSpPr txBox="1"/>
            <p:nvPr/>
          </p:nvSpPr>
          <p:spPr>
            <a:xfrm>
              <a:off x="1867322" y="2349147"/>
              <a:ext cx="2133900" cy="56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Century Gothic"/>
                  <a:ea typeface="Century Gothic"/>
                  <a:cs typeface="Century Gothic"/>
                  <a:sym typeface="Century Gothic"/>
                </a:rPr>
                <a:t>Cloud Server Database</a:t>
              </a:r>
              <a:endParaRPr b="0" i="0" sz="1400" u="none" cap="none" strike="noStrike">
                <a:solidFill>
                  <a:srgbClr val="000000"/>
                </a:solidFill>
                <a:latin typeface="Arial"/>
                <a:ea typeface="Arial"/>
                <a:cs typeface="Arial"/>
                <a:sym typeface="Arial"/>
              </a:endParaRPr>
            </a:p>
          </p:txBody>
        </p:sp>
        <p:sp>
          <p:nvSpPr>
            <p:cNvPr id="90" name="Google Shape;90;gab54a91228_3_500"/>
            <p:cNvSpPr txBox="1"/>
            <p:nvPr/>
          </p:nvSpPr>
          <p:spPr>
            <a:xfrm>
              <a:off x="1769572" y="2867739"/>
              <a:ext cx="2329200" cy="11055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Database Tier</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Use AWS cloud service to deploy the database</a:t>
              </a:r>
              <a:endParaRPr b="0" i="0" sz="1100" u="none" cap="none" strike="noStrike">
                <a:solidFill>
                  <a:srgbClr val="7F7F7F"/>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7F7F7F"/>
                  </a:solidFill>
                  <a:latin typeface="Century Gothic"/>
                  <a:ea typeface="Century Gothic"/>
                  <a:cs typeface="Century Gothic"/>
                  <a:sym typeface="Century Gothic"/>
                </a:rPr>
                <a:t>It gets data from View.py and stores all the data </a:t>
              </a:r>
              <a:endParaRPr b="0" i="0" sz="1100" u="none" cap="none" strike="noStrike">
                <a:solidFill>
                  <a:srgbClr val="7F7F7F"/>
                </a:solidFill>
                <a:latin typeface="Century Gothic"/>
                <a:ea typeface="Century Gothic"/>
                <a:cs typeface="Century Gothic"/>
                <a:sym typeface="Century Gothic"/>
              </a:endParaRPr>
            </a:p>
          </p:txBody>
        </p:sp>
      </p:grpSp>
      <p:grpSp>
        <p:nvGrpSpPr>
          <p:cNvPr id="91" name="Google Shape;91;gab54a91228_3_500"/>
          <p:cNvGrpSpPr/>
          <p:nvPr/>
        </p:nvGrpSpPr>
        <p:grpSpPr>
          <a:xfrm>
            <a:off x="766150" y="708900"/>
            <a:ext cx="8142191" cy="564957"/>
            <a:chOff x="766150" y="708900"/>
            <a:chExt cx="8142191" cy="564957"/>
          </a:xfrm>
        </p:grpSpPr>
        <p:sp>
          <p:nvSpPr>
            <p:cNvPr id="92" name="Google Shape;92;gab54a91228_3_500"/>
            <p:cNvSpPr txBox="1"/>
            <p:nvPr/>
          </p:nvSpPr>
          <p:spPr>
            <a:xfrm>
              <a:off x="766150" y="708900"/>
              <a:ext cx="3543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Arial"/>
                  <a:ea typeface="Arial"/>
                  <a:cs typeface="Arial"/>
                  <a:sym typeface="Arial"/>
                </a:rPr>
                <a:t>How does it work?</a:t>
              </a:r>
              <a:endParaRPr b="0" i="0" sz="1400" u="none" cap="none" strike="noStrike">
                <a:solidFill>
                  <a:srgbClr val="000000"/>
                </a:solidFill>
                <a:latin typeface="Arial"/>
                <a:ea typeface="Arial"/>
                <a:cs typeface="Arial"/>
                <a:sym typeface="Arial"/>
              </a:endParaRPr>
            </a:p>
          </p:txBody>
        </p:sp>
        <p:cxnSp>
          <p:nvCxnSpPr>
            <p:cNvPr id="93" name="Google Shape;93;gab54a91228_3_500"/>
            <p:cNvCxnSpPr/>
            <p:nvPr/>
          </p:nvCxnSpPr>
          <p:spPr>
            <a:xfrm>
              <a:off x="873861" y="1273857"/>
              <a:ext cx="701100" cy="0"/>
            </a:xfrm>
            <a:prstGeom prst="straightConnector1">
              <a:avLst/>
            </a:prstGeom>
            <a:noFill/>
            <a:ln cap="flat" cmpd="sng" w="19050">
              <a:solidFill>
                <a:srgbClr val="3F3F3F"/>
              </a:solidFill>
              <a:prstDash val="solid"/>
              <a:miter lim="800000"/>
              <a:headEnd len="sm" w="sm" type="none"/>
              <a:tailEnd len="sm" w="sm" type="none"/>
            </a:ln>
          </p:spPr>
        </p:cxnSp>
        <p:sp>
          <p:nvSpPr>
            <p:cNvPr id="94" name="Google Shape;94;gab54a91228_3_500"/>
            <p:cNvSpPr txBox="1"/>
            <p:nvPr/>
          </p:nvSpPr>
          <p:spPr>
            <a:xfrm>
              <a:off x="4084941" y="762743"/>
              <a:ext cx="48234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Here is the logic flow for how our website interact with our database, </a:t>
              </a:r>
              <a:endParaRPr b="1" i="0" sz="1050" u="none" cap="none" strike="noStrike">
                <a:solidFill>
                  <a:srgbClr val="A5A5A5"/>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A 4 - Tier System Architecture</a:t>
              </a:r>
              <a:endParaRPr b="1" i="0" sz="1400" u="none" cap="none" strike="noStrike">
                <a:solidFill>
                  <a:srgbClr val="000000"/>
                </a:solidFill>
                <a:latin typeface="Arial"/>
                <a:ea typeface="Arial"/>
                <a:cs typeface="Arial"/>
                <a:sym typeface="Arial"/>
              </a:endParaRPr>
            </a:p>
          </p:txBody>
        </p:sp>
      </p:grpSp>
      <p:pic>
        <p:nvPicPr>
          <p:cNvPr id="95" name="Google Shape;95;gab54a91228_3_500"/>
          <p:cNvPicPr preferRelativeResize="0"/>
          <p:nvPr/>
        </p:nvPicPr>
        <p:blipFill rotWithShape="1">
          <a:blip r:embed="rId3">
            <a:alphaModFix/>
          </a:blip>
          <a:srcRect b="0" l="0" r="0" t="0"/>
          <a:stretch/>
        </p:blipFill>
        <p:spPr>
          <a:xfrm>
            <a:off x="5042500" y="1273862"/>
            <a:ext cx="2106975" cy="1260675"/>
          </a:xfrm>
          <a:prstGeom prst="rect">
            <a:avLst/>
          </a:prstGeom>
          <a:noFill/>
          <a:ln>
            <a:noFill/>
          </a:ln>
        </p:spPr>
      </p:pic>
      <p:pic>
        <p:nvPicPr>
          <p:cNvPr id="96" name="Google Shape;96;gab54a91228_3_500"/>
          <p:cNvPicPr preferRelativeResize="0"/>
          <p:nvPr/>
        </p:nvPicPr>
        <p:blipFill rotWithShape="1">
          <a:blip r:embed="rId4">
            <a:alphaModFix/>
          </a:blip>
          <a:srcRect b="0" l="0" r="0" t="0"/>
          <a:stretch/>
        </p:blipFill>
        <p:spPr>
          <a:xfrm>
            <a:off x="6532311" y="1931613"/>
            <a:ext cx="1706790" cy="1734626"/>
          </a:xfrm>
          <a:prstGeom prst="rect">
            <a:avLst/>
          </a:prstGeom>
          <a:noFill/>
          <a:ln>
            <a:noFill/>
          </a:ln>
        </p:spPr>
      </p:pic>
      <p:pic>
        <p:nvPicPr>
          <p:cNvPr id="97" name="Google Shape;97;gab54a91228_3_500"/>
          <p:cNvPicPr preferRelativeResize="0"/>
          <p:nvPr/>
        </p:nvPicPr>
        <p:blipFill rotWithShape="1">
          <a:blip r:embed="rId5">
            <a:alphaModFix/>
          </a:blip>
          <a:srcRect b="0" l="0" r="0" t="0"/>
          <a:stretch/>
        </p:blipFill>
        <p:spPr>
          <a:xfrm>
            <a:off x="3754893" y="2246175"/>
            <a:ext cx="2269421" cy="1105500"/>
          </a:xfrm>
          <a:prstGeom prst="rect">
            <a:avLst/>
          </a:prstGeom>
          <a:noFill/>
          <a:ln>
            <a:noFill/>
          </a:ln>
        </p:spPr>
      </p:pic>
      <p:pic>
        <p:nvPicPr>
          <p:cNvPr id="98" name="Google Shape;98;gab54a91228_3_500"/>
          <p:cNvPicPr preferRelativeResize="0"/>
          <p:nvPr/>
        </p:nvPicPr>
        <p:blipFill rotWithShape="1">
          <a:blip r:embed="rId6">
            <a:alphaModFix/>
          </a:blip>
          <a:srcRect b="0" l="0" r="0" t="0"/>
          <a:stretch/>
        </p:blipFill>
        <p:spPr>
          <a:xfrm>
            <a:off x="1032550" y="2102949"/>
            <a:ext cx="2433926" cy="1391950"/>
          </a:xfrm>
          <a:prstGeom prst="rect">
            <a:avLst/>
          </a:prstGeom>
          <a:noFill/>
          <a:ln>
            <a:noFill/>
          </a:ln>
        </p:spPr>
      </p:pic>
      <p:pic>
        <p:nvPicPr>
          <p:cNvPr id="99" name="Google Shape;99;gab54a91228_3_500"/>
          <p:cNvPicPr preferRelativeResize="0"/>
          <p:nvPr/>
        </p:nvPicPr>
        <p:blipFill rotWithShape="1">
          <a:blip r:embed="rId7">
            <a:alphaModFix/>
          </a:blip>
          <a:srcRect b="0" l="0" r="0" t="0"/>
          <a:stretch/>
        </p:blipFill>
        <p:spPr>
          <a:xfrm>
            <a:off x="9198425" y="1931625"/>
            <a:ext cx="1749024" cy="197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gab54a91228_3_604"/>
          <p:cNvGrpSpPr/>
          <p:nvPr/>
        </p:nvGrpSpPr>
        <p:grpSpPr>
          <a:xfrm>
            <a:off x="1380200" y="1999449"/>
            <a:ext cx="4466241" cy="3530881"/>
            <a:chOff x="1769570" y="2349147"/>
            <a:chExt cx="2329200" cy="1670395"/>
          </a:xfrm>
        </p:grpSpPr>
        <p:sp>
          <p:nvSpPr>
            <p:cNvPr id="106" name="Google Shape;106;gab54a91228_3_604"/>
            <p:cNvSpPr txBox="1"/>
            <p:nvPr/>
          </p:nvSpPr>
          <p:spPr>
            <a:xfrm>
              <a:off x="1867223" y="2349147"/>
              <a:ext cx="2133900" cy="28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Century Gothic"/>
                  <a:ea typeface="Century Gothic"/>
                  <a:cs typeface="Century Gothic"/>
                  <a:sym typeface="Century Gothic"/>
                </a:rPr>
                <a:t>Front-end website</a:t>
              </a:r>
              <a:endParaRPr b="1" i="0" sz="1600" u="none" cap="none" strike="noStrike">
                <a:solidFill>
                  <a:srgbClr val="3F3F3F"/>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600"/>
                <a:buFont typeface="Arial"/>
                <a:buNone/>
              </a:pPr>
              <a:r>
                <a:rPr b="1" lang="en-US" sz="1600">
                  <a:solidFill>
                    <a:srgbClr val="3F3F3F"/>
                  </a:solidFill>
                  <a:latin typeface="Century Gothic"/>
                  <a:ea typeface="Century Gothic"/>
                  <a:cs typeface="Century Gothic"/>
                  <a:sym typeface="Century Gothic"/>
                </a:rPr>
                <a:t>AWS server</a:t>
              </a:r>
              <a:endParaRPr b="1" i="0" sz="1600" u="none" cap="none" strike="noStrike">
                <a:solidFill>
                  <a:srgbClr val="3F3F3F"/>
                </a:solidFill>
                <a:latin typeface="Century Gothic"/>
                <a:ea typeface="Century Gothic"/>
                <a:cs typeface="Century Gothic"/>
                <a:sym typeface="Century Gothic"/>
              </a:endParaRPr>
            </a:p>
          </p:txBody>
        </p:sp>
        <p:sp>
          <p:nvSpPr>
            <p:cNvPr id="107" name="Google Shape;107;gab54a91228_3_604"/>
            <p:cNvSpPr txBox="1"/>
            <p:nvPr/>
          </p:nvSpPr>
          <p:spPr>
            <a:xfrm>
              <a:off x="1769570" y="2638342"/>
              <a:ext cx="2329200" cy="13812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100"/>
                <a:buFont typeface="Arial"/>
                <a:buNone/>
              </a:pPr>
              <a:r>
                <a:rPr lang="en-US" sz="1100">
                  <a:latin typeface="Century Gothic"/>
                  <a:ea typeface="Century Gothic"/>
                  <a:cs typeface="Century Gothic"/>
                  <a:sym typeface="Century Gothic"/>
                </a:rPr>
                <a:t>1</a:t>
              </a:r>
              <a:r>
                <a:rPr b="0" i="0" lang="en-US" sz="1100" u="none" cap="none" strike="noStrike">
                  <a:solidFill>
                    <a:srgbClr val="000000"/>
                  </a:solidFill>
                  <a:latin typeface="Century Gothic"/>
                  <a:ea typeface="Century Gothic"/>
                  <a:cs typeface="Century Gothic"/>
                  <a:sym typeface="Century Gothic"/>
                </a:rPr>
                <a:t>. Enter “</a:t>
              </a:r>
              <a:r>
                <a:rPr lang="en-US" sz="1100">
                  <a:latin typeface="Century Gothic"/>
                  <a:ea typeface="Century Gothic"/>
                  <a:cs typeface="Century Gothic"/>
                  <a:sym typeface="Century Gothic"/>
                </a:rPr>
                <a:t>http://3.135.198.81:85/#/</a:t>
              </a:r>
              <a:r>
                <a:rPr b="0" i="0" lang="en-US" sz="1100" u="none" cap="none" strike="noStrike">
                  <a:solidFill>
                    <a:srgbClr val="000000"/>
                  </a:solidFill>
                  <a:latin typeface="Century Gothic"/>
                  <a:ea typeface="Century Gothic"/>
                  <a:cs typeface="Century Gothic"/>
                  <a:sym typeface="Century Gothic"/>
                </a:rPr>
                <a:t>” in the URL of the browser to open the web page.</a:t>
              </a:r>
              <a:endParaRPr b="0" i="0" sz="1100" u="none" cap="none" strike="noStrike">
                <a:solidFill>
                  <a:srgbClr val="000000"/>
                </a:solidFill>
                <a:latin typeface="Century Gothic"/>
                <a:ea typeface="Century Gothic"/>
                <a:cs typeface="Century Gothic"/>
                <a:sym typeface="Century Gothic"/>
              </a:endParaRPr>
            </a:p>
          </p:txBody>
        </p:sp>
      </p:grpSp>
      <p:grpSp>
        <p:nvGrpSpPr>
          <p:cNvPr id="108" name="Google Shape;108;gab54a91228_3_604"/>
          <p:cNvGrpSpPr/>
          <p:nvPr/>
        </p:nvGrpSpPr>
        <p:grpSpPr>
          <a:xfrm>
            <a:off x="766150" y="708900"/>
            <a:ext cx="7947200" cy="564957"/>
            <a:chOff x="766150" y="708900"/>
            <a:chExt cx="7947200" cy="564957"/>
          </a:xfrm>
        </p:grpSpPr>
        <p:sp>
          <p:nvSpPr>
            <p:cNvPr id="109" name="Google Shape;109;gab54a91228_3_604"/>
            <p:cNvSpPr txBox="1"/>
            <p:nvPr/>
          </p:nvSpPr>
          <p:spPr>
            <a:xfrm>
              <a:off x="766150" y="708900"/>
              <a:ext cx="3543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Arial"/>
                  <a:ea typeface="Arial"/>
                  <a:cs typeface="Arial"/>
                  <a:sym typeface="Arial"/>
                </a:rPr>
                <a:t>Guideline to start</a:t>
              </a:r>
              <a:endParaRPr b="0" i="0" sz="1400" u="none" cap="none" strike="noStrike">
                <a:solidFill>
                  <a:srgbClr val="000000"/>
                </a:solidFill>
                <a:latin typeface="Arial"/>
                <a:ea typeface="Arial"/>
                <a:cs typeface="Arial"/>
                <a:sym typeface="Arial"/>
              </a:endParaRPr>
            </a:p>
          </p:txBody>
        </p:sp>
        <p:cxnSp>
          <p:nvCxnSpPr>
            <p:cNvPr id="110" name="Google Shape;110;gab54a91228_3_604"/>
            <p:cNvCxnSpPr/>
            <p:nvPr/>
          </p:nvCxnSpPr>
          <p:spPr>
            <a:xfrm>
              <a:off x="873861" y="1273857"/>
              <a:ext cx="701100" cy="0"/>
            </a:xfrm>
            <a:prstGeom prst="straightConnector1">
              <a:avLst/>
            </a:prstGeom>
            <a:noFill/>
            <a:ln cap="flat" cmpd="sng" w="19050">
              <a:solidFill>
                <a:srgbClr val="3F3F3F"/>
              </a:solidFill>
              <a:prstDash val="solid"/>
              <a:miter lim="800000"/>
              <a:headEnd len="sm" w="sm" type="none"/>
              <a:tailEnd len="sm" w="sm" type="none"/>
            </a:ln>
          </p:spPr>
        </p:cxnSp>
        <p:sp>
          <p:nvSpPr>
            <p:cNvPr id="111" name="Google Shape;111;gab54a91228_3_604"/>
            <p:cNvSpPr txBox="1"/>
            <p:nvPr/>
          </p:nvSpPr>
          <p:spPr>
            <a:xfrm>
              <a:off x="4024350" y="783625"/>
              <a:ext cx="46890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Here provide a description of how we can start this application</a:t>
              </a:r>
              <a:endParaRPr b="1" i="0" sz="1400" u="none" cap="none" strike="noStrike">
                <a:solidFill>
                  <a:srgbClr val="000000"/>
                </a:solidFill>
                <a:latin typeface="Arial"/>
                <a:ea typeface="Arial"/>
                <a:cs typeface="Arial"/>
                <a:sym typeface="Arial"/>
              </a:endParaRPr>
            </a:p>
          </p:txBody>
        </p:sp>
      </p:grpSp>
      <p:grpSp>
        <p:nvGrpSpPr>
          <p:cNvPr id="112" name="Google Shape;112;gab54a91228_3_604"/>
          <p:cNvGrpSpPr/>
          <p:nvPr/>
        </p:nvGrpSpPr>
        <p:grpSpPr>
          <a:xfrm>
            <a:off x="6695901" y="1999486"/>
            <a:ext cx="4469502" cy="3531443"/>
            <a:chOff x="1769570" y="2349147"/>
            <a:chExt cx="2329200" cy="1670661"/>
          </a:xfrm>
        </p:grpSpPr>
        <p:sp>
          <p:nvSpPr>
            <p:cNvPr id="113" name="Google Shape;113;gab54a91228_3_604"/>
            <p:cNvSpPr txBox="1"/>
            <p:nvPr/>
          </p:nvSpPr>
          <p:spPr>
            <a:xfrm>
              <a:off x="1867223" y="2349147"/>
              <a:ext cx="2133900" cy="26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rgbClr val="3F3F3F"/>
                  </a:solidFill>
                  <a:latin typeface="Century Gothic"/>
                  <a:ea typeface="Century Gothic"/>
                  <a:cs typeface="Century Gothic"/>
                  <a:sym typeface="Century Gothic"/>
                </a:rPr>
                <a:t>Back-end view.py  &amp; database</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rgbClr val="3F3F3F"/>
                  </a:solidFill>
                  <a:latin typeface="Century Gothic"/>
                  <a:ea typeface="Century Gothic"/>
                  <a:cs typeface="Century Gothic"/>
                  <a:sym typeface="Century Gothic"/>
                </a:rPr>
                <a:t>AWS server</a:t>
              </a:r>
              <a:endParaRPr b="1" i="0" sz="1600" u="none" cap="none" strike="noStrike">
                <a:solidFill>
                  <a:srgbClr val="3F3F3F"/>
                </a:solidFill>
                <a:latin typeface="Century Gothic"/>
                <a:ea typeface="Century Gothic"/>
                <a:cs typeface="Century Gothic"/>
                <a:sym typeface="Century Gothic"/>
              </a:endParaRPr>
            </a:p>
          </p:txBody>
        </p:sp>
        <p:sp>
          <p:nvSpPr>
            <p:cNvPr id="114" name="Google Shape;114;gab54a91228_3_604"/>
            <p:cNvSpPr txBox="1"/>
            <p:nvPr/>
          </p:nvSpPr>
          <p:spPr>
            <a:xfrm>
              <a:off x="1769570" y="2653008"/>
              <a:ext cx="2329200" cy="13668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000000"/>
                  </a:solidFill>
                  <a:latin typeface="Century Gothic"/>
                  <a:ea typeface="Century Gothic"/>
                  <a:cs typeface="Century Gothic"/>
                  <a:sym typeface="Century Gothic"/>
                </a:rPr>
                <a:t>1. Open </a:t>
              </a:r>
              <a:r>
                <a:rPr b="0" i="0" lang="en-US" sz="1100" u="sng" cap="none" strike="noStrike">
                  <a:solidFill>
                    <a:schemeClr val="hlink"/>
                  </a:solidFill>
                  <a:latin typeface="Century Gothic"/>
                  <a:ea typeface="Century Gothic"/>
                  <a:cs typeface="Century Gothic"/>
                  <a:sym typeface="Century Gothic"/>
                  <a:hlinkClick r:id="rId3"/>
                </a:rPr>
                <a:t>http://3.135.198.81:8888/026b9e47</a:t>
              </a:r>
              <a:r>
                <a:rPr b="0" i="0" lang="en-US" sz="1100" u="none" cap="none" strike="noStrike">
                  <a:solidFill>
                    <a:srgbClr val="000000"/>
                  </a:solidFill>
                  <a:latin typeface="Century Gothic"/>
                  <a:ea typeface="Century Gothic"/>
                  <a:cs typeface="Century Gothic"/>
                  <a:sym typeface="Century Gothic"/>
                </a:rPr>
                <a:t>  which is an admin website of the database in any browser and login with username and password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000000"/>
                  </a:solidFill>
                  <a:latin typeface="Century Gothic"/>
                  <a:ea typeface="Century Gothic"/>
                  <a:cs typeface="Century Gothic"/>
                  <a:sym typeface="Century Gothic"/>
                </a:rPr>
                <a:t>2. Use terminal ec2-user@ip-172-31-2-121 and </a:t>
              </a:r>
              <a:r>
                <a:rPr b="0" i="1" lang="en-US" sz="1100" u="none" cap="none" strike="noStrike">
                  <a:solidFill>
                    <a:srgbClr val="000000"/>
                  </a:solidFill>
                  <a:latin typeface="Century Gothic"/>
                  <a:ea typeface="Century Gothic"/>
                  <a:cs typeface="Century Gothic"/>
                  <a:sym typeface="Century Gothic"/>
                </a:rPr>
                <a:t>cd </a:t>
              </a:r>
              <a:r>
                <a:rPr b="0" i="0" lang="en-US" sz="1100" u="none" cap="none" strike="noStrike">
                  <a:solidFill>
                    <a:srgbClr val="000000"/>
                  </a:solidFill>
                  <a:latin typeface="Century Gothic"/>
                  <a:ea typeface="Century Gothic"/>
                  <a:cs typeface="Century Gothic"/>
                  <a:sym typeface="Century Gothic"/>
                </a:rPr>
                <a:t>to the project root which is</a:t>
              </a:r>
              <a:r>
                <a:rPr b="0" i="1" lang="en-US" sz="1100" u="none" cap="none" strike="noStrike">
                  <a:solidFill>
                    <a:srgbClr val="000000"/>
                  </a:solidFill>
                  <a:latin typeface="Century Gothic"/>
                  <a:ea typeface="Century Gothic"/>
                  <a:cs typeface="Century Gothic"/>
                  <a:sym typeface="Century Gothic"/>
                </a:rPr>
                <a:t> /www/wwwroot/myproject3888/</a:t>
              </a:r>
              <a:endParaRPr b="0" i="1"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t/>
              </a:r>
              <a:endParaRPr b="0" i="1"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000000"/>
                  </a:solidFill>
                  <a:latin typeface="Century Gothic"/>
                  <a:ea typeface="Century Gothic"/>
                  <a:cs typeface="Century Gothic"/>
                  <a:sym typeface="Century Gothic"/>
                </a:rPr>
                <a:t>3. Use </a:t>
              </a:r>
              <a:r>
                <a:rPr b="0" i="1" lang="en-US" sz="1100" u="none" cap="none" strike="noStrike">
                  <a:solidFill>
                    <a:srgbClr val="000000"/>
                  </a:solidFill>
                  <a:latin typeface="Century Gothic"/>
                  <a:ea typeface="Century Gothic"/>
                  <a:cs typeface="Century Gothic"/>
                  <a:sym typeface="Century Gothic"/>
                </a:rPr>
                <a:t>kill -9 `lsof -t -i:8081` </a:t>
              </a:r>
              <a:r>
                <a:rPr b="0" i="0" lang="en-US" sz="1100" u="none" cap="none" strike="noStrike">
                  <a:solidFill>
                    <a:srgbClr val="000000"/>
                  </a:solidFill>
                  <a:latin typeface="Century Gothic"/>
                  <a:ea typeface="Century Gothic"/>
                  <a:cs typeface="Century Gothic"/>
                  <a:sym typeface="Century Gothic"/>
                </a:rPr>
                <a:t>to stop current running website and use </a:t>
              </a:r>
              <a:r>
                <a:rPr b="0" i="1" lang="en-US" sz="1100" u="none" cap="none" strike="noStrike">
                  <a:solidFill>
                    <a:srgbClr val="000000"/>
                  </a:solidFill>
                  <a:latin typeface="Century Gothic"/>
                  <a:ea typeface="Century Gothic"/>
                  <a:cs typeface="Century Gothic"/>
                  <a:sym typeface="Century Gothic"/>
                </a:rPr>
                <a:t>./start.sh </a:t>
              </a:r>
              <a:r>
                <a:rPr b="0" i="0" lang="en-US" sz="1100" u="none" cap="none" strike="noStrike">
                  <a:solidFill>
                    <a:srgbClr val="000000"/>
                  </a:solidFill>
                  <a:latin typeface="Century Gothic"/>
                  <a:ea typeface="Century Gothic"/>
                  <a:cs typeface="Century Gothic"/>
                  <a:sym typeface="Century Gothic"/>
                </a:rPr>
                <a:t>to start a new one</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000000"/>
                  </a:solidFill>
                  <a:latin typeface="Century Gothic"/>
                  <a:ea typeface="Century Gothic"/>
                  <a:cs typeface="Century Gothic"/>
                  <a:sym typeface="Century Gothic"/>
                </a:rPr>
                <a:t>4. </a:t>
              </a:r>
              <a:r>
                <a:rPr b="0" i="1" lang="en-US" sz="1100" u="sng" cap="none" strike="noStrike">
                  <a:solidFill>
                    <a:schemeClr val="hlink"/>
                  </a:solidFill>
                  <a:latin typeface="Century Gothic"/>
                  <a:ea typeface="Century Gothic"/>
                  <a:cs typeface="Century Gothic"/>
                  <a:sym typeface="Century Gothic"/>
                  <a:hlinkClick r:id="rId4"/>
                </a:rPr>
                <a:t>http://3.135.198.81:8081/</a:t>
              </a:r>
              <a:r>
                <a:rPr b="0" i="0" lang="en-US" sz="11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14000"/>
                </a:lnSpc>
                <a:spcBef>
                  <a:spcPts val="0"/>
                </a:spcBef>
                <a:spcAft>
                  <a:spcPts val="0"/>
                </a:spcAft>
                <a:buClr>
                  <a:srgbClr val="000000"/>
                </a:buClr>
                <a:buSzPts val="1100"/>
                <a:buFont typeface="Arial"/>
                <a:buNone/>
              </a:pPr>
              <a:r>
                <a:rPr b="0" i="0" lang="en-US" sz="1100" u="none" cap="none" strike="noStrike">
                  <a:solidFill>
                    <a:srgbClr val="000000"/>
                  </a:solidFill>
                  <a:latin typeface="Century Gothic"/>
                  <a:ea typeface="Century Gothic"/>
                  <a:cs typeface="Century Gothic"/>
                  <a:sym typeface="Century Gothic"/>
                </a:rPr>
                <a:t># This is the html of the database but it only carries the database since the UI is on the local host</a:t>
              </a:r>
              <a:endParaRPr b="0" i="0" sz="1100" u="none" cap="none" strike="noStrike">
                <a:solidFill>
                  <a:srgbClr val="000000"/>
                </a:solidFill>
                <a:latin typeface="Century Gothic"/>
                <a:ea typeface="Century Gothic"/>
                <a:cs typeface="Century Gothic"/>
                <a:sym typeface="Century Gothic"/>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gab54a91228_3_640"/>
          <p:cNvGrpSpPr/>
          <p:nvPr/>
        </p:nvGrpSpPr>
        <p:grpSpPr>
          <a:xfrm>
            <a:off x="766093" y="708900"/>
            <a:ext cx="7559266" cy="1022200"/>
            <a:chOff x="766144" y="708900"/>
            <a:chExt cx="4254906" cy="1022200"/>
          </a:xfrm>
        </p:grpSpPr>
        <p:sp>
          <p:nvSpPr>
            <p:cNvPr id="121" name="Google Shape;121;gab54a91228_3_640"/>
            <p:cNvSpPr txBox="1"/>
            <p:nvPr/>
          </p:nvSpPr>
          <p:spPr>
            <a:xfrm>
              <a:off x="766150" y="708900"/>
              <a:ext cx="4254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Arial"/>
                  <a:ea typeface="Arial"/>
                  <a:cs typeface="Arial"/>
                  <a:sym typeface="Arial"/>
                </a:rPr>
                <a:t>Database structure &amp; Website internal logic</a:t>
              </a:r>
              <a:endParaRPr b="0" i="0" sz="1400" u="none" cap="none" strike="noStrike">
                <a:solidFill>
                  <a:srgbClr val="000000"/>
                </a:solidFill>
                <a:latin typeface="Arial"/>
                <a:ea typeface="Arial"/>
                <a:cs typeface="Arial"/>
                <a:sym typeface="Arial"/>
              </a:endParaRPr>
            </a:p>
          </p:txBody>
        </p:sp>
        <p:cxnSp>
          <p:nvCxnSpPr>
            <p:cNvPr id="122" name="Google Shape;122;gab54a91228_3_640"/>
            <p:cNvCxnSpPr/>
            <p:nvPr/>
          </p:nvCxnSpPr>
          <p:spPr>
            <a:xfrm>
              <a:off x="873861" y="1273857"/>
              <a:ext cx="701100" cy="0"/>
            </a:xfrm>
            <a:prstGeom prst="straightConnector1">
              <a:avLst/>
            </a:prstGeom>
            <a:noFill/>
            <a:ln cap="flat" cmpd="sng" w="19050">
              <a:solidFill>
                <a:srgbClr val="3F3F3F"/>
              </a:solidFill>
              <a:prstDash val="solid"/>
              <a:miter lim="800000"/>
              <a:headEnd len="sm" w="sm" type="none"/>
              <a:tailEnd len="sm" w="sm" type="none"/>
            </a:ln>
          </p:spPr>
        </p:cxnSp>
        <p:sp>
          <p:nvSpPr>
            <p:cNvPr id="123" name="Google Shape;123;gab54a91228_3_640"/>
            <p:cNvSpPr txBox="1"/>
            <p:nvPr/>
          </p:nvSpPr>
          <p:spPr>
            <a:xfrm>
              <a:off x="766144" y="1315600"/>
              <a:ext cx="41472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Here use a relationship diagram to describe the database</a:t>
              </a:r>
              <a:endParaRPr b="1" i="0" sz="1050" u="none" cap="none" strike="noStrike">
                <a:solidFill>
                  <a:srgbClr val="A5A5A5"/>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This is also the Internal logic of the website</a:t>
              </a:r>
              <a:endParaRPr b="1" i="0" sz="1050" u="none" cap="none" strike="noStrike">
                <a:solidFill>
                  <a:srgbClr val="A5A5A5"/>
                </a:solidFill>
                <a:latin typeface="Century Gothic"/>
                <a:ea typeface="Century Gothic"/>
                <a:cs typeface="Century Gothic"/>
                <a:sym typeface="Century Gothic"/>
              </a:endParaRPr>
            </a:p>
          </p:txBody>
        </p:sp>
      </p:grpSp>
      <p:sp>
        <p:nvSpPr>
          <p:cNvPr id="124" name="Google Shape;124;gab54a91228_3_640"/>
          <p:cNvSpPr txBox="1"/>
          <p:nvPr/>
        </p:nvSpPr>
        <p:spPr>
          <a:xfrm>
            <a:off x="854625" y="1913575"/>
            <a:ext cx="6098400" cy="40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 supplier can sign up or log in with their </a:t>
            </a:r>
            <a:r>
              <a:rPr b="0" i="1" lang="en-US" sz="1100" u="none" cap="none" strike="noStrike">
                <a:solidFill>
                  <a:srgbClr val="000000"/>
                </a:solidFill>
                <a:latin typeface="Arial"/>
                <a:ea typeface="Arial"/>
                <a:cs typeface="Arial"/>
                <a:sym typeface="Arial"/>
              </a:rPr>
              <a:t>username</a:t>
            </a:r>
            <a:r>
              <a:rPr b="0" i="0" lang="en-US" sz="1100" u="none" cap="none" strike="noStrike">
                <a:solidFill>
                  <a:srgbClr val="000000"/>
                </a:solidFill>
                <a:latin typeface="Arial"/>
                <a:ea typeface="Arial"/>
                <a:cs typeface="Arial"/>
                <a:sym typeface="Arial"/>
              </a:rPr>
              <a:t> and </a:t>
            </a:r>
            <a:r>
              <a:rPr b="0" i="1" lang="en-US" sz="1100" u="none" cap="none" strike="noStrike">
                <a:solidFill>
                  <a:srgbClr val="000000"/>
                </a:solidFill>
                <a:latin typeface="Arial"/>
                <a:ea typeface="Arial"/>
                <a:cs typeface="Arial"/>
                <a:sym typeface="Arial"/>
              </a:rPr>
              <a:t>password</a:t>
            </a:r>
            <a:r>
              <a:rPr b="0" i="0" lang="en-US" sz="1100" u="none" cap="none" strike="noStrike">
                <a:solidFill>
                  <a:srgbClr val="000000"/>
                </a:solidFill>
                <a:latin typeface="Arial"/>
                <a:ea typeface="Arial"/>
                <a:cs typeface="Arial"/>
                <a:sym typeface="Arial"/>
              </a:rPr>
              <a:t> in the supplier homepage.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 supplier can update their profile in the dashboard with the following </a:t>
            </a:r>
            <a:r>
              <a:rPr b="0" i="1" lang="en-US" sz="1100" u="none" cap="none" strike="noStrike">
                <a:solidFill>
                  <a:srgbClr val="000000"/>
                </a:solidFill>
                <a:latin typeface="Arial"/>
                <a:ea typeface="Arial"/>
                <a:cs typeface="Arial"/>
                <a:sym typeface="Arial"/>
              </a:rPr>
              <a:t>attributes</a:t>
            </a:r>
            <a:r>
              <a:rPr b="0" i="0" lang="en-US" sz="1100" u="none" cap="none" strike="noStrike">
                <a:solidFill>
                  <a:srgbClr val="000000"/>
                </a:solidFill>
                <a:latin typeface="Arial"/>
                <a:ea typeface="Arial"/>
                <a:cs typeface="Arial"/>
                <a:sym typeface="Arial"/>
              </a:rPr>
              <a:t> of supplier.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The </a:t>
            </a:r>
            <a:r>
              <a:rPr b="0" i="1" lang="en-US" sz="1100" u="none" cap="none" strike="noStrike">
                <a:solidFill>
                  <a:srgbClr val="000000"/>
                </a:solidFill>
                <a:latin typeface="Arial"/>
                <a:ea typeface="Arial"/>
                <a:cs typeface="Arial"/>
                <a:sym typeface="Arial"/>
              </a:rPr>
              <a:t>salt </a:t>
            </a:r>
            <a:r>
              <a:rPr b="0" i="0" lang="en-US" sz="1100" u="none" cap="none" strike="noStrike">
                <a:solidFill>
                  <a:srgbClr val="000000"/>
                </a:solidFill>
                <a:latin typeface="Arial"/>
                <a:ea typeface="Arial"/>
                <a:cs typeface="Arial"/>
                <a:sym typeface="Arial"/>
              </a:rPr>
              <a:t>and </a:t>
            </a:r>
            <a:r>
              <a:rPr b="0" i="1" lang="en-US" sz="1100" u="none" cap="none" strike="noStrike">
                <a:solidFill>
                  <a:srgbClr val="000000"/>
                </a:solidFill>
                <a:latin typeface="Arial"/>
                <a:ea typeface="Arial"/>
                <a:cs typeface="Arial"/>
                <a:sym typeface="Arial"/>
              </a:rPr>
              <a:t>iteration </a:t>
            </a:r>
            <a:r>
              <a:rPr b="0" i="0" lang="en-US" sz="1100" u="none" cap="none" strike="noStrike">
                <a:solidFill>
                  <a:srgbClr val="000000"/>
                </a:solidFill>
                <a:latin typeface="Arial"/>
                <a:ea typeface="Arial"/>
                <a:cs typeface="Arial"/>
                <a:sym typeface="Arial"/>
              </a:rPr>
              <a:t>are obtained once the supplier signed in successfully.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They are used to encrypt the password.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 </a:t>
            </a:r>
            <a:r>
              <a:rPr b="0" i="1" lang="en-US" sz="1100" u="none" cap="none" strike="noStrike">
                <a:solidFill>
                  <a:srgbClr val="000000"/>
                </a:solidFill>
                <a:latin typeface="Arial"/>
                <a:ea typeface="Arial"/>
                <a:cs typeface="Arial"/>
                <a:sym typeface="Arial"/>
              </a:rPr>
              <a:t>Quote </a:t>
            </a:r>
            <a:r>
              <a:rPr b="0" i="0" lang="en-US" sz="1100" u="none" cap="none" strike="noStrike">
                <a:solidFill>
                  <a:srgbClr val="000000"/>
                </a:solidFill>
                <a:latin typeface="Arial"/>
                <a:ea typeface="Arial"/>
                <a:cs typeface="Arial"/>
                <a:sym typeface="Arial"/>
              </a:rPr>
              <a:t>can be generated once a supplier bid on with an order raised by a customer.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On the other hand, an order can have several quotes since several suppliers can bid on the same order.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The </a:t>
            </a:r>
            <a:r>
              <a:rPr b="0" i="1" lang="en-US" sz="1100" u="none" cap="none" strike="noStrike">
                <a:solidFill>
                  <a:srgbClr val="000000"/>
                </a:solidFill>
                <a:latin typeface="Arial"/>
                <a:ea typeface="Arial"/>
                <a:cs typeface="Arial"/>
                <a:sym typeface="Arial"/>
              </a:rPr>
              <a:t>quote states </a:t>
            </a:r>
            <a:r>
              <a:rPr b="0" i="0" lang="en-US" sz="1100" u="none" cap="none" strike="noStrike">
                <a:solidFill>
                  <a:srgbClr val="000000"/>
                </a:solidFill>
                <a:latin typeface="Arial"/>
                <a:ea typeface="Arial"/>
                <a:cs typeface="Arial"/>
                <a:sym typeface="Arial"/>
              </a:rPr>
              <a:t>would be changed if a customer </a:t>
            </a:r>
            <a:r>
              <a:rPr b="0" i="1" lang="en-US" sz="1100" u="none" cap="none" strike="noStrike">
                <a:solidFill>
                  <a:srgbClr val="000000"/>
                </a:solidFill>
                <a:latin typeface="Arial"/>
                <a:ea typeface="Arial"/>
                <a:cs typeface="Arial"/>
                <a:sym typeface="Arial"/>
              </a:rPr>
              <a:t>accepts </a:t>
            </a:r>
            <a:r>
              <a:rPr b="0" i="0" lang="en-US" sz="1100" u="none" cap="none" strike="noStrike">
                <a:solidFill>
                  <a:srgbClr val="000000"/>
                </a:solidFill>
                <a:latin typeface="Arial"/>
                <a:ea typeface="Arial"/>
                <a:cs typeface="Arial"/>
                <a:sym typeface="Arial"/>
              </a:rPr>
              <a:t>or </a:t>
            </a:r>
            <a:r>
              <a:rPr b="0" i="1" lang="en-US" sz="1100" u="none" cap="none" strike="noStrike">
                <a:solidFill>
                  <a:srgbClr val="000000"/>
                </a:solidFill>
                <a:latin typeface="Arial"/>
                <a:ea typeface="Arial"/>
                <a:cs typeface="Arial"/>
                <a:sym typeface="Arial"/>
              </a:rPr>
              <a:t>rejects </a:t>
            </a:r>
            <a:r>
              <a:rPr b="0" i="0" lang="en-US" sz="1100" u="none" cap="none" strike="noStrike">
                <a:solidFill>
                  <a:srgbClr val="000000"/>
                </a:solidFill>
                <a:latin typeface="Arial"/>
                <a:ea typeface="Arial"/>
                <a:cs typeface="Arial"/>
                <a:sym typeface="Arial"/>
              </a:rPr>
              <a:t>it finally.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The </a:t>
            </a:r>
            <a:r>
              <a:rPr b="0" i="1" lang="en-US" sz="1100" u="none" cap="none" strike="noStrike">
                <a:solidFill>
                  <a:srgbClr val="000000"/>
                </a:solidFill>
                <a:latin typeface="Arial"/>
                <a:ea typeface="Arial"/>
                <a:cs typeface="Arial"/>
                <a:sym typeface="Arial"/>
              </a:rPr>
              <a:t>budget in Order </a:t>
            </a:r>
            <a:r>
              <a:rPr b="0" i="0" lang="en-US" sz="1100" u="none" cap="none" strike="noStrike">
                <a:solidFill>
                  <a:srgbClr val="000000"/>
                </a:solidFill>
                <a:latin typeface="Arial"/>
                <a:ea typeface="Arial"/>
                <a:cs typeface="Arial"/>
                <a:sym typeface="Arial"/>
              </a:rPr>
              <a:t>would be decided when one of the </a:t>
            </a:r>
            <a:r>
              <a:rPr b="0" i="1" lang="en-US" sz="1100" u="none" cap="none" strike="noStrike">
                <a:solidFill>
                  <a:srgbClr val="000000"/>
                </a:solidFill>
                <a:latin typeface="Arial"/>
                <a:ea typeface="Arial"/>
                <a:cs typeface="Arial"/>
                <a:sym typeface="Arial"/>
              </a:rPr>
              <a:t>Quote </a:t>
            </a:r>
            <a:r>
              <a:rPr b="0" i="0" lang="en-US" sz="1100" u="none" cap="none" strike="noStrike">
                <a:solidFill>
                  <a:srgbClr val="000000"/>
                </a:solidFill>
                <a:latin typeface="Arial"/>
                <a:ea typeface="Arial"/>
                <a:cs typeface="Arial"/>
                <a:sym typeface="Arial"/>
              </a:rPr>
              <a:t>is accepted, and the other </a:t>
            </a:r>
            <a:r>
              <a:rPr b="0" i="1" lang="en-US" sz="1100" u="none" cap="none" strike="noStrike">
                <a:solidFill>
                  <a:srgbClr val="000000"/>
                </a:solidFill>
                <a:latin typeface="Arial"/>
                <a:ea typeface="Arial"/>
                <a:cs typeface="Arial"/>
                <a:sym typeface="Arial"/>
              </a:rPr>
              <a:t>Quotes</a:t>
            </a:r>
            <a:r>
              <a:rPr b="0" i="0" lang="en-US" sz="1100" u="none" cap="none" strike="noStrike">
                <a:solidFill>
                  <a:srgbClr val="000000"/>
                </a:solidFill>
                <a:latin typeface="Arial"/>
                <a:ea typeface="Arial"/>
                <a:cs typeface="Arial"/>
                <a:sym typeface="Arial"/>
              </a:rPr>
              <a:t> would be rejected.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 supplier can use </a:t>
            </a:r>
            <a:r>
              <a:rPr b="0" i="1" lang="en-US" sz="1100" u="none" cap="none" strike="noStrike">
                <a:solidFill>
                  <a:srgbClr val="000000"/>
                </a:solidFill>
                <a:latin typeface="Arial"/>
                <a:ea typeface="Arial"/>
                <a:cs typeface="Arial"/>
                <a:sym typeface="Arial"/>
              </a:rPr>
              <a:t>my message </a:t>
            </a:r>
            <a:r>
              <a:rPr b="0" i="0" lang="en-US" sz="1100" u="none" cap="none" strike="noStrike">
                <a:solidFill>
                  <a:srgbClr val="000000"/>
                </a:solidFill>
                <a:latin typeface="Arial"/>
                <a:ea typeface="Arial"/>
                <a:cs typeface="Arial"/>
                <a:sym typeface="Arial"/>
              </a:rPr>
              <a:t>to have a communication with several customers and the history messages would be stored.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 Vice versa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The </a:t>
            </a:r>
            <a:r>
              <a:rPr b="0" i="1" lang="en-US" sz="1100" u="none" cap="none" strike="noStrike">
                <a:solidFill>
                  <a:srgbClr val="000000"/>
                </a:solidFill>
                <a:latin typeface="Arial"/>
                <a:ea typeface="Arial"/>
                <a:cs typeface="Arial"/>
                <a:sym typeface="Arial"/>
              </a:rPr>
              <a:t>order state </a:t>
            </a:r>
            <a:r>
              <a:rPr b="0" i="0" lang="en-US" sz="1100" u="none" cap="none" strike="noStrike">
                <a:solidFill>
                  <a:srgbClr val="000000"/>
                </a:solidFill>
                <a:latin typeface="Arial"/>
                <a:ea typeface="Arial"/>
                <a:cs typeface="Arial"/>
                <a:sym typeface="Arial"/>
              </a:rPr>
              <a:t>would be changed to “in progress” once the </a:t>
            </a:r>
            <a:r>
              <a:rPr b="0" i="1" lang="en-US" sz="1100" u="none" cap="none" strike="noStrike">
                <a:solidFill>
                  <a:schemeClr val="dk1"/>
                </a:solidFill>
                <a:latin typeface="Arial"/>
                <a:ea typeface="Arial"/>
                <a:cs typeface="Arial"/>
                <a:sym typeface="Arial"/>
              </a:rPr>
              <a:t>Quote </a:t>
            </a:r>
            <a:r>
              <a:rPr b="0" i="0" lang="en-US" sz="1100" u="none" cap="none" strike="noStrike">
                <a:solidFill>
                  <a:schemeClr val="dk1"/>
                </a:solidFill>
                <a:latin typeface="Arial"/>
                <a:ea typeface="Arial"/>
                <a:cs typeface="Arial"/>
                <a:sym typeface="Arial"/>
              </a:rPr>
              <a:t>is accepted and changed to “completed” once the </a:t>
            </a:r>
            <a:r>
              <a:rPr b="0" i="1" lang="en-US" sz="1100" u="none" cap="none" strike="noStrike">
                <a:solidFill>
                  <a:schemeClr val="dk1"/>
                </a:solidFill>
                <a:latin typeface="Arial"/>
                <a:ea typeface="Arial"/>
                <a:cs typeface="Arial"/>
                <a:sym typeface="Arial"/>
              </a:rPr>
              <a:t>Order </a:t>
            </a:r>
            <a:r>
              <a:rPr b="0" i="0" lang="en-US" sz="1100" u="none" cap="none" strike="noStrike">
                <a:solidFill>
                  <a:schemeClr val="dk1"/>
                </a:solidFill>
                <a:latin typeface="Arial"/>
                <a:ea typeface="Arial"/>
                <a:cs typeface="Arial"/>
                <a:sym typeface="Arial"/>
              </a:rPr>
              <a:t>is done, and changed to “closed” once the </a:t>
            </a:r>
            <a:r>
              <a:rPr b="0" i="1" lang="en-US" sz="1100" u="none" cap="none" strike="noStrike">
                <a:solidFill>
                  <a:schemeClr val="dk1"/>
                </a:solidFill>
                <a:latin typeface="Arial"/>
                <a:ea typeface="Arial"/>
                <a:cs typeface="Arial"/>
                <a:sym typeface="Arial"/>
              </a:rPr>
              <a:t>Order </a:t>
            </a:r>
            <a:r>
              <a:rPr b="0" i="0" lang="en-US" sz="1100" u="none" cap="none" strike="noStrike">
                <a:solidFill>
                  <a:schemeClr val="dk1"/>
                </a:solidFill>
                <a:latin typeface="Arial"/>
                <a:ea typeface="Arial"/>
                <a:cs typeface="Arial"/>
                <a:sym typeface="Arial"/>
              </a:rPr>
              <a:t>is passed.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25" name="Google Shape;125;gab54a91228_3_640"/>
          <p:cNvPicPr preferRelativeResize="0"/>
          <p:nvPr/>
        </p:nvPicPr>
        <p:blipFill rotWithShape="1">
          <a:blip r:embed="rId3">
            <a:alphaModFix/>
          </a:blip>
          <a:srcRect b="0" l="0" r="0" t="0"/>
          <a:stretch/>
        </p:blipFill>
        <p:spPr>
          <a:xfrm>
            <a:off x="7368325" y="1284600"/>
            <a:ext cx="3921974" cy="4822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gab54aa413b_3_2"/>
          <p:cNvGrpSpPr/>
          <p:nvPr/>
        </p:nvGrpSpPr>
        <p:grpSpPr>
          <a:xfrm>
            <a:off x="766150" y="708900"/>
            <a:ext cx="8913716" cy="564957"/>
            <a:chOff x="766150" y="708900"/>
            <a:chExt cx="8913716" cy="564957"/>
          </a:xfrm>
        </p:grpSpPr>
        <p:sp>
          <p:nvSpPr>
            <p:cNvPr id="132" name="Google Shape;132;gab54aa413b_3_2"/>
            <p:cNvSpPr txBox="1"/>
            <p:nvPr/>
          </p:nvSpPr>
          <p:spPr>
            <a:xfrm>
              <a:off x="766150" y="708900"/>
              <a:ext cx="4291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Arial"/>
                  <a:ea typeface="Arial"/>
                  <a:cs typeface="Arial"/>
                  <a:sym typeface="Arial"/>
                </a:rPr>
                <a:t>The scenario of project</a:t>
              </a:r>
              <a:endParaRPr b="0" i="0" sz="1400" u="none" cap="none" strike="noStrike">
                <a:solidFill>
                  <a:srgbClr val="000000"/>
                </a:solidFill>
                <a:latin typeface="Arial"/>
                <a:ea typeface="Arial"/>
                <a:cs typeface="Arial"/>
                <a:sym typeface="Arial"/>
              </a:endParaRPr>
            </a:p>
          </p:txBody>
        </p:sp>
        <p:cxnSp>
          <p:nvCxnSpPr>
            <p:cNvPr id="133" name="Google Shape;133;gab54aa413b_3_2"/>
            <p:cNvCxnSpPr/>
            <p:nvPr/>
          </p:nvCxnSpPr>
          <p:spPr>
            <a:xfrm>
              <a:off x="873861" y="1273857"/>
              <a:ext cx="701100" cy="0"/>
            </a:xfrm>
            <a:prstGeom prst="straightConnector1">
              <a:avLst/>
            </a:prstGeom>
            <a:noFill/>
            <a:ln cap="flat" cmpd="sng" w="19050">
              <a:solidFill>
                <a:srgbClr val="3F3F3F"/>
              </a:solidFill>
              <a:prstDash val="solid"/>
              <a:miter lim="800000"/>
              <a:headEnd len="sm" w="sm" type="none"/>
              <a:tailEnd len="sm" w="sm" type="none"/>
            </a:ln>
          </p:spPr>
        </p:cxnSp>
        <p:sp>
          <p:nvSpPr>
            <p:cNvPr id="134" name="Google Shape;134;gab54aa413b_3_2"/>
            <p:cNvSpPr txBox="1"/>
            <p:nvPr/>
          </p:nvSpPr>
          <p:spPr>
            <a:xfrm>
              <a:off x="4856466" y="762743"/>
              <a:ext cx="48234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A5A5A5"/>
                  </a:solidFill>
                  <a:latin typeface="Century Gothic"/>
                  <a:ea typeface="Century Gothic"/>
                  <a:cs typeface="Century Gothic"/>
                  <a:sym typeface="Century Gothic"/>
                </a:rPr>
                <a:t>Next demonstration will include two different scenarios for supplier</a:t>
              </a:r>
              <a:endParaRPr b="1" i="0" sz="1400" u="none" cap="none" strike="noStrike">
                <a:solidFill>
                  <a:srgbClr val="000000"/>
                </a:solidFill>
                <a:latin typeface="Arial"/>
                <a:ea typeface="Arial"/>
                <a:cs typeface="Arial"/>
                <a:sym typeface="Arial"/>
              </a:endParaRPr>
            </a:p>
          </p:txBody>
        </p:sp>
      </p:grpSp>
      <p:sp>
        <p:nvSpPr>
          <p:cNvPr id="135" name="Google Shape;135;gab54aa413b_3_2"/>
          <p:cNvSpPr txBox="1"/>
          <p:nvPr/>
        </p:nvSpPr>
        <p:spPr>
          <a:xfrm>
            <a:off x="766150" y="1412300"/>
            <a:ext cx="6918300" cy="24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1. New user scenario</a:t>
            </a:r>
            <a:endParaRPr b="1"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Jacky is a new user to the website. He wants to create an account as a part-time job to get some paid. He wants to ensure that his password is secure since he has the experience of hacked.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After signing in, he wants to firstly update his personal information so that the customer can find him easier. Also, he wants to look for an appreciate job by searching and filtering.  Then, he find a good job but the budget is a bit below than his expectation. So he wants to send his expected quote and leave a comment to the poster. Finally, he finds his quote has already shown in the job status page and waits for poster’s confirmation.</a:t>
            </a:r>
            <a:endParaRPr b="0" i="0" sz="1200" u="none" cap="none" strike="noStrike">
              <a:solidFill>
                <a:srgbClr val="000000"/>
              </a:solidFill>
              <a:latin typeface="Arial"/>
              <a:ea typeface="Arial"/>
              <a:cs typeface="Arial"/>
              <a:sym typeface="Arial"/>
            </a:endParaRPr>
          </a:p>
        </p:txBody>
      </p:sp>
      <p:sp>
        <p:nvSpPr>
          <p:cNvPr id="136" name="Google Shape;136;gab54aa413b_3_2"/>
          <p:cNvSpPr txBox="1"/>
          <p:nvPr/>
        </p:nvSpPr>
        <p:spPr>
          <a:xfrm>
            <a:off x="766150" y="3906500"/>
            <a:ext cx="6918300" cy="16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2. Old user scenario</a:t>
            </a:r>
            <a:endParaRPr b="1"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Peter is an old user to the website. He logs in to his account and check his recent jobs in the user home page. And after login successfully, he also wants to check the status of the jobs he accepted before and find which jobs need to be prepared and which jobs are satisfied by users.Finally, he wants to discuss with customer about more details for the current order and also he wants to change the due date with another customer because of some personal issues.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7" name="Google Shape;137;gab54aa413b_3_2"/>
          <p:cNvSpPr txBox="1"/>
          <p:nvPr/>
        </p:nvSpPr>
        <p:spPr>
          <a:xfrm>
            <a:off x="8162350" y="1726625"/>
            <a:ext cx="2939100" cy="1630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Password encryption with salt and iteration</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Search, Filtering and Pagination</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Transfer data to the database</a:t>
            </a:r>
            <a:endParaRPr b="0" i="0" sz="1200" u="none" cap="none" strike="noStrike">
              <a:solidFill>
                <a:srgbClr val="000000"/>
              </a:solidFill>
              <a:latin typeface="Arial"/>
              <a:ea typeface="Arial"/>
              <a:cs typeface="Arial"/>
              <a:sym typeface="Arial"/>
            </a:endParaRPr>
          </a:p>
        </p:txBody>
      </p:sp>
      <p:sp>
        <p:nvSpPr>
          <p:cNvPr id="138" name="Google Shape;138;gab54aa413b_3_2"/>
          <p:cNvSpPr txBox="1"/>
          <p:nvPr/>
        </p:nvSpPr>
        <p:spPr>
          <a:xfrm>
            <a:off x="8162350" y="4193600"/>
            <a:ext cx="2939100" cy="17928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Password encryption with salt and iteration</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Search, Filtering and Pagination</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Real-time message for supplier</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Page access authority</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ab54a91228_3_668"/>
          <p:cNvSpPr txBox="1"/>
          <p:nvPr/>
        </p:nvSpPr>
        <p:spPr>
          <a:xfrm>
            <a:off x="1044525" y="3167400"/>
            <a:ext cx="99912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Arial"/>
                <a:ea typeface="Arial"/>
                <a:cs typeface="Arial"/>
                <a:sym typeface="Arial"/>
              </a:rPr>
              <a:t>Here we start the demonstration!</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p:nvPr/>
        </p:nvSpPr>
        <p:spPr>
          <a:xfrm>
            <a:off x="0" y="3429000"/>
            <a:ext cx="12192000" cy="3429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5"/>
          <p:cNvSpPr/>
          <p:nvPr/>
        </p:nvSpPr>
        <p:spPr>
          <a:xfrm>
            <a:off x="0" y="0"/>
            <a:ext cx="12192000" cy="3429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2" name="Google Shape;152;p25"/>
          <p:cNvGrpSpPr/>
          <p:nvPr/>
        </p:nvGrpSpPr>
        <p:grpSpPr>
          <a:xfrm>
            <a:off x="438149" y="520700"/>
            <a:ext cx="11315700" cy="5816600"/>
            <a:chOff x="723107" y="871333"/>
            <a:chExt cx="10745787" cy="5115334"/>
          </a:xfrm>
        </p:grpSpPr>
        <p:sp>
          <p:nvSpPr>
            <p:cNvPr id="153" name="Google Shape;153;p25"/>
            <p:cNvSpPr/>
            <p:nvPr/>
          </p:nvSpPr>
          <p:spPr>
            <a:xfrm>
              <a:off x="723107" y="871333"/>
              <a:ext cx="10745787" cy="5115334"/>
            </a:xfrm>
            <a:prstGeom prst="rect">
              <a:avLst/>
            </a:prstGeom>
            <a:blipFill rotWithShape="1">
              <a:blip r:embed="rId3">
                <a:alphaModFix/>
              </a:blip>
              <a:stretch>
                <a:fillRect b="-19451" l="0" r="0" t="-19545"/>
              </a:stretch>
            </a:blip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25"/>
            <p:cNvSpPr/>
            <p:nvPr/>
          </p:nvSpPr>
          <p:spPr>
            <a:xfrm>
              <a:off x="723107" y="871333"/>
              <a:ext cx="10745787" cy="5115334"/>
            </a:xfrm>
            <a:prstGeom prst="rect">
              <a:avLst/>
            </a:prstGeom>
            <a:solidFill>
              <a:schemeClr val="dk1">
                <a:alpha val="76470"/>
              </a:schemeClr>
            </a:solidFill>
            <a:ln>
              <a:noFill/>
            </a:ln>
            <a:effectLst>
              <a:outerShdw blurRad="279400" rotWithShape="0" algn="t" dir="5400000" dist="63500">
                <a:srgbClr val="000000">
                  <a:alpha val="2823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5" name="Google Shape;155;p25"/>
          <p:cNvSpPr txBox="1"/>
          <p:nvPr/>
        </p:nvSpPr>
        <p:spPr>
          <a:xfrm>
            <a:off x="3150822" y="2767361"/>
            <a:ext cx="5889900" cy="132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1" i="1" lang="en-US" sz="8000" u="none" cap="none" strike="noStrike">
                <a:solidFill>
                  <a:schemeClr val="lt1"/>
                </a:solidFill>
                <a:latin typeface="Century Gothic"/>
                <a:ea typeface="Century Gothic"/>
                <a:cs typeface="Century Gothic"/>
                <a:sym typeface="Century Gothic"/>
              </a:rPr>
              <a:t>Thank You !</a:t>
            </a:r>
            <a:endParaRPr b="1" i="1" sz="8000" u="none" cap="none" strike="noStrike">
              <a:solidFill>
                <a:schemeClr val="lt1"/>
              </a:solidFill>
              <a:latin typeface="Century Gothic"/>
              <a:ea typeface="Century Gothic"/>
              <a:cs typeface="Century Gothic"/>
              <a:sym typeface="Century Gothic"/>
            </a:endParaRPr>
          </a:p>
        </p:txBody>
      </p:sp>
      <p:grpSp>
        <p:nvGrpSpPr>
          <p:cNvPr id="156" name="Google Shape;156;p25"/>
          <p:cNvGrpSpPr/>
          <p:nvPr/>
        </p:nvGrpSpPr>
        <p:grpSpPr>
          <a:xfrm>
            <a:off x="11216081" y="1099128"/>
            <a:ext cx="202414" cy="757381"/>
            <a:chOff x="10883900" y="1338119"/>
            <a:chExt cx="279400" cy="1045441"/>
          </a:xfrm>
        </p:grpSpPr>
        <p:sp>
          <p:nvSpPr>
            <p:cNvPr id="157" name="Google Shape;157;p25"/>
            <p:cNvSpPr/>
            <p:nvPr/>
          </p:nvSpPr>
          <p:spPr>
            <a:xfrm>
              <a:off x="10883900" y="1338119"/>
              <a:ext cx="279400" cy="2794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5"/>
            <p:cNvSpPr/>
            <p:nvPr/>
          </p:nvSpPr>
          <p:spPr>
            <a:xfrm>
              <a:off x="10883900" y="1721139"/>
              <a:ext cx="279400" cy="279400"/>
            </a:xfrm>
            <a:prstGeom prst="ellipse">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25"/>
            <p:cNvSpPr/>
            <p:nvPr/>
          </p:nvSpPr>
          <p:spPr>
            <a:xfrm>
              <a:off x="10883900" y="2104160"/>
              <a:ext cx="279400" cy="279400"/>
            </a:xfrm>
            <a:prstGeom prst="ellipse">
              <a:avLst/>
            </a:prstGeom>
            <a:solidFill>
              <a:schemeClr val="l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0" name="Google Shape;160;p25"/>
          <p:cNvGrpSpPr/>
          <p:nvPr/>
        </p:nvGrpSpPr>
        <p:grpSpPr>
          <a:xfrm>
            <a:off x="709972" y="3519487"/>
            <a:ext cx="329482" cy="2356606"/>
            <a:chOff x="709972" y="3519487"/>
            <a:chExt cx="329482" cy="2356606"/>
          </a:xfrm>
        </p:grpSpPr>
        <p:sp>
          <p:nvSpPr>
            <p:cNvPr id="161" name="Google Shape;161;p25"/>
            <p:cNvSpPr/>
            <p:nvPr/>
          </p:nvSpPr>
          <p:spPr>
            <a:xfrm>
              <a:off x="709972" y="5549900"/>
              <a:ext cx="329482" cy="326193"/>
            </a:xfrm>
            <a:custGeom>
              <a:rect b="b" l="l" r="r" t="t"/>
              <a:pathLst>
                <a:path extrusionOk="0" h="537787" w="543210">
                  <a:moveTo>
                    <a:pt x="362140" y="356717"/>
                  </a:moveTo>
                  <a:lnTo>
                    <a:pt x="543210" y="356717"/>
                  </a:lnTo>
                  <a:lnTo>
                    <a:pt x="543210" y="537787"/>
                  </a:lnTo>
                  <a:lnTo>
                    <a:pt x="362140" y="537787"/>
                  </a:lnTo>
                  <a:close/>
                  <a:moveTo>
                    <a:pt x="0" y="356717"/>
                  </a:moveTo>
                  <a:lnTo>
                    <a:pt x="181070" y="356717"/>
                  </a:lnTo>
                  <a:lnTo>
                    <a:pt x="181070" y="537787"/>
                  </a:lnTo>
                  <a:lnTo>
                    <a:pt x="0" y="537787"/>
                  </a:lnTo>
                  <a:close/>
                  <a:moveTo>
                    <a:pt x="0" y="0"/>
                  </a:moveTo>
                  <a:lnTo>
                    <a:pt x="181070" y="0"/>
                  </a:lnTo>
                  <a:lnTo>
                    <a:pt x="181070" y="175647"/>
                  </a:lnTo>
                  <a:lnTo>
                    <a:pt x="362140" y="175647"/>
                  </a:lnTo>
                  <a:lnTo>
                    <a:pt x="362140" y="0"/>
                  </a:lnTo>
                  <a:lnTo>
                    <a:pt x="543210" y="0"/>
                  </a:lnTo>
                  <a:lnTo>
                    <a:pt x="543210" y="181070"/>
                  </a:lnTo>
                  <a:lnTo>
                    <a:pt x="362140" y="181070"/>
                  </a:lnTo>
                  <a:lnTo>
                    <a:pt x="362140" y="356717"/>
                  </a:lnTo>
                  <a:lnTo>
                    <a:pt x="181070" y="356717"/>
                  </a:lnTo>
                  <a:lnTo>
                    <a:pt x="181070" y="181070"/>
                  </a:lnTo>
                  <a:lnTo>
                    <a:pt x="0" y="181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62" name="Google Shape;162;p25"/>
            <p:cNvCxnSpPr/>
            <p:nvPr/>
          </p:nvCxnSpPr>
          <p:spPr>
            <a:xfrm>
              <a:off x="874713" y="3519487"/>
              <a:ext cx="0" cy="1751013"/>
            </a:xfrm>
            <a:prstGeom prst="straightConnector1">
              <a:avLst/>
            </a:prstGeom>
            <a:noFill/>
            <a:ln cap="flat" cmpd="sng" w="12700">
              <a:solidFill>
                <a:srgbClr val="595959"/>
              </a:solidFill>
              <a:prstDash val="solid"/>
              <a:miter lim="800000"/>
              <a:headEnd len="sm" w="sm" type="none"/>
              <a:tailEnd len="sm" w="sm" type="none"/>
            </a:ln>
          </p:spPr>
        </p:cxnSp>
      </p:grpSp>
      <p:grpSp>
        <p:nvGrpSpPr>
          <p:cNvPr id="163" name="Google Shape;163;p25"/>
          <p:cNvGrpSpPr/>
          <p:nvPr/>
        </p:nvGrpSpPr>
        <p:grpSpPr>
          <a:xfrm>
            <a:off x="4612140" y="4637015"/>
            <a:ext cx="3160255" cy="360000"/>
            <a:chOff x="5395916" y="5342416"/>
            <a:chExt cx="1400172" cy="360000"/>
          </a:xfrm>
        </p:grpSpPr>
        <p:sp>
          <p:nvSpPr>
            <p:cNvPr id="164" name="Google Shape;164;p25"/>
            <p:cNvSpPr/>
            <p:nvPr/>
          </p:nvSpPr>
          <p:spPr>
            <a:xfrm>
              <a:off x="5463156" y="5342416"/>
              <a:ext cx="1265695" cy="360000"/>
            </a:xfrm>
            <a:prstGeom prst="rect">
              <a:avLst/>
            </a:prstGeom>
            <a:no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25"/>
            <p:cNvSpPr txBox="1"/>
            <p:nvPr/>
          </p:nvSpPr>
          <p:spPr>
            <a:xfrm>
              <a:off x="5395916" y="5383917"/>
              <a:ext cx="140017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BFBFBF"/>
                  </a:solidFill>
                  <a:latin typeface="Century Gothic"/>
                  <a:ea typeface="Century Gothic"/>
                  <a:cs typeface="Century Gothic"/>
                  <a:sym typeface="Century Gothic"/>
                </a:rPr>
                <a:t>Group 3 ：DayDream</a:t>
              </a:r>
              <a:endParaRPr b="0" i="0" sz="1200" u="none" cap="none" strike="noStrike">
                <a:solidFill>
                  <a:srgbClr val="BFBFBF"/>
                </a:solidFill>
                <a:latin typeface="Century Gothic"/>
                <a:ea typeface="Century Gothic"/>
                <a:cs typeface="Century Gothic"/>
                <a:sym typeface="Century Gothic"/>
              </a:endParaRPr>
            </a:p>
          </p:txBody>
        </p:sp>
      </p:grpSp>
      <p:sp>
        <p:nvSpPr>
          <p:cNvPr id="166" name="Google Shape;166;p25"/>
          <p:cNvSpPr txBox="1"/>
          <p:nvPr/>
        </p:nvSpPr>
        <p:spPr>
          <a:xfrm>
            <a:off x="514940" y="741448"/>
            <a:ext cx="118373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Tiansheng Liu</a:t>
            </a:r>
            <a:endParaRPr b="0" i="0" sz="1200" u="none" cap="none" strike="noStrike">
              <a:solidFill>
                <a:schemeClr val="lt1"/>
              </a:solidFill>
              <a:latin typeface="Arial"/>
              <a:ea typeface="Arial"/>
              <a:cs typeface="Arial"/>
              <a:sym typeface="Arial"/>
            </a:endParaRPr>
          </a:p>
        </p:txBody>
      </p:sp>
      <p:sp>
        <p:nvSpPr>
          <p:cNvPr id="167" name="Google Shape;167;p25"/>
          <p:cNvSpPr txBox="1"/>
          <p:nvPr/>
        </p:nvSpPr>
        <p:spPr>
          <a:xfrm>
            <a:off x="1625366" y="741448"/>
            <a:ext cx="110211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Kewen Su</a:t>
            </a:r>
            <a:endParaRPr b="0" i="0" sz="1200" u="none" cap="none" strike="noStrike">
              <a:solidFill>
                <a:schemeClr val="lt1"/>
              </a:solidFill>
              <a:latin typeface="Arial"/>
              <a:ea typeface="Arial"/>
              <a:cs typeface="Arial"/>
              <a:sym typeface="Arial"/>
            </a:endParaRPr>
          </a:p>
        </p:txBody>
      </p:sp>
      <p:sp>
        <p:nvSpPr>
          <p:cNvPr id="168" name="Google Shape;168;p25"/>
          <p:cNvSpPr txBox="1"/>
          <p:nvPr/>
        </p:nvSpPr>
        <p:spPr>
          <a:xfrm>
            <a:off x="2638203" y="741448"/>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Haozhe Zhang</a:t>
            </a:r>
            <a:endParaRPr b="0" i="0" sz="1200" u="none" cap="none" strike="noStrike">
              <a:solidFill>
                <a:schemeClr val="lt1"/>
              </a:solidFill>
              <a:latin typeface="Arial"/>
              <a:ea typeface="Arial"/>
              <a:cs typeface="Arial"/>
              <a:sym typeface="Arial"/>
            </a:endParaRPr>
          </a:p>
        </p:txBody>
      </p:sp>
      <p:cxnSp>
        <p:nvCxnSpPr>
          <p:cNvPr id="169" name="Google Shape;169;p25"/>
          <p:cNvCxnSpPr/>
          <p:nvPr/>
        </p:nvCxnSpPr>
        <p:spPr>
          <a:xfrm flipH="1">
            <a:off x="1602470" y="812048"/>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170" name="Google Shape;170;p25"/>
          <p:cNvCxnSpPr/>
          <p:nvPr/>
        </p:nvCxnSpPr>
        <p:spPr>
          <a:xfrm flipH="1">
            <a:off x="2573555" y="812048"/>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171" name="Google Shape;171;p25"/>
          <p:cNvCxnSpPr/>
          <p:nvPr/>
        </p:nvCxnSpPr>
        <p:spPr>
          <a:xfrm flipH="1">
            <a:off x="3837904" y="812048"/>
            <a:ext cx="147076" cy="151185"/>
          </a:xfrm>
          <a:prstGeom prst="straightConnector1">
            <a:avLst/>
          </a:prstGeom>
          <a:noFill/>
          <a:ln cap="flat" cmpd="sng" w="9525">
            <a:solidFill>
              <a:schemeClr val="accent2"/>
            </a:solidFill>
            <a:prstDash val="solid"/>
            <a:miter lim="800000"/>
            <a:headEnd len="sm" w="sm" type="none"/>
            <a:tailEnd len="sm" w="sm" type="none"/>
          </a:ln>
        </p:spPr>
      </p:cxnSp>
      <p:sp>
        <p:nvSpPr>
          <p:cNvPr id="172" name="Google Shape;172;p25"/>
          <p:cNvSpPr txBox="1"/>
          <p:nvPr/>
        </p:nvSpPr>
        <p:spPr>
          <a:xfrm>
            <a:off x="3769682" y="749140"/>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Fengjun Li</a:t>
            </a:r>
            <a:endParaRPr b="0" i="0" sz="1200" u="none" cap="none" strike="noStrike">
              <a:solidFill>
                <a:schemeClr val="lt1"/>
              </a:solidFill>
              <a:latin typeface="Arial"/>
              <a:ea typeface="Arial"/>
              <a:cs typeface="Arial"/>
              <a:sym typeface="Arial"/>
            </a:endParaRPr>
          </a:p>
        </p:txBody>
      </p:sp>
      <p:cxnSp>
        <p:nvCxnSpPr>
          <p:cNvPr id="173" name="Google Shape;173;p25"/>
          <p:cNvCxnSpPr/>
          <p:nvPr/>
        </p:nvCxnSpPr>
        <p:spPr>
          <a:xfrm flipH="1">
            <a:off x="4862241" y="827432"/>
            <a:ext cx="135801" cy="135801"/>
          </a:xfrm>
          <a:prstGeom prst="straightConnector1">
            <a:avLst/>
          </a:prstGeom>
          <a:noFill/>
          <a:ln cap="flat" cmpd="sng" w="9525">
            <a:solidFill>
              <a:schemeClr val="accent2"/>
            </a:solidFill>
            <a:prstDash val="solid"/>
            <a:miter lim="800000"/>
            <a:headEnd len="sm" w="sm" type="none"/>
            <a:tailEnd len="sm" w="sm" type="none"/>
          </a:ln>
        </p:spPr>
      </p:cxnSp>
      <p:cxnSp>
        <p:nvCxnSpPr>
          <p:cNvPr id="174" name="Google Shape;174;p25"/>
          <p:cNvCxnSpPr/>
          <p:nvPr/>
        </p:nvCxnSpPr>
        <p:spPr>
          <a:xfrm flipH="1">
            <a:off x="6028099" y="826806"/>
            <a:ext cx="135801" cy="135801"/>
          </a:xfrm>
          <a:prstGeom prst="straightConnector1">
            <a:avLst/>
          </a:prstGeom>
          <a:noFill/>
          <a:ln cap="flat" cmpd="sng" w="9525">
            <a:solidFill>
              <a:schemeClr val="accent2"/>
            </a:solidFill>
            <a:prstDash val="solid"/>
            <a:miter lim="800000"/>
            <a:headEnd len="sm" w="sm" type="none"/>
            <a:tailEnd len="sm" w="sm" type="none"/>
          </a:ln>
        </p:spPr>
      </p:cxnSp>
      <p:sp>
        <p:nvSpPr>
          <p:cNvPr id="175" name="Google Shape;175;p25"/>
          <p:cNvSpPr txBox="1"/>
          <p:nvPr/>
        </p:nvSpPr>
        <p:spPr>
          <a:xfrm>
            <a:off x="4850090" y="751881"/>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Yinan Chen</a:t>
            </a:r>
            <a:endParaRPr b="0" i="0" sz="1200" u="none" cap="none" strike="noStrike">
              <a:solidFill>
                <a:schemeClr val="lt1"/>
              </a:solidFill>
              <a:latin typeface="Arial"/>
              <a:ea typeface="Arial"/>
              <a:cs typeface="Arial"/>
              <a:sym typeface="Arial"/>
            </a:endParaRPr>
          </a:p>
        </p:txBody>
      </p:sp>
      <p:sp>
        <p:nvSpPr>
          <p:cNvPr id="176" name="Google Shape;176;p25"/>
          <p:cNvSpPr txBox="1"/>
          <p:nvPr/>
        </p:nvSpPr>
        <p:spPr>
          <a:xfrm>
            <a:off x="6112245" y="741447"/>
            <a:ext cx="1476107"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Trung Kien Hoang </a:t>
            </a:r>
            <a:endParaRPr b="0" i="0" sz="1200" u="none" cap="none" strike="noStrike">
              <a:solidFill>
                <a:schemeClr val="lt1"/>
              </a:solidFill>
              <a:latin typeface="Arial"/>
              <a:ea typeface="Arial"/>
              <a:cs typeface="Arial"/>
              <a:sym typeface="Arial"/>
            </a:endParaRPr>
          </a:p>
        </p:txBody>
      </p:sp>
      <p:cxnSp>
        <p:nvCxnSpPr>
          <p:cNvPr id="177" name="Google Shape;177;p25"/>
          <p:cNvCxnSpPr/>
          <p:nvPr/>
        </p:nvCxnSpPr>
        <p:spPr>
          <a:xfrm flipH="1">
            <a:off x="7520452" y="825818"/>
            <a:ext cx="135801" cy="135801"/>
          </a:xfrm>
          <a:prstGeom prst="straightConnector1">
            <a:avLst/>
          </a:prstGeom>
          <a:noFill/>
          <a:ln cap="flat" cmpd="sng" w="9525">
            <a:solidFill>
              <a:schemeClr val="accent2"/>
            </a:solidFill>
            <a:prstDash val="solid"/>
            <a:miter lim="800000"/>
            <a:headEnd len="sm" w="sm" type="none"/>
            <a:tailEnd len="sm" w="sm" type="none"/>
          </a:ln>
        </p:spPr>
      </p:cxnSp>
      <p:sp>
        <p:nvSpPr>
          <p:cNvPr id="178" name="Google Shape;178;p25"/>
          <p:cNvSpPr txBox="1"/>
          <p:nvPr/>
        </p:nvSpPr>
        <p:spPr>
          <a:xfrm>
            <a:off x="7541146" y="757173"/>
            <a:ext cx="128451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Xiaohan Li</a:t>
            </a:r>
            <a:endParaRPr b="0" i="0" sz="12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第一PPT，www.1ppt.com">
  <a:themeElements>
    <a:clrScheme name="自定义 316">
      <a:dk1>
        <a:srgbClr val="000000"/>
      </a:dk1>
      <a:lt1>
        <a:srgbClr val="FFFFFF"/>
      </a:lt1>
      <a:dk2>
        <a:srgbClr val="778495"/>
      </a:dk2>
      <a:lt2>
        <a:srgbClr val="F0F0F0"/>
      </a:lt2>
      <a:accent1>
        <a:srgbClr val="262626"/>
      </a:accent1>
      <a:accent2>
        <a:srgbClr val="0064D2"/>
      </a:accent2>
      <a:accent3>
        <a:srgbClr val="262626"/>
      </a:accent3>
      <a:accent4>
        <a:srgbClr val="0064D2"/>
      </a:accent4>
      <a:accent5>
        <a:srgbClr val="262626"/>
      </a:accent5>
      <a:accent6>
        <a:srgbClr val="0064D2"/>
      </a:accent6>
      <a:hlink>
        <a:srgbClr val="262626"/>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2017-08-18T03:02:00Z</dcterms:created>
  <dc:creator>第一PPT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