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305" r:id="rId2"/>
    <p:sldId id="306" r:id="rId3"/>
    <p:sldId id="314" r:id="rId4"/>
    <p:sldId id="315" r:id="rId5"/>
    <p:sldId id="316" r:id="rId6"/>
    <p:sldId id="317" r:id="rId7"/>
    <p:sldId id="318" r:id="rId8"/>
    <p:sldId id="319" r:id="rId9"/>
    <p:sldId id="321" r:id="rId10"/>
    <p:sldId id="322" r:id="rId11"/>
    <p:sldId id="320" r:id="rId12"/>
    <p:sldId id="313" r:id="rId13"/>
  </p:sldIdLst>
  <p:sldSz cx="9144000" cy="5143500" type="screen16x9"/>
  <p:notesSz cx="6858000" cy="9144000"/>
  <p:embeddedFontLst>
    <p:embeddedFont>
      <p:font typeface="Calisto MT" panose="02040603050505030304" pitchFamily="18" charset="0"/>
      <p:regular r:id="rId15"/>
      <p:bold r:id="rId16"/>
      <p:italic r:id="rId17"/>
      <p:boldItalic r:id="rId18"/>
    </p:embeddedFont>
    <p:embeddedFont>
      <p:font typeface="Wingdings 2" panose="05020102010507070707" pitchFamily="18" charset="2"/>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4660"/>
  </p:normalViewPr>
  <p:slideViewPr>
    <p:cSldViewPr snapToGrid="0">
      <p:cViewPr varScale="1">
        <p:scale>
          <a:sx n="202" d="100"/>
          <a:sy n="202" d="100"/>
        </p:scale>
        <p:origin x="696"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zh-CN" altLang="en-US"/>
              <a:t>单击此处编辑母版标题样式</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81801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816131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862885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062412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60501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036491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58936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333492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4551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E4D96B4-E090-41DE-82BD-B52B70E77F34}"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D8D3-73CF-40F5-9223-F859E3E6BCCC}" type="slidenum">
              <a:rPr lang="en-US" smtClean="0"/>
              <a:t>‹#›</a:t>
            </a:fld>
            <a:endParaRPr lang="en-US"/>
          </a:p>
        </p:txBody>
      </p:sp>
    </p:spTree>
    <p:extLst>
      <p:ext uri="{BB962C8B-B14F-4D97-AF65-F5344CB8AC3E}">
        <p14:creationId xmlns:p14="http://schemas.microsoft.com/office/powerpoint/2010/main" val="126677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135354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28186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694099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968925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511805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zh-CN" altLang="en-US"/>
              <a:t>单击此处编辑母版标题样式</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20680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dirty="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191603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11/12/2020</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02891258"/>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4A6DF-DA79-445C-BA41-48B2E7DD7A6A}"/>
              </a:ext>
            </a:extLst>
          </p:cNvPr>
          <p:cNvSpPr>
            <a:spLocks noGrp="1"/>
          </p:cNvSpPr>
          <p:nvPr>
            <p:ph type="ctrTitle"/>
          </p:nvPr>
        </p:nvSpPr>
        <p:spPr>
          <a:xfrm>
            <a:off x="1154038" y="573278"/>
            <a:ext cx="6835924" cy="1383952"/>
          </a:xfrm>
        </p:spPr>
        <p:txBody>
          <a:bodyPr>
            <a:normAutofit fontScale="90000"/>
          </a:bodyPr>
          <a:lstStyle/>
          <a:p>
            <a:r>
              <a:rPr lang="en-GB" sz="3000" dirty="0"/>
              <a:t>SOFT2412 - </a:t>
            </a:r>
            <a:r>
              <a:rPr lang="en-US" sz="3000" dirty="0"/>
              <a:t>Agile Software Development with Scrum and Agile Tools </a:t>
            </a:r>
            <a:br>
              <a:rPr lang="en-GB" sz="3000" dirty="0"/>
            </a:br>
            <a:r>
              <a:rPr lang="en-GB" sz="3000" dirty="0"/>
              <a:t>- Sprint 2 </a:t>
            </a:r>
            <a:endParaRPr lang="en-US" sz="3000" dirty="0"/>
          </a:p>
        </p:txBody>
      </p:sp>
      <p:sp>
        <p:nvSpPr>
          <p:cNvPr id="3" name="副标题 2">
            <a:extLst>
              <a:ext uri="{FF2B5EF4-FFF2-40B4-BE49-F238E27FC236}">
                <a16:creationId xmlns:a16="http://schemas.microsoft.com/office/drawing/2014/main" id="{B4A58584-57EF-43B6-8FF3-C38267A86C3B}"/>
              </a:ext>
            </a:extLst>
          </p:cNvPr>
          <p:cNvSpPr>
            <a:spLocks noGrp="1"/>
          </p:cNvSpPr>
          <p:nvPr>
            <p:ph type="subTitle" idx="1"/>
          </p:nvPr>
        </p:nvSpPr>
        <p:spPr>
          <a:xfrm>
            <a:off x="2883734" y="2358103"/>
            <a:ext cx="3376532" cy="2356031"/>
          </a:xfrm>
        </p:spPr>
        <p:txBody>
          <a:bodyPr>
            <a:normAutofit/>
          </a:bodyPr>
          <a:lstStyle/>
          <a:p>
            <a:r>
              <a:rPr lang="en-US" dirty="0"/>
              <a:t>R18A Group 3 -</a:t>
            </a:r>
          </a:p>
          <a:p>
            <a:r>
              <a:rPr lang="de-DE" dirty="0"/>
              <a:t>Chenglong Li </a:t>
            </a:r>
          </a:p>
          <a:p>
            <a:r>
              <a:rPr lang="de-DE" dirty="0"/>
              <a:t>Yuben Fang</a:t>
            </a:r>
          </a:p>
          <a:p>
            <a:r>
              <a:rPr lang="de-DE" dirty="0"/>
              <a:t>Xiaohan Li</a:t>
            </a:r>
          </a:p>
          <a:p>
            <a:r>
              <a:rPr lang="de-DE" dirty="0"/>
              <a:t>Canwei Cai</a:t>
            </a:r>
          </a:p>
          <a:p>
            <a:r>
              <a:rPr lang="de-DE" dirty="0"/>
              <a:t>Jiesheng Liang</a:t>
            </a:r>
            <a:endParaRPr lang="en-US" dirty="0"/>
          </a:p>
          <a:p>
            <a:pPr>
              <a:spcBef>
                <a:spcPts val="1200"/>
              </a:spcBef>
              <a:spcAft>
                <a:spcPts val="1200"/>
              </a:spcAft>
            </a:pPr>
            <a:endParaRPr lang="en-GB" dirty="0"/>
          </a:p>
          <a:p>
            <a:pPr>
              <a:spcBef>
                <a:spcPts val="1200"/>
              </a:spcBef>
              <a:spcAft>
                <a:spcPts val="1200"/>
              </a:spcAft>
            </a:pPr>
            <a:endParaRPr lang="en-GB" dirty="0"/>
          </a:p>
          <a:p>
            <a:pPr>
              <a:spcBef>
                <a:spcPts val="1200"/>
              </a:spcBef>
              <a:spcAft>
                <a:spcPts val="1200"/>
              </a:spcAft>
            </a:pPr>
            <a:endParaRPr lang="en-US" dirty="0"/>
          </a:p>
          <a:p>
            <a:pPr algn="l"/>
            <a:endParaRPr lang="en-US" dirty="0"/>
          </a:p>
        </p:txBody>
      </p:sp>
    </p:spTree>
    <p:extLst>
      <p:ext uri="{BB962C8B-B14F-4D97-AF65-F5344CB8AC3E}">
        <p14:creationId xmlns:p14="http://schemas.microsoft.com/office/powerpoint/2010/main" val="2378015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88ED1-BC7E-4FB5-8FEB-DEE14059503F}"/>
              </a:ext>
            </a:extLst>
          </p:cNvPr>
          <p:cNvSpPr>
            <a:spLocks noGrp="1"/>
          </p:cNvSpPr>
          <p:nvPr>
            <p:ph type="title"/>
          </p:nvPr>
        </p:nvSpPr>
        <p:spPr/>
        <p:txBody>
          <a:bodyPr/>
          <a:lstStyle/>
          <a:p>
            <a:r>
              <a:rPr lang="en-US" sz="2800" dirty="0"/>
              <a:t>Jira burndown chart</a:t>
            </a:r>
            <a:endParaRPr lang="en-US" dirty="0"/>
          </a:p>
        </p:txBody>
      </p:sp>
      <p:pic>
        <p:nvPicPr>
          <p:cNvPr id="7" name="图片 6" descr="图片包含 图表&#10;&#10;描述已自动生成">
            <a:extLst>
              <a:ext uri="{FF2B5EF4-FFF2-40B4-BE49-F238E27FC236}">
                <a16:creationId xmlns:a16="http://schemas.microsoft.com/office/drawing/2014/main" id="{49C3C285-5DDA-495C-B9E8-2F1F0BE0BEEB}"/>
              </a:ext>
            </a:extLst>
          </p:cNvPr>
          <p:cNvPicPr>
            <a:picLocks noChangeAspect="1"/>
          </p:cNvPicPr>
          <p:nvPr/>
        </p:nvPicPr>
        <p:blipFill>
          <a:blip r:embed="rId2"/>
          <a:stretch>
            <a:fillRect/>
          </a:stretch>
        </p:blipFill>
        <p:spPr>
          <a:xfrm>
            <a:off x="299883" y="1573888"/>
            <a:ext cx="4478594" cy="1995724"/>
          </a:xfrm>
          <a:prstGeom prst="rect">
            <a:avLst/>
          </a:prstGeom>
        </p:spPr>
      </p:pic>
      <p:pic>
        <p:nvPicPr>
          <p:cNvPr id="9" name="图片 8" descr="图形用户界面, 应用程序, Teams&#10;&#10;描述已自动生成">
            <a:extLst>
              <a:ext uri="{FF2B5EF4-FFF2-40B4-BE49-F238E27FC236}">
                <a16:creationId xmlns:a16="http://schemas.microsoft.com/office/drawing/2014/main" id="{F27BBDDB-3082-4ECA-93A6-DACAB3FD3BA6}"/>
              </a:ext>
            </a:extLst>
          </p:cNvPr>
          <p:cNvPicPr>
            <a:picLocks noChangeAspect="1"/>
          </p:cNvPicPr>
          <p:nvPr/>
        </p:nvPicPr>
        <p:blipFill>
          <a:blip r:embed="rId3"/>
          <a:stretch>
            <a:fillRect/>
          </a:stretch>
        </p:blipFill>
        <p:spPr>
          <a:xfrm>
            <a:off x="5026162" y="1185038"/>
            <a:ext cx="3424506" cy="3591749"/>
          </a:xfrm>
          <a:prstGeom prst="rect">
            <a:avLst/>
          </a:prstGeom>
        </p:spPr>
      </p:pic>
    </p:spTree>
    <p:extLst>
      <p:ext uri="{BB962C8B-B14F-4D97-AF65-F5344CB8AC3E}">
        <p14:creationId xmlns:p14="http://schemas.microsoft.com/office/powerpoint/2010/main" val="395291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9D6BE-47BC-4986-9DAC-DC9F27720935}"/>
              </a:ext>
            </a:extLst>
          </p:cNvPr>
          <p:cNvSpPr>
            <a:spLocks noGrp="1"/>
          </p:cNvSpPr>
          <p:nvPr>
            <p:ph type="title"/>
          </p:nvPr>
        </p:nvSpPr>
        <p:spPr/>
        <p:txBody>
          <a:bodyPr>
            <a:normAutofit/>
          </a:bodyPr>
          <a:lstStyle/>
          <a:p>
            <a:r>
              <a:rPr lang="en-US" sz="3200" dirty="0"/>
              <a:t>Plan for next sprint</a:t>
            </a:r>
          </a:p>
        </p:txBody>
      </p:sp>
      <p:sp>
        <p:nvSpPr>
          <p:cNvPr id="3" name="内容占位符 2">
            <a:extLst>
              <a:ext uri="{FF2B5EF4-FFF2-40B4-BE49-F238E27FC236}">
                <a16:creationId xmlns:a16="http://schemas.microsoft.com/office/drawing/2014/main" id="{6619A563-B1BA-4ED5-B533-4ABBC92A809F}"/>
              </a:ext>
            </a:extLst>
          </p:cNvPr>
          <p:cNvSpPr>
            <a:spLocks noGrp="1"/>
          </p:cNvSpPr>
          <p:nvPr>
            <p:ph idx="1"/>
          </p:nvPr>
        </p:nvSpPr>
        <p:spPr/>
        <p:txBody>
          <a:bodyPr/>
          <a:lstStyle/>
          <a:p>
            <a:r>
              <a:rPr lang="en-US" dirty="0"/>
              <a:t>As so far, we successfully implement basic sign up/log in functions, shopping functions, pay by card functions, seller functions and database.</a:t>
            </a:r>
          </a:p>
          <a:p>
            <a:r>
              <a:rPr lang="en-US" dirty="0"/>
              <a:t>For next sprint:</a:t>
            </a:r>
          </a:p>
          <a:p>
            <a:pPr lvl="1"/>
            <a:r>
              <a:rPr lang="en-US" dirty="0"/>
              <a:t>Pay by cash functions</a:t>
            </a:r>
          </a:p>
          <a:p>
            <a:pPr lvl="1"/>
            <a:r>
              <a:rPr lang="en-US" dirty="0"/>
              <a:t>Cashier functions</a:t>
            </a:r>
          </a:p>
          <a:p>
            <a:pPr lvl="1"/>
            <a:r>
              <a:rPr lang="en-US" dirty="0"/>
              <a:t>Owner functions</a:t>
            </a:r>
          </a:p>
          <a:p>
            <a:pPr lvl="1"/>
            <a:r>
              <a:rPr lang="en-US" dirty="0"/>
              <a:t>Convert password to “*” function</a:t>
            </a:r>
          </a:p>
        </p:txBody>
      </p:sp>
    </p:spTree>
    <p:extLst>
      <p:ext uri="{BB962C8B-B14F-4D97-AF65-F5344CB8AC3E}">
        <p14:creationId xmlns:p14="http://schemas.microsoft.com/office/powerpoint/2010/main" val="2008273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EC4A6-85CE-4C60-A4EC-18E7C979B000}"/>
              </a:ext>
            </a:extLst>
          </p:cNvPr>
          <p:cNvSpPr>
            <a:spLocks noGrp="1"/>
          </p:cNvSpPr>
          <p:nvPr>
            <p:ph type="title"/>
          </p:nvPr>
        </p:nvSpPr>
        <p:spPr>
          <a:xfrm>
            <a:off x="689339" y="2207831"/>
            <a:ext cx="7765322" cy="727838"/>
          </a:xfrm>
        </p:spPr>
        <p:txBody>
          <a:bodyPr/>
          <a:lstStyle/>
          <a:p>
            <a:r>
              <a:rPr lang="en-US" dirty="0"/>
              <a:t>Thanks for listening!</a:t>
            </a:r>
          </a:p>
        </p:txBody>
      </p:sp>
    </p:spTree>
    <p:extLst>
      <p:ext uri="{BB962C8B-B14F-4D97-AF65-F5344CB8AC3E}">
        <p14:creationId xmlns:p14="http://schemas.microsoft.com/office/powerpoint/2010/main" val="261477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8A283-15AE-4036-9C1A-913DE929FF1D}"/>
              </a:ext>
            </a:extLst>
          </p:cNvPr>
          <p:cNvSpPr>
            <a:spLocks noGrp="1"/>
          </p:cNvSpPr>
          <p:nvPr>
            <p:ph type="title"/>
          </p:nvPr>
        </p:nvSpPr>
        <p:spPr>
          <a:xfrm>
            <a:off x="685346" y="436181"/>
            <a:ext cx="7765322" cy="727838"/>
          </a:xfrm>
        </p:spPr>
        <p:txBody>
          <a:bodyPr>
            <a:normAutofit/>
          </a:bodyPr>
          <a:lstStyle/>
          <a:p>
            <a:r>
              <a:rPr lang="en-US" dirty="0"/>
              <a:t>Agenda</a:t>
            </a:r>
          </a:p>
        </p:txBody>
      </p:sp>
      <p:sp>
        <p:nvSpPr>
          <p:cNvPr id="5" name="内容占位符 4">
            <a:extLst>
              <a:ext uri="{FF2B5EF4-FFF2-40B4-BE49-F238E27FC236}">
                <a16:creationId xmlns:a16="http://schemas.microsoft.com/office/drawing/2014/main" id="{9C1CA066-8D3A-4AB2-844B-0E93CCAC048C}"/>
              </a:ext>
            </a:extLst>
          </p:cNvPr>
          <p:cNvSpPr>
            <a:spLocks noGrp="1"/>
          </p:cNvSpPr>
          <p:nvPr>
            <p:ph idx="1"/>
          </p:nvPr>
        </p:nvSpPr>
        <p:spPr>
          <a:xfrm>
            <a:off x="685346" y="1280548"/>
            <a:ext cx="7765322" cy="3044063"/>
          </a:xfrm>
        </p:spPr>
        <p:txBody>
          <a:bodyPr/>
          <a:lstStyle/>
          <a:p>
            <a:r>
              <a:rPr lang="en-US" sz="1800" dirty="0"/>
              <a:t>Functions updated</a:t>
            </a:r>
          </a:p>
          <a:p>
            <a:endParaRPr lang="en-US" sz="1800" dirty="0"/>
          </a:p>
          <a:p>
            <a:r>
              <a:rPr lang="en-US" sz="1800" dirty="0"/>
              <a:t>Product demo</a:t>
            </a:r>
          </a:p>
          <a:p>
            <a:endParaRPr lang="en-US" sz="1800" dirty="0"/>
          </a:p>
          <a:p>
            <a:r>
              <a:rPr lang="en-US" sz="1800" dirty="0" err="1"/>
              <a:t>Jacoco</a:t>
            </a:r>
            <a:r>
              <a:rPr lang="en-US" sz="1800" dirty="0"/>
              <a:t> coverage report in Jenkins &amp; Jira burndown chart</a:t>
            </a:r>
          </a:p>
          <a:p>
            <a:pPr marL="27675" indent="0">
              <a:buNone/>
            </a:pPr>
            <a:endParaRPr lang="en-US" sz="1800" dirty="0"/>
          </a:p>
          <a:p>
            <a:r>
              <a:rPr lang="en-US" sz="1800" dirty="0"/>
              <a:t>Plan for next sprint</a:t>
            </a:r>
            <a:endParaRPr lang="en-US" dirty="0"/>
          </a:p>
          <a:p>
            <a:endParaRPr lang="en-US" dirty="0"/>
          </a:p>
          <a:p>
            <a:endParaRPr lang="en-US" dirty="0"/>
          </a:p>
        </p:txBody>
      </p:sp>
    </p:spTree>
    <p:extLst>
      <p:ext uri="{BB962C8B-B14F-4D97-AF65-F5344CB8AC3E}">
        <p14:creationId xmlns:p14="http://schemas.microsoft.com/office/powerpoint/2010/main" val="325875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lstStyle/>
          <a:p>
            <a:r>
              <a:rPr lang="en-US" dirty="0"/>
              <a:t>Functions update</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400" dirty="0"/>
              <a:t>In this sprint we complete following functions:</a:t>
            </a:r>
          </a:p>
          <a:p>
            <a:endParaRPr lang="en-US" sz="1400" dirty="0"/>
          </a:p>
          <a:p>
            <a:pPr lvl="1"/>
            <a:r>
              <a:rPr lang="en-US" sz="1200" dirty="0"/>
              <a:t>Cancel function: The system would exit if no</a:t>
            </a:r>
            <a:r>
              <a:rPr lang="zh-CN" altLang="en-US" sz="1200" dirty="0"/>
              <a:t> </a:t>
            </a:r>
            <a:r>
              <a:rPr lang="en-US" altLang="zh-CN" sz="1200" dirty="0"/>
              <a:t>one</a:t>
            </a:r>
            <a:r>
              <a:rPr lang="zh-CN" altLang="en-US" sz="1200" dirty="0"/>
              <a:t> </a:t>
            </a:r>
            <a:r>
              <a:rPr lang="en-US" altLang="zh-CN" sz="1200" dirty="0"/>
              <a:t>is</a:t>
            </a:r>
            <a:r>
              <a:rPr lang="zh-CN" altLang="en-US" sz="1200" dirty="0"/>
              <a:t> </a:t>
            </a:r>
            <a:r>
              <a:rPr lang="en-US" altLang="zh-CN" sz="1200" dirty="0"/>
              <a:t>operating for 10 seconds</a:t>
            </a:r>
          </a:p>
          <a:p>
            <a:pPr lvl="1"/>
            <a:endParaRPr lang="en-US" altLang="zh-CN" sz="1200" dirty="0"/>
          </a:p>
          <a:p>
            <a:pPr lvl="1"/>
            <a:r>
              <a:rPr lang="en-US" sz="1200" dirty="0"/>
              <a:t>Complete the whole transaction by card: The user can checkout their items by card and the items number could be correctly updated.</a:t>
            </a:r>
          </a:p>
          <a:p>
            <a:pPr lvl="1"/>
            <a:endParaRPr lang="en-US" sz="1200" dirty="0"/>
          </a:p>
          <a:p>
            <a:pPr lvl="1"/>
            <a:r>
              <a:rPr lang="en-US" sz="1200" dirty="0"/>
              <a:t>Last 5 items: The user as well as anonymous can see the last 5 items he/she bought in the past.</a:t>
            </a:r>
          </a:p>
          <a:p>
            <a:pPr lvl="1"/>
            <a:endParaRPr lang="en-US" sz="1200" dirty="0"/>
          </a:p>
          <a:p>
            <a:pPr lvl="1"/>
            <a:r>
              <a:rPr lang="en-US" sz="1200" dirty="0"/>
              <a:t>Seller: The seller can modify items’ data and obtain two reports.</a:t>
            </a:r>
          </a:p>
          <a:p>
            <a:pPr marL="36900" indent="0">
              <a:buNone/>
            </a:pPr>
            <a:endParaRPr lang="en-US" sz="1400" dirty="0"/>
          </a:p>
          <a:p>
            <a:pPr lvl="1"/>
            <a:endParaRPr lang="en-US" sz="1200" dirty="0"/>
          </a:p>
        </p:txBody>
      </p:sp>
    </p:spTree>
    <p:extLst>
      <p:ext uri="{BB962C8B-B14F-4D97-AF65-F5344CB8AC3E}">
        <p14:creationId xmlns:p14="http://schemas.microsoft.com/office/powerpoint/2010/main" val="418773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a:bodyPr>
          <a:lstStyle/>
          <a:p>
            <a:r>
              <a:rPr lang="en-US" sz="3200" dirty="0"/>
              <a:t>Product demo</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600" dirty="0"/>
              <a:t>Step 1: We would show you our system would exit if no</a:t>
            </a:r>
            <a:r>
              <a:rPr lang="zh-CN" altLang="en-US" sz="1600" dirty="0"/>
              <a:t> </a:t>
            </a:r>
            <a:r>
              <a:rPr lang="en-US" altLang="zh-CN" sz="1600" dirty="0"/>
              <a:t>one</a:t>
            </a:r>
            <a:r>
              <a:rPr lang="zh-CN" altLang="en-US" sz="1600" dirty="0"/>
              <a:t> </a:t>
            </a:r>
            <a:r>
              <a:rPr lang="en-US" altLang="zh-CN" sz="1600" dirty="0"/>
              <a:t>is</a:t>
            </a:r>
            <a:r>
              <a:rPr lang="zh-CN" altLang="en-US" sz="1600" dirty="0"/>
              <a:t> </a:t>
            </a:r>
            <a:r>
              <a:rPr lang="en-US" altLang="zh-CN" sz="1600" dirty="0"/>
              <a:t>operating for 10 seconds</a:t>
            </a:r>
            <a:r>
              <a:rPr lang="en-US" sz="1600" dirty="0"/>
              <a:t> </a:t>
            </a:r>
          </a:p>
          <a:p>
            <a:pPr marL="36900" indent="0">
              <a:buNone/>
            </a:pPr>
            <a:endParaRPr lang="en-US" sz="1600" dirty="0"/>
          </a:p>
          <a:p>
            <a:pPr marL="36900" indent="0">
              <a:buNone/>
            </a:pPr>
            <a:r>
              <a:rPr lang="en-US" sz="1600" dirty="0"/>
              <a:t>Guideline: </a:t>
            </a:r>
          </a:p>
          <a:p>
            <a:pPr marL="36900" indent="0">
              <a:buNone/>
            </a:pPr>
            <a:r>
              <a:rPr lang="en-US" sz="1600" dirty="0"/>
              <a:t>The system would do no action in the main page, and it would automatically exit</a:t>
            </a:r>
          </a:p>
          <a:p>
            <a:pPr marL="36900" indent="0">
              <a:buNone/>
            </a:pPr>
            <a:r>
              <a:rPr lang="en-US" sz="1600" dirty="0"/>
              <a:t>Then we would set the cancel time to 2 mins for following demo.</a:t>
            </a:r>
            <a:endParaRPr lang="en-US" sz="1200" dirty="0"/>
          </a:p>
          <a:p>
            <a:pPr marL="36900" indent="0">
              <a:buNone/>
            </a:pPr>
            <a:endParaRPr lang="en-US" sz="1200" dirty="0"/>
          </a:p>
          <a:p>
            <a:pPr marL="36900" indent="0">
              <a:buNone/>
            </a:pPr>
            <a:endParaRPr lang="en-US" sz="1600" dirty="0"/>
          </a:p>
        </p:txBody>
      </p:sp>
    </p:spTree>
    <p:extLst>
      <p:ext uri="{BB962C8B-B14F-4D97-AF65-F5344CB8AC3E}">
        <p14:creationId xmlns:p14="http://schemas.microsoft.com/office/powerpoint/2010/main" val="243272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a:bodyPr>
          <a:lstStyle/>
          <a:p>
            <a:r>
              <a:rPr lang="en-US" sz="3200" dirty="0"/>
              <a:t>Product demo</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600" dirty="0"/>
              <a:t>Step 2: We would show you the seller reports for current database items details.</a:t>
            </a:r>
          </a:p>
          <a:p>
            <a:pPr marL="36900" indent="0">
              <a:buNone/>
            </a:pPr>
            <a:endParaRPr lang="en-US" sz="1600" dirty="0"/>
          </a:p>
          <a:p>
            <a:pPr marL="36900" indent="0">
              <a:buNone/>
            </a:pPr>
            <a:r>
              <a:rPr lang="en-US" sz="1600" dirty="0"/>
              <a:t>Guideline: </a:t>
            </a:r>
          </a:p>
          <a:p>
            <a:pPr marL="36900" indent="0">
              <a:buNone/>
            </a:pPr>
            <a:r>
              <a:rPr lang="en-US" sz="1600" dirty="0"/>
              <a:t>The system would firstly log in as a seller with username “seller” and password “seller” which are initialize in the database.</a:t>
            </a:r>
          </a:p>
          <a:p>
            <a:pPr marL="36900" indent="0">
              <a:buNone/>
            </a:pPr>
            <a:r>
              <a:rPr lang="en-US" sz="1600" dirty="0"/>
              <a:t>Then, the seller would require for two reports separately in the seller interface.</a:t>
            </a:r>
          </a:p>
          <a:p>
            <a:pPr marL="36900" indent="0">
              <a:buNone/>
            </a:pPr>
            <a:r>
              <a:rPr lang="en-US" sz="1600" dirty="0"/>
              <a:t>Two reports “available_items_report.txt” and “get_summary_report.txt” can be found in the root content of the product which separately contains current available items with their details and current sold items with their code and name.</a:t>
            </a:r>
          </a:p>
          <a:p>
            <a:pPr lvl="1"/>
            <a:endParaRPr lang="en-US" sz="1200" dirty="0"/>
          </a:p>
        </p:txBody>
      </p:sp>
    </p:spTree>
    <p:extLst>
      <p:ext uri="{BB962C8B-B14F-4D97-AF65-F5344CB8AC3E}">
        <p14:creationId xmlns:p14="http://schemas.microsoft.com/office/powerpoint/2010/main" val="297419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a:bodyPr>
          <a:lstStyle/>
          <a:p>
            <a:r>
              <a:rPr lang="en-US" sz="3200" dirty="0"/>
              <a:t>Product demo</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600" dirty="0"/>
              <a:t>Step 3: We would show you a whole transaction with card.</a:t>
            </a:r>
          </a:p>
          <a:p>
            <a:pPr marL="36900" indent="0">
              <a:buNone/>
            </a:pPr>
            <a:endParaRPr lang="en-US" sz="1600" dirty="0"/>
          </a:p>
          <a:p>
            <a:pPr marL="36900" indent="0">
              <a:buNone/>
            </a:pPr>
            <a:r>
              <a:rPr lang="en-US" sz="1600" dirty="0"/>
              <a:t>Guideline: </a:t>
            </a:r>
          </a:p>
          <a:p>
            <a:pPr marL="36900" indent="0">
              <a:buNone/>
            </a:pPr>
            <a:r>
              <a:rPr lang="en-US" sz="1600" dirty="0"/>
              <a:t>The system would firstly sign up as a customer with username “</a:t>
            </a:r>
            <a:r>
              <a:rPr lang="en-US" sz="1600" dirty="0" err="1"/>
              <a:t>Basem</a:t>
            </a:r>
            <a:r>
              <a:rPr lang="en-US" sz="1600" dirty="0"/>
              <a:t>” and password “soft2412” which would be stored in the database.</a:t>
            </a:r>
          </a:p>
          <a:p>
            <a:pPr marL="36900" indent="0">
              <a:buNone/>
            </a:pPr>
            <a:r>
              <a:rPr lang="en-US" sz="1600" dirty="0"/>
              <a:t>Then, </a:t>
            </a:r>
            <a:r>
              <a:rPr lang="en-US" sz="1600" dirty="0" err="1"/>
              <a:t>Basem</a:t>
            </a:r>
            <a:r>
              <a:rPr lang="en-US" sz="1600" dirty="0"/>
              <a:t> would have a look at shopping list and put several items in the shopping cart.</a:t>
            </a:r>
          </a:p>
          <a:p>
            <a:pPr marL="36900" indent="0">
              <a:buNone/>
            </a:pPr>
            <a:r>
              <a:rPr lang="en-US" sz="1600" dirty="0"/>
              <a:t>After that, </a:t>
            </a:r>
            <a:r>
              <a:rPr lang="en-US" sz="1600" dirty="0" err="1"/>
              <a:t>Basem</a:t>
            </a:r>
            <a:r>
              <a:rPr lang="en-US" sz="1600" dirty="0"/>
              <a:t> would checkout with card with card holder name “Charles” and card number “40691” which are the permitted form.</a:t>
            </a:r>
          </a:p>
        </p:txBody>
      </p:sp>
    </p:spTree>
    <p:extLst>
      <p:ext uri="{BB962C8B-B14F-4D97-AF65-F5344CB8AC3E}">
        <p14:creationId xmlns:p14="http://schemas.microsoft.com/office/powerpoint/2010/main" val="75280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a:bodyPr>
          <a:lstStyle/>
          <a:p>
            <a:r>
              <a:rPr lang="en-US" sz="3200" dirty="0"/>
              <a:t>Product demo</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600" dirty="0"/>
              <a:t>Step 4: We would show you </a:t>
            </a:r>
            <a:r>
              <a:rPr lang="en-US" sz="1600" dirty="0" err="1"/>
              <a:t>Basem</a:t>
            </a:r>
            <a:r>
              <a:rPr lang="en-US" sz="1600" dirty="0"/>
              <a:t> last five items are fit the last transaction.</a:t>
            </a:r>
          </a:p>
          <a:p>
            <a:pPr marL="36900" indent="0">
              <a:buNone/>
            </a:pPr>
            <a:endParaRPr lang="en-US" sz="1600" dirty="0"/>
          </a:p>
          <a:p>
            <a:pPr marL="36900" indent="0">
              <a:buNone/>
            </a:pPr>
            <a:r>
              <a:rPr lang="en-US" sz="1600" dirty="0"/>
              <a:t>Guideline: </a:t>
            </a:r>
          </a:p>
          <a:p>
            <a:pPr marL="36900" indent="0">
              <a:buNone/>
            </a:pPr>
            <a:r>
              <a:rPr lang="en-US" sz="1600" dirty="0"/>
              <a:t>The system would firstly log in as a customer with username “</a:t>
            </a:r>
            <a:r>
              <a:rPr lang="en-US" sz="1600" dirty="0" err="1"/>
              <a:t>Basem</a:t>
            </a:r>
            <a:r>
              <a:rPr lang="en-US" sz="1600" dirty="0"/>
              <a:t>” and password “soft2412” which would be stored in the database.</a:t>
            </a:r>
          </a:p>
          <a:p>
            <a:pPr marL="36900" indent="0">
              <a:buNone/>
            </a:pPr>
            <a:r>
              <a:rPr lang="en-US" sz="1600" dirty="0"/>
              <a:t>Then, the last 5 items are typed on the user main page.</a:t>
            </a:r>
          </a:p>
        </p:txBody>
      </p:sp>
    </p:spTree>
    <p:extLst>
      <p:ext uri="{BB962C8B-B14F-4D97-AF65-F5344CB8AC3E}">
        <p14:creationId xmlns:p14="http://schemas.microsoft.com/office/powerpoint/2010/main" val="412479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a:bodyPr>
          <a:lstStyle/>
          <a:p>
            <a:r>
              <a:rPr lang="en-US" sz="3200" dirty="0"/>
              <a:t>Product demo</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600" dirty="0"/>
              <a:t>Step 5: We would show you the updated number of available items and number of sold items by seller’s report. Also, the remain functions of seller would be performed, and updated data would be showed by reports.</a:t>
            </a:r>
          </a:p>
          <a:p>
            <a:pPr marL="36900" indent="0">
              <a:buNone/>
            </a:pPr>
            <a:endParaRPr lang="en-US" sz="1600" dirty="0"/>
          </a:p>
          <a:p>
            <a:pPr marL="36900" indent="0">
              <a:buNone/>
            </a:pPr>
            <a:r>
              <a:rPr lang="en-US" sz="1600" dirty="0"/>
              <a:t>Guideline: </a:t>
            </a:r>
          </a:p>
          <a:p>
            <a:pPr marL="36900" indent="0">
              <a:buNone/>
            </a:pPr>
            <a:r>
              <a:rPr lang="en-US" sz="1600" dirty="0"/>
              <a:t>The system would firstly log in as a seller with username “seller” and password “seller” which are initialize in the database.</a:t>
            </a:r>
          </a:p>
          <a:p>
            <a:pPr marL="36900" indent="0">
              <a:buNone/>
            </a:pPr>
            <a:r>
              <a:rPr lang="en-US" sz="1600" dirty="0"/>
              <a:t>Then, the seller would require for two reports separately in the seller interface.</a:t>
            </a:r>
          </a:p>
          <a:p>
            <a:pPr marL="36900" indent="0">
              <a:buNone/>
            </a:pPr>
            <a:r>
              <a:rPr lang="en-US" sz="1600" dirty="0"/>
              <a:t>After that, the seller would try to modify the items with several operations.</a:t>
            </a:r>
          </a:p>
          <a:p>
            <a:pPr marL="36900" indent="0">
              <a:buNone/>
            </a:pPr>
            <a:r>
              <a:rPr lang="en-US" sz="1600" dirty="0"/>
              <a:t>The previous report would be deleted when a</a:t>
            </a:r>
            <a:r>
              <a:rPr lang="en-US" altLang="zh-CN" sz="1600" dirty="0"/>
              <a:t>n</a:t>
            </a:r>
            <a:r>
              <a:rPr lang="en-US" sz="1600" dirty="0"/>
              <a:t> updated report try to generate, and the data would be updated.</a:t>
            </a:r>
          </a:p>
        </p:txBody>
      </p:sp>
    </p:spTree>
    <p:extLst>
      <p:ext uri="{BB962C8B-B14F-4D97-AF65-F5344CB8AC3E}">
        <p14:creationId xmlns:p14="http://schemas.microsoft.com/office/powerpoint/2010/main" val="169361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D9CB8-8120-4E6B-88EC-E916A1398FB7}"/>
              </a:ext>
            </a:extLst>
          </p:cNvPr>
          <p:cNvSpPr>
            <a:spLocks noGrp="1"/>
          </p:cNvSpPr>
          <p:nvPr>
            <p:ph type="title"/>
          </p:nvPr>
        </p:nvSpPr>
        <p:spPr>
          <a:xfrm>
            <a:off x="685346" y="389987"/>
            <a:ext cx="7765322" cy="820226"/>
          </a:xfrm>
        </p:spPr>
        <p:txBody>
          <a:bodyPr>
            <a:normAutofit/>
          </a:bodyPr>
          <a:lstStyle/>
          <a:p>
            <a:r>
              <a:rPr lang="en-US" sz="3200" dirty="0" err="1"/>
              <a:t>Jacoco</a:t>
            </a:r>
            <a:r>
              <a:rPr lang="en-US" sz="3200" dirty="0"/>
              <a:t> coverage report in Jenkins</a:t>
            </a:r>
            <a:endParaRPr lang="en-US" dirty="0"/>
          </a:p>
        </p:txBody>
      </p:sp>
      <p:pic>
        <p:nvPicPr>
          <p:cNvPr id="5" name="内容占位符 4" descr="图表, 折线图&#10;&#10;描述已自动生成">
            <a:extLst>
              <a:ext uri="{FF2B5EF4-FFF2-40B4-BE49-F238E27FC236}">
                <a16:creationId xmlns:a16="http://schemas.microsoft.com/office/drawing/2014/main" id="{B110823B-93C4-40F2-944F-A2676A6A7BCA}"/>
              </a:ext>
            </a:extLst>
          </p:cNvPr>
          <p:cNvPicPr>
            <a:picLocks noGrp="1" noChangeAspect="1"/>
          </p:cNvPicPr>
          <p:nvPr>
            <p:ph idx="1"/>
          </p:nvPr>
        </p:nvPicPr>
        <p:blipFill>
          <a:blip r:embed="rId2"/>
          <a:stretch>
            <a:fillRect/>
          </a:stretch>
        </p:blipFill>
        <p:spPr>
          <a:xfrm>
            <a:off x="685342" y="1989737"/>
            <a:ext cx="3873230" cy="1854586"/>
          </a:xfrm>
        </p:spPr>
      </p:pic>
      <p:pic>
        <p:nvPicPr>
          <p:cNvPr id="7" name="图片 6" descr="图表, 条形图&#10;&#10;描述已自动生成">
            <a:extLst>
              <a:ext uri="{FF2B5EF4-FFF2-40B4-BE49-F238E27FC236}">
                <a16:creationId xmlns:a16="http://schemas.microsoft.com/office/drawing/2014/main" id="{5BD8EB81-586B-4F6E-9536-D597680B92FB}"/>
              </a:ext>
            </a:extLst>
          </p:cNvPr>
          <p:cNvPicPr>
            <a:picLocks noChangeAspect="1"/>
          </p:cNvPicPr>
          <p:nvPr/>
        </p:nvPicPr>
        <p:blipFill>
          <a:blip r:embed="rId3"/>
          <a:stretch>
            <a:fillRect/>
          </a:stretch>
        </p:blipFill>
        <p:spPr>
          <a:xfrm>
            <a:off x="4585429" y="1827913"/>
            <a:ext cx="4211798" cy="2282207"/>
          </a:xfrm>
          <a:prstGeom prst="rect">
            <a:avLst/>
          </a:prstGeom>
        </p:spPr>
      </p:pic>
    </p:spTree>
    <p:extLst>
      <p:ext uri="{BB962C8B-B14F-4D97-AF65-F5344CB8AC3E}">
        <p14:creationId xmlns:p14="http://schemas.microsoft.com/office/powerpoint/2010/main" val="3979082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633</Words>
  <Application>Microsoft Office PowerPoint</Application>
  <PresentationFormat>全屏显示(16:9)</PresentationFormat>
  <Paragraphs>71</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Calisto MT</vt:lpstr>
      <vt:lpstr>Arial</vt:lpstr>
      <vt:lpstr>Wingdings 2</vt:lpstr>
      <vt:lpstr>石板</vt:lpstr>
      <vt:lpstr>SOFT2412 - Agile Software Development with Scrum and Agile Tools  - Sprint 2 </vt:lpstr>
      <vt:lpstr>Agenda</vt:lpstr>
      <vt:lpstr>Functions update</vt:lpstr>
      <vt:lpstr>Product demo</vt:lpstr>
      <vt:lpstr>Product demo</vt:lpstr>
      <vt:lpstr>Product demo</vt:lpstr>
      <vt:lpstr>Product demo</vt:lpstr>
      <vt:lpstr>Product demo</vt:lpstr>
      <vt:lpstr>Jacoco coverage report in Jenkins</vt:lpstr>
      <vt:lpstr>Jira burndown chart</vt:lpstr>
      <vt:lpstr>Plan for next sprint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presentation</dc:title>
  <cp:lastModifiedBy>笑瀚 李</cp:lastModifiedBy>
  <cp:revision>18</cp:revision>
  <dcterms:modified xsi:type="dcterms:W3CDTF">2020-11-12T07:09:24Z</dcterms:modified>
</cp:coreProperties>
</file>