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19"/>
  </p:notesMasterIdLst>
  <p:sldIdLst>
    <p:sldId id="305" r:id="rId2"/>
    <p:sldId id="306" r:id="rId3"/>
    <p:sldId id="314" r:id="rId4"/>
    <p:sldId id="315" r:id="rId5"/>
    <p:sldId id="327" r:id="rId6"/>
    <p:sldId id="316" r:id="rId7"/>
    <p:sldId id="329" r:id="rId8"/>
    <p:sldId id="323" r:id="rId9"/>
    <p:sldId id="331" r:id="rId10"/>
    <p:sldId id="330" r:id="rId11"/>
    <p:sldId id="324" r:id="rId12"/>
    <p:sldId id="332" r:id="rId13"/>
    <p:sldId id="326" r:id="rId14"/>
    <p:sldId id="333" r:id="rId15"/>
    <p:sldId id="321" r:id="rId16"/>
    <p:sldId id="322" r:id="rId17"/>
    <p:sldId id="313"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955" autoAdjust="0"/>
    <p:restoredTop sz="94591"/>
  </p:normalViewPr>
  <p:slideViewPr>
    <p:cSldViewPr snapToGrid="0">
      <p:cViewPr varScale="1">
        <p:scale>
          <a:sx n="202" d="100"/>
          <a:sy n="202" d="100"/>
        </p:scale>
        <p:origin x="1608" y="1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zh-CN" altLang="en-US"/>
              <a:t>单击此处编辑母版标题样式</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3818014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8161314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862885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1062412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6050186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036491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358936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333492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0455114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E4D96B4-E090-41DE-82BD-B52B70E77F34}" type="datetimeFigureOut">
              <a:rPr lang="en-US" smtClean="0"/>
              <a:t>11/20/2020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FD8D3-73CF-40F5-9223-F859E3E6BCCC}" type="slidenum">
              <a:rPr lang="en-US" smtClean="0"/>
              <a:t>‹#›</a:t>
            </a:fld>
            <a:endParaRPr lang="en-US"/>
          </a:p>
        </p:txBody>
      </p:sp>
    </p:spTree>
    <p:extLst>
      <p:ext uri="{BB962C8B-B14F-4D97-AF65-F5344CB8AC3E}">
        <p14:creationId xmlns:p14="http://schemas.microsoft.com/office/powerpoint/2010/main" val="126677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E36636D-D922-432D-A958-524484B5923D}" type="datetimeFigureOut">
              <a:rPr lang="en-US" dirty="0"/>
              <a:pPr/>
              <a:t>11/20/2020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135354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428186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11/20/2020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694099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11/20/2020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968925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11/20/2020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511805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zh-CN" altLang="en-US"/>
              <a:t>单击此处编辑母版标题样式</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36636D-D922-432D-A958-524484B5923D}" type="datetimeFigureOut">
              <a:rPr lang="en-US" dirty="0"/>
              <a:pPr/>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20680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E36636D-D922-432D-A958-524484B5923D}" type="datetimeFigureOut">
              <a:rPr lang="en-US" dirty="0"/>
              <a:pPr/>
              <a:t>11/20/2020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191603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11/20/2020</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02891258"/>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hf sldNum="0"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4A6DF-DA79-445C-BA41-48B2E7DD7A6A}"/>
              </a:ext>
            </a:extLst>
          </p:cNvPr>
          <p:cNvSpPr>
            <a:spLocks noGrp="1"/>
          </p:cNvSpPr>
          <p:nvPr>
            <p:ph type="ctrTitle"/>
          </p:nvPr>
        </p:nvSpPr>
        <p:spPr>
          <a:xfrm>
            <a:off x="1154038" y="573278"/>
            <a:ext cx="6835924" cy="1383952"/>
          </a:xfrm>
        </p:spPr>
        <p:txBody>
          <a:bodyPr>
            <a:normAutofit fontScale="90000"/>
          </a:bodyPr>
          <a:lstStyle/>
          <a:p>
            <a:r>
              <a:rPr lang="en-GB" sz="3000" dirty="0"/>
              <a:t>SOFT2412 - </a:t>
            </a:r>
            <a:r>
              <a:rPr lang="en-US" sz="3000" dirty="0"/>
              <a:t>Agile Software Development with Scrum and Agile Tools </a:t>
            </a:r>
            <a:br>
              <a:rPr lang="en-GB" sz="3000" dirty="0"/>
            </a:br>
            <a:r>
              <a:rPr lang="en-GB" sz="3000" dirty="0"/>
              <a:t>- Final Demonstration</a:t>
            </a:r>
            <a:endParaRPr lang="en-US" sz="3000" dirty="0"/>
          </a:p>
        </p:txBody>
      </p:sp>
      <p:sp>
        <p:nvSpPr>
          <p:cNvPr id="3" name="副标题 2">
            <a:extLst>
              <a:ext uri="{FF2B5EF4-FFF2-40B4-BE49-F238E27FC236}">
                <a16:creationId xmlns:a16="http://schemas.microsoft.com/office/drawing/2014/main" id="{B4A58584-57EF-43B6-8FF3-C38267A86C3B}"/>
              </a:ext>
            </a:extLst>
          </p:cNvPr>
          <p:cNvSpPr>
            <a:spLocks noGrp="1"/>
          </p:cNvSpPr>
          <p:nvPr>
            <p:ph type="subTitle" idx="1"/>
          </p:nvPr>
        </p:nvSpPr>
        <p:spPr>
          <a:xfrm>
            <a:off x="2883734" y="2358103"/>
            <a:ext cx="3376532" cy="2356031"/>
          </a:xfrm>
        </p:spPr>
        <p:txBody>
          <a:bodyPr>
            <a:normAutofit/>
          </a:bodyPr>
          <a:lstStyle/>
          <a:p>
            <a:r>
              <a:rPr lang="en-US" dirty="0"/>
              <a:t>R18A Group 3 -</a:t>
            </a:r>
          </a:p>
          <a:p>
            <a:r>
              <a:rPr lang="de-DE" dirty="0" err="1"/>
              <a:t>Canwei</a:t>
            </a:r>
            <a:r>
              <a:rPr lang="de-DE" dirty="0"/>
              <a:t> Cai</a:t>
            </a:r>
          </a:p>
          <a:p>
            <a:r>
              <a:rPr lang="de-DE" dirty="0" err="1"/>
              <a:t>Xiaohan</a:t>
            </a:r>
            <a:r>
              <a:rPr lang="de-DE" dirty="0"/>
              <a:t> Li</a:t>
            </a:r>
          </a:p>
          <a:p>
            <a:r>
              <a:rPr lang="de-DE" dirty="0" err="1"/>
              <a:t>Chenglong</a:t>
            </a:r>
            <a:r>
              <a:rPr lang="de-DE" dirty="0"/>
              <a:t> Li </a:t>
            </a:r>
          </a:p>
          <a:p>
            <a:r>
              <a:rPr lang="de-DE" dirty="0"/>
              <a:t>Yuben Fang</a:t>
            </a:r>
          </a:p>
          <a:p>
            <a:r>
              <a:rPr lang="de-DE" dirty="0" err="1"/>
              <a:t>Jiesheng</a:t>
            </a:r>
            <a:r>
              <a:rPr lang="de-DE" dirty="0"/>
              <a:t> Liang</a:t>
            </a:r>
            <a:endParaRPr lang="en-US" dirty="0"/>
          </a:p>
          <a:p>
            <a:pPr>
              <a:spcBef>
                <a:spcPts val="1200"/>
              </a:spcBef>
              <a:spcAft>
                <a:spcPts val="1200"/>
              </a:spcAft>
            </a:pPr>
            <a:endParaRPr lang="en-GB" dirty="0"/>
          </a:p>
          <a:p>
            <a:pPr>
              <a:spcBef>
                <a:spcPts val="1200"/>
              </a:spcBef>
              <a:spcAft>
                <a:spcPts val="1200"/>
              </a:spcAft>
            </a:pPr>
            <a:endParaRPr lang="en-GB" dirty="0"/>
          </a:p>
          <a:p>
            <a:pPr>
              <a:spcBef>
                <a:spcPts val="1200"/>
              </a:spcBef>
              <a:spcAft>
                <a:spcPts val="1200"/>
              </a:spcAft>
            </a:pPr>
            <a:endParaRPr lang="en-US" dirty="0"/>
          </a:p>
          <a:p>
            <a:pPr algn="l"/>
            <a:endParaRPr lang="en-US" dirty="0"/>
          </a:p>
        </p:txBody>
      </p:sp>
    </p:spTree>
    <p:extLst>
      <p:ext uri="{BB962C8B-B14F-4D97-AF65-F5344CB8AC3E}">
        <p14:creationId xmlns:p14="http://schemas.microsoft.com/office/powerpoint/2010/main" val="2378015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Anonymous user</a:t>
            </a:r>
            <a:br>
              <a:rPr lang="en-US" sz="3200" dirty="0"/>
            </a:br>
            <a:endParaRPr lang="en-US" dirty="0"/>
          </a:p>
        </p:txBody>
      </p:sp>
      <p:sp>
        <p:nvSpPr>
          <p:cNvPr id="3" name="Content Placeholder 2"/>
          <p:cNvSpPr>
            <a:spLocks noGrp="1"/>
          </p:cNvSpPr>
          <p:nvPr>
            <p:ph idx="1"/>
          </p:nvPr>
        </p:nvSpPr>
        <p:spPr/>
        <p:txBody>
          <a:bodyPr>
            <a:normAutofit fontScale="92500" lnSpcReduction="10000"/>
          </a:bodyPr>
          <a:lstStyle/>
          <a:p>
            <a:pPr marL="36900" indent="0">
              <a:buNone/>
            </a:pPr>
            <a:r>
              <a:rPr lang="en-US" sz="2000" dirty="0"/>
              <a:t>(Anonymous user  fail to pay with cash)</a:t>
            </a:r>
          </a:p>
          <a:p>
            <a:pPr marL="36900" indent="0">
              <a:buNone/>
            </a:pPr>
            <a:r>
              <a:rPr lang="en-US" sz="2000" dirty="0"/>
              <a:t>After that, Jerry comes to the machine, but he wants to log in as anonymous. He wants to buy a </a:t>
            </a:r>
            <a:r>
              <a:rPr lang="en-US" sz="2000" dirty="0" err="1"/>
              <a:t>mineralWater</a:t>
            </a:r>
            <a:r>
              <a:rPr lang="en-US" sz="2000" dirty="0"/>
              <a:t> with 5 dollar. However, the coins in the machine is taken by the Cashier. So the transaction is cancelled as change not available. </a:t>
            </a:r>
          </a:p>
          <a:p>
            <a:pPr marL="36900" indent="0">
              <a:buNone/>
            </a:pPr>
            <a:r>
              <a:rPr lang="en-US" sz="2000" dirty="0"/>
              <a:t>(Anonymous user  want to pay with card)</a:t>
            </a:r>
          </a:p>
          <a:p>
            <a:pPr marL="36900" indent="0">
              <a:buNone/>
            </a:pPr>
            <a:r>
              <a:rPr lang="en-US" sz="2000" dirty="0"/>
              <a:t>Then, Jerry wants to buy the water with his card. So he provides the card info with the name “Vincent” and password “59141”. He cannot save the card because he log in as anonymous, so the transaction is then done.</a:t>
            </a:r>
          </a:p>
          <a:p>
            <a:endParaRPr lang="en-US" dirty="0"/>
          </a:p>
        </p:txBody>
      </p:sp>
    </p:spTree>
    <p:extLst>
      <p:ext uri="{BB962C8B-B14F-4D97-AF65-F5344CB8AC3E}">
        <p14:creationId xmlns:p14="http://schemas.microsoft.com/office/powerpoint/2010/main" val="224616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9D16D-CD91-43B2-AD5E-20C67EE5BF7D}"/>
              </a:ext>
            </a:extLst>
          </p:cNvPr>
          <p:cNvSpPr>
            <a:spLocks noGrp="1"/>
          </p:cNvSpPr>
          <p:nvPr>
            <p:ph type="title"/>
          </p:nvPr>
        </p:nvSpPr>
        <p:spPr/>
        <p:txBody>
          <a:bodyPr>
            <a:normAutofit fontScale="90000"/>
          </a:bodyPr>
          <a:lstStyle/>
          <a:p>
            <a:pPr>
              <a:lnSpc>
                <a:spcPct val="150000"/>
              </a:lnSpc>
            </a:pPr>
            <a:r>
              <a:rPr lang="en-US" sz="3200" dirty="0"/>
              <a:t>Anonymous user</a:t>
            </a:r>
          </a:p>
        </p:txBody>
      </p:sp>
      <p:sp>
        <p:nvSpPr>
          <p:cNvPr id="10" name="内容占位符 2">
            <a:extLst>
              <a:ext uri="{FF2B5EF4-FFF2-40B4-BE49-F238E27FC236}">
                <a16:creationId xmlns:a16="http://schemas.microsoft.com/office/drawing/2014/main" id="{9DF8A74A-2879-4407-A469-14DC20D0CF7C}"/>
              </a:ext>
            </a:extLst>
          </p:cNvPr>
          <p:cNvSpPr txBox="1">
            <a:spLocks/>
          </p:cNvSpPr>
          <p:nvPr/>
        </p:nvSpPr>
        <p:spPr>
          <a:xfrm>
            <a:off x="953238" y="1263325"/>
            <a:ext cx="7229537" cy="3422975"/>
          </a:xfrm>
          <a:prstGeom prst="rect">
            <a:avLst/>
          </a:prstGeom>
          <a:effectLst>
            <a:outerShdw blurRad="25400" dir="17880000">
              <a:srgbClr val="000000">
                <a:alpha val="46000"/>
              </a:srgbClr>
            </a:outerShdw>
          </a:effectLst>
        </p:spPr>
        <p:txBody>
          <a:bodyPr vert="horz" lIns="68580" tIns="34290" rIns="68580" bIns="3429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600" dirty="0"/>
              <a:t>(last 5 items)One day later, Lucius comes to the machine and wants to see the item bought by previous anonymous user. He log in as anonymous, then he sees previous other anonymous, which is only Jerry in fact, only buy a water..</a:t>
            </a:r>
          </a:p>
          <a:p>
            <a:pPr marL="36900" indent="0">
              <a:buNone/>
            </a:pPr>
            <a:endParaRPr lang="en-US" sz="1600" dirty="0"/>
          </a:p>
          <a:p>
            <a:pPr marL="36900" indent="0">
              <a:buNone/>
            </a:pPr>
            <a:r>
              <a:rPr lang="en-US" sz="1600" dirty="0"/>
              <a:t>(pay with cash)</a:t>
            </a:r>
          </a:p>
          <a:p>
            <a:pPr marL="36900" indent="0">
              <a:buNone/>
            </a:pPr>
            <a:r>
              <a:rPr lang="en-US" sz="1600" dirty="0"/>
              <a:t>He puts a Sour into the cart.</a:t>
            </a:r>
          </a:p>
          <a:p>
            <a:pPr marL="36900" indent="0">
              <a:buNone/>
            </a:pPr>
            <a:r>
              <a:rPr lang="en-US" sz="1600" dirty="0"/>
              <a:t>He tries to process the payment by cash with a total price of 8.85. He inserts 9 dollars, including one 5$ note and four 1$ coins. </a:t>
            </a:r>
          </a:p>
          <a:p>
            <a:pPr marL="36900" indent="0">
              <a:buNone/>
            </a:pPr>
            <a:r>
              <a:rPr lang="en-US" sz="1600" dirty="0"/>
              <a:t>Since the 5-cent coins are not taken by the cashier, the transaction is successfully processed, and three 5-cent coins should be changed instead of one 10-cent coin and one 5-cent coin.</a:t>
            </a:r>
          </a:p>
          <a:p>
            <a:pPr lvl="1"/>
            <a:endParaRPr lang="en-US" sz="1200" dirty="0"/>
          </a:p>
        </p:txBody>
      </p:sp>
    </p:spTree>
    <p:extLst>
      <p:ext uri="{BB962C8B-B14F-4D97-AF65-F5344CB8AC3E}">
        <p14:creationId xmlns:p14="http://schemas.microsoft.com/office/powerpoint/2010/main" val="894638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customer with saved card</a:t>
            </a:r>
          </a:p>
        </p:txBody>
      </p:sp>
      <p:sp>
        <p:nvSpPr>
          <p:cNvPr id="3" name="Content Placeholder 2"/>
          <p:cNvSpPr>
            <a:spLocks noGrp="1"/>
          </p:cNvSpPr>
          <p:nvPr>
            <p:ph idx="1"/>
          </p:nvPr>
        </p:nvSpPr>
        <p:spPr/>
        <p:txBody>
          <a:bodyPr/>
          <a:lstStyle/>
          <a:p>
            <a:pPr marL="36900" indent="0">
              <a:buNone/>
            </a:pPr>
            <a:r>
              <a:rPr lang="en-US" sz="1800" dirty="0"/>
              <a:t>(last 5 items + pay by saved card)</a:t>
            </a:r>
          </a:p>
          <a:p>
            <a:pPr marL="36900" indent="0">
              <a:buNone/>
            </a:pPr>
            <a:r>
              <a:rPr lang="en-US" sz="1800" dirty="0"/>
              <a:t>Jacky comes to the machine as well since he found the chocolate he bought before is tasty, but he forgets its name. After log in, he sees the name of the chocolate in last-5-items. </a:t>
            </a:r>
          </a:p>
          <a:p>
            <a:pPr marL="36900" indent="0">
              <a:buNone/>
            </a:pPr>
            <a:r>
              <a:rPr lang="en-US" sz="1800" dirty="0"/>
              <a:t>As a result, he puts two Mars and three Sprite which is his favorite drink in the shopping cart and process the transaction with his saved card.</a:t>
            </a:r>
          </a:p>
          <a:p>
            <a:endParaRPr lang="en-US" dirty="0"/>
          </a:p>
        </p:txBody>
      </p:sp>
    </p:spTree>
    <p:extLst>
      <p:ext uri="{BB962C8B-B14F-4D97-AF65-F5344CB8AC3E}">
        <p14:creationId xmlns:p14="http://schemas.microsoft.com/office/powerpoint/2010/main" val="958328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9D16D-CD91-43B2-AD5E-20C67EE5BF7D}"/>
              </a:ext>
            </a:extLst>
          </p:cNvPr>
          <p:cNvSpPr>
            <a:spLocks noGrp="1"/>
          </p:cNvSpPr>
          <p:nvPr>
            <p:ph type="title"/>
          </p:nvPr>
        </p:nvSpPr>
        <p:spPr/>
        <p:txBody>
          <a:bodyPr>
            <a:normAutofit fontScale="90000"/>
          </a:bodyPr>
          <a:lstStyle/>
          <a:p>
            <a:pPr>
              <a:lnSpc>
                <a:spcPct val="150000"/>
              </a:lnSpc>
            </a:pPr>
            <a:r>
              <a:rPr lang="en-US" sz="3200" dirty="0"/>
              <a:t>Owner</a:t>
            </a:r>
          </a:p>
        </p:txBody>
      </p:sp>
      <p:sp>
        <p:nvSpPr>
          <p:cNvPr id="10" name="内容占位符 2">
            <a:extLst>
              <a:ext uri="{FF2B5EF4-FFF2-40B4-BE49-F238E27FC236}">
                <a16:creationId xmlns:a16="http://schemas.microsoft.com/office/drawing/2014/main" id="{9DF8A74A-2879-4407-A469-14DC20D0CF7C}"/>
              </a:ext>
            </a:extLst>
          </p:cNvPr>
          <p:cNvSpPr txBox="1">
            <a:spLocks/>
          </p:cNvSpPr>
          <p:nvPr/>
        </p:nvSpPr>
        <p:spPr>
          <a:xfrm>
            <a:off x="953238" y="1263325"/>
            <a:ext cx="7229537" cy="3422975"/>
          </a:xfrm>
          <a:prstGeom prst="rect">
            <a:avLst/>
          </a:prstGeom>
          <a:effectLst>
            <a:outerShdw blurRad="25400" dir="17880000">
              <a:srgbClr val="000000">
                <a:alpha val="46000"/>
              </a:srgbClr>
            </a:outerShdw>
          </a:effectLst>
        </p:spPr>
        <p:txBody>
          <a:bodyPr vert="horz" lIns="68580" tIns="34290" rIns="68580" bIns="3429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600" dirty="0"/>
              <a:t>(Owner check all the report)</a:t>
            </a:r>
          </a:p>
          <a:p>
            <a:pPr marL="36900" indent="0">
              <a:buNone/>
            </a:pPr>
            <a:r>
              <a:rPr lang="en-US" sz="1600" dirty="0"/>
              <a:t>Jackson log in using the Owner account. He check the report of seller and cashier.</a:t>
            </a:r>
          </a:p>
          <a:p>
            <a:pPr marL="36900" indent="0">
              <a:buNone/>
            </a:pPr>
            <a:r>
              <a:rPr lang="en-US" sz="1600" dirty="0"/>
              <a:t>And he wants to see the user report and cancelled transaction report.</a:t>
            </a:r>
          </a:p>
          <a:p>
            <a:pPr marL="36900" indent="0">
              <a:buNone/>
            </a:pPr>
            <a:endParaRPr lang="en-US" altLang="zh-CN" sz="1600" dirty="0"/>
          </a:p>
          <a:p>
            <a:pPr marL="36900" indent="0">
              <a:buNone/>
            </a:pPr>
            <a:r>
              <a:rPr lang="en-US" altLang="zh-CN" sz="1600" dirty="0"/>
              <a:t>(Owner delete cashier)</a:t>
            </a:r>
          </a:p>
          <a:p>
            <a:pPr marL="36900" indent="0">
              <a:buNone/>
            </a:pPr>
            <a:r>
              <a:rPr lang="en-US" altLang="zh-CN" sz="1600" dirty="0"/>
              <a:t>There is a cancel transaction in </a:t>
            </a:r>
            <a:r>
              <a:rPr lang="en-US" sz="1600" dirty="0"/>
              <a:t>cancelled transaction report. Owner want to delete the cashier account(account: cashier, password :cashier)</a:t>
            </a:r>
          </a:p>
          <a:p>
            <a:pPr marL="36900" indent="0">
              <a:buNone/>
            </a:pPr>
            <a:endParaRPr lang="en-US" sz="1600" dirty="0"/>
          </a:p>
          <a:p>
            <a:pPr marL="36900" indent="0">
              <a:buNone/>
            </a:pPr>
            <a:r>
              <a:rPr lang="en-US" sz="1600" dirty="0"/>
              <a:t>(Owner create new cashier)</a:t>
            </a:r>
          </a:p>
          <a:p>
            <a:pPr marL="36900" indent="0">
              <a:buNone/>
            </a:pPr>
            <a:r>
              <a:rPr lang="en-US" sz="1600" dirty="0"/>
              <a:t>and create a new cashier named cashier2 and the password is 123.</a:t>
            </a:r>
            <a:endParaRPr lang="en-US" altLang="zh-CN" sz="1600" dirty="0"/>
          </a:p>
          <a:p>
            <a:pPr lvl="1"/>
            <a:endParaRPr lang="en-US" sz="1200" dirty="0"/>
          </a:p>
        </p:txBody>
      </p:sp>
    </p:spTree>
    <p:extLst>
      <p:ext uri="{BB962C8B-B14F-4D97-AF65-F5344CB8AC3E}">
        <p14:creationId xmlns:p14="http://schemas.microsoft.com/office/powerpoint/2010/main" val="1575022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Owner</a:t>
            </a:r>
          </a:p>
        </p:txBody>
      </p:sp>
      <p:sp>
        <p:nvSpPr>
          <p:cNvPr id="3" name="Content Placeholder 2"/>
          <p:cNvSpPr>
            <a:spLocks noGrp="1"/>
          </p:cNvSpPr>
          <p:nvPr>
            <p:ph idx="1"/>
          </p:nvPr>
        </p:nvSpPr>
        <p:spPr/>
        <p:txBody>
          <a:bodyPr/>
          <a:lstStyle/>
          <a:p>
            <a:endParaRPr lang="en-US" sz="1400" dirty="0"/>
          </a:p>
          <a:p>
            <a:r>
              <a:rPr lang="en-US" sz="1400" dirty="0"/>
              <a:t>(Owner  change price of item)He also realizes that the sales of Mentos is not good, so he also adjusts the price to the 6$. Finally, he wants to see the user report and cancelled transaction repot. He forgets to log out his account, but the system would automatically log out.  </a:t>
            </a:r>
          </a:p>
          <a:p>
            <a:endParaRPr lang="en-US" dirty="0"/>
          </a:p>
        </p:txBody>
      </p:sp>
    </p:spTree>
    <p:extLst>
      <p:ext uri="{BB962C8B-B14F-4D97-AF65-F5344CB8AC3E}">
        <p14:creationId xmlns:p14="http://schemas.microsoft.com/office/powerpoint/2010/main" val="117051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D9CB8-8120-4E6B-88EC-E916A1398FB7}"/>
              </a:ext>
            </a:extLst>
          </p:cNvPr>
          <p:cNvSpPr>
            <a:spLocks noGrp="1"/>
          </p:cNvSpPr>
          <p:nvPr>
            <p:ph type="title"/>
          </p:nvPr>
        </p:nvSpPr>
        <p:spPr>
          <a:xfrm>
            <a:off x="685346" y="389987"/>
            <a:ext cx="7765322" cy="820226"/>
          </a:xfrm>
        </p:spPr>
        <p:txBody>
          <a:bodyPr>
            <a:normAutofit/>
          </a:bodyPr>
          <a:lstStyle/>
          <a:p>
            <a:r>
              <a:rPr lang="en-US" sz="3200" dirty="0" err="1"/>
              <a:t>Jacoco</a:t>
            </a:r>
            <a:r>
              <a:rPr lang="en-US" sz="3200" dirty="0"/>
              <a:t> coverage report in Jenkins</a:t>
            </a:r>
            <a:endParaRPr lang="en-US" dirty="0"/>
          </a:p>
        </p:txBody>
      </p:sp>
      <p:pic>
        <p:nvPicPr>
          <p:cNvPr id="5" name="Google Shape;318;ga242a4dd19_1_188"/>
          <p:cNvPicPr preferRelativeResize="0"/>
          <p:nvPr/>
        </p:nvPicPr>
        <p:blipFill>
          <a:blip r:embed="rId2">
            <a:alphaModFix/>
          </a:blip>
          <a:stretch>
            <a:fillRect/>
          </a:stretch>
        </p:blipFill>
        <p:spPr>
          <a:xfrm>
            <a:off x="824054" y="1723143"/>
            <a:ext cx="3706414" cy="3218032"/>
          </a:xfrm>
          <a:prstGeom prst="rect">
            <a:avLst/>
          </a:prstGeom>
          <a:noFill/>
          <a:ln>
            <a:noFill/>
          </a:ln>
        </p:spPr>
      </p:pic>
      <p:pic>
        <p:nvPicPr>
          <p:cNvPr id="6" name="Google Shape;317;ga242a4dd19_1_188"/>
          <p:cNvPicPr preferRelativeResize="0"/>
          <p:nvPr/>
        </p:nvPicPr>
        <p:blipFill>
          <a:blip r:embed="rId3">
            <a:alphaModFix/>
          </a:blip>
          <a:stretch>
            <a:fillRect/>
          </a:stretch>
        </p:blipFill>
        <p:spPr>
          <a:xfrm>
            <a:off x="824044" y="1299337"/>
            <a:ext cx="7487926" cy="3290380"/>
          </a:xfrm>
          <a:prstGeom prst="rect">
            <a:avLst/>
          </a:prstGeom>
          <a:noFill/>
          <a:ln>
            <a:noFill/>
          </a:ln>
        </p:spPr>
      </p:pic>
    </p:spTree>
    <p:extLst>
      <p:ext uri="{BB962C8B-B14F-4D97-AF65-F5344CB8AC3E}">
        <p14:creationId xmlns:p14="http://schemas.microsoft.com/office/powerpoint/2010/main" val="3979082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88ED1-BC7E-4FB5-8FEB-DEE14059503F}"/>
              </a:ext>
            </a:extLst>
          </p:cNvPr>
          <p:cNvSpPr>
            <a:spLocks noGrp="1"/>
          </p:cNvSpPr>
          <p:nvPr>
            <p:ph type="title"/>
          </p:nvPr>
        </p:nvSpPr>
        <p:spPr/>
        <p:txBody>
          <a:bodyPr/>
          <a:lstStyle/>
          <a:p>
            <a:r>
              <a:rPr lang="en-US" sz="2800" dirty="0"/>
              <a:t>Jira burndown chart</a:t>
            </a:r>
            <a:endParaRPr lang="en-US" dirty="0"/>
          </a:p>
        </p:txBody>
      </p:sp>
      <p:pic>
        <p:nvPicPr>
          <p:cNvPr id="3" name="Google Shape;324;ga242a4dd19_1_193"/>
          <p:cNvPicPr preferRelativeResize="0"/>
          <p:nvPr/>
        </p:nvPicPr>
        <p:blipFill>
          <a:blip r:embed="rId2">
            <a:alphaModFix/>
          </a:blip>
          <a:stretch>
            <a:fillRect/>
          </a:stretch>
        </p:blipFill>
        <p:spPr>
          <a:xfrm>
            <a:off x="34663" y="1375500"/>
            <a:ext cx="9066698" cy="2849275"/>
          </a:xfrm>
          <a:prstGeom prst="rect">
            <a:avLst/>
          </a:prstGeom>
          <a:noFill/>
          <a:ln>
            <a:noFill/>
          </a:ln>
        </p:spPr>
      </p:pic>
    </p:spTree>
    <p:extLst>
      <p:ext uri="{BB962C8B-B14F-4D97-AF65-F5344CB8AC3E}">
        <p14:creationId xmlns:p14="http://schemas.microsoft.com/office/powerpoint/2010/main" val="3952915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EC4A6-85CE-4C60-A4EC-18E7C979B000}"/>
              </a:ext>
            </a:extLst>
          </p:cNvPr>
          <p:cNvSpPr>
            <a:spLocks noGrp="1"/>
          </p:cNvSpPr>
          <p:nvPr>
            <p:ph type="title"/>
          </p:nvPr>
        </p:nvSpPr>
        <p:spPr>
          <a:xfrm>
            <a:off x="689339" y="2207831"/>
            <a:ext cx="7765322" cy="727838"/>
          </a:xfrm>
        </p:spPr>
        <p:txBody>
          <a:bodyPr/>
          <a:lstStyle/>
          <a:p>
            <a:r>
              <a:rPr lang="en-US" dirty="0"/>
              <a:t>Thanks for listening!</a:t>
            </a:r>
          </a:p>
        </p:txBody>
      </p:sp>
    </p:spTree>
    <p:extLst>
      <p:ext uri="{BB962C8B-B14F-4D97-AF65-F5344CB8AC3E}">
        <p14:creationId xmlns:p14="http://schemas.microsoft.com/office/powerpoint/2010/main" val="2614774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E8A283-15AE-4036-9C1A-913DE929FF1D}"/>
              </a:ext>
            </a:extLst>
          </p:cNvPr>
          <p:cNvSpPr>
            <a:spLocks noGrp="1"/>
          </p:cNvSpPr>
          <p:nvPr>
            <p:ph type="title"/>
          </p:nvPr>
        </p:nvSpPr>
        <p:spPr>
          <a:xfrm>
            <a:off x="677108" y="436181"/>
            <a:ext cx="7765322" cy="727838"/>
          </a:xfrm>
        </p:spPr>
        <p:txBody>
          <a:bodyPr>
            <a:normAutofit/>
          </a:bodyPr>
          <a:lstStyle/>
          <a:p>
            <a:r>
              <a:rPr lang="en-US" dirty="0"/>
              <a:t>Agenda</a:t>
            </a:r>
          </a:p>
        </p:txBody>
      </p:sp>
      <p:sp>
        <p:nvSpPr>
          <p:cNvPr id="5" name="内容占位符 4">
            <a:extLst>
              <a:ext uri="{FF2B5EF4-FFF2-40B4-BE49-F238E27FC236}">
                <a16:creationId xmlns:a16="http://schemas.microsoft.com/office/drawing/2014/main" id="{9C1CA066-8D3A-4AB2-844B-0E93CCAC048C}"/>
              </a:ext>
            </a:extLst>
          </p:cNvPr>
          <p:cNvSpPr>
            <a:spLocks noGrp="1"/>
          </p:cNvSpPr>
          <p:nvPr>
            <p:ph idx="1"/>
          </p:nvPr>
        </p:nvSpPr>
        <p:spPr>
          <a:xfrm>
            <a:off x="685346" y="1241310"/>
            <a:ext cx="7765322" cy="3629173"/>
          </a:xfrm>
        </p:spPr>
        <p:txBody>
          <a:bodyPr>
            <a:normAutofit/>
          </a:bodyPr>
          <a:lstStyle/>
          <a:p>
            <a:pPr>
              <a:lnSpc>
                <a:spcPct val="150000"/>
              </a:lnSpc>
            </a:pPr>
            <a:r>
              <a:rPr lang="en-US" sz="1800" dirty="0"/>
              <a:t>Functions updated in this sprint</a:t>
            </a:r>
          </a:p>
          <a:p>
            <a:pPr>
              <a:lnSpc>
                <a:spcPct val="150000"/>
              </a:lnSpc>
            </a:pPr>
            <a:r>
              <a:rPr lang="en-US" sz="1800" dirty="0"/>
              <a:t>Application introduction</a:t>
            </a:r>
          </a:p>
          <a:p>
            <a:pPr>
              <a:lnSpc>
                <a:spcPct val="150000"/>
              </a:lnSpc>
            </a:pPr>
            <a:r>
              <a:rPr lang="en-US" sz="1800" b="1" dirty="0"/>
              <a:t>Product demo as scenarios</a:t>
            </a:r>
            <a:endParaRPr lang="en-US" sz="1800" dirty="0"/>
          </a:p>
          <a:p>
            <a:pPr>
              <a:lnSpc>
                <a:spcPct val="150000"/>
              </a:lnSpc>
            </a:pPr>
            <a:r>
              <a:rPr lang="en-US" sz="1800" dirty="0" err="1"/>
              <a:t>Jacoco</a:t>
            </a:r>
            <a:r>
              <a:rPr lang="en-US" sz="1800" dirty="0"/>
              <a:t> coverage report in Jenkins</a:t>
            </a:r>
          </a:p>
          <a:p>
            <a:pPr>
              <a:lnSpc>
                <a:spcPct val="150000"/>
              </a:lnSpc>
            </a:pPr>
            <a:r>
              <a:rPr lang="en-US" sz="1800" dirty="0"/>
              <a:t>Jira burndown chart</a:t>
            </a:r>
            <a:endParaRPr lang="en-US" dirty="0"/>
          </a:p>
          <a:p>
            <a:endParaRPr lang="en-US" dirty="0"/>
          </a:p>
        </p:txBody>
      </p:sp>
    </p:spTree>
    <p:extLst>
      <p:ext uri="{BB962C8B-B14F-4D97-AF65-F5344CB8AC3E}">
        <p14:creationId xmlns:p14="http://schemas.microsoft.com/office/powerpoint/2010/main" val="325875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9D16D-CD91-43B2-AD5E-20C67EE5BF7D}"/>
              </a:ext>
            </a:extLst>
          </p:cNvPr>
          <p:cNvSpPr>
            <a:spLocks noGrp="1"/>
          </p:cNvSpPr>
          <p:nvPr>
            <p:ph type="title"/>
          </p:nvPr>
        </p:nvSpPr>
        <p:spPr/>
        <p:txBody>
          <a:bodyPr/>
          <a:lstStyle/>
          <a:p>
            <a:r>
              <a:rPr lang="en-US" dirty="0"/>
              <a:t>Functions updated in this sprint</a:t>
            </a:r>
          </a:p>
        </p:txBody>
      </p:sp>
      <p:sp>
        <p:nvSpPr>
          <p:cNvPr id="10" name="内容占位符 2">
            <a:extLst>
              <a:ext uri="{FF2B5EF4-FFF2-40B4-BE49-F238E27FC236}">
                <a16:creationId xmlns:a16="http://schemas.microsoft.com/office/drawing/2014/main" id="{9DF8A74A-2879-4407-A469-14DC20D0CF7C}"/>
              </a:ext>
            </a:extLst>
          </p:cNvPr>
          <p:cNvSpPr txBox="1">
            <a:spLocks/>
          </p:cNvSpPr>
          <p:nvPr/>
        </p:nvSpPr>
        <p:spPr>
          <a:xfrm>
            <a:off x="953238" y="1263325"/>
            <a:ext cx="7229537" cy="3422975"/>
          </a:xfrm>
          <a:prstGeom prst="rect">
            <a:avLst/>
          </a:prstGeom>
          <a:effectLst>
            <a:outerShdw blurRad="25400" dir="17880000">
              <a:srgbClr val="000000">
                <a:alpha val="46000"/>
              </a:srgbClr>
            </a:outerShdw>
          </a:effectLst>
        </p:spPr>
        <p:txBody>
          <a:bodyPr vert="horz" lIns="68580" tIns="34290" rIns="68580" bIns="3429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400" dirty="0"/>
              <a:t>In this sprint we complete following functions to complete the whole project:</a:t>
            </a:r>
          </a:p>
          <a:p>
            <a:endParaRPr lang="en-US" sz="1400" dirty="0"/>
          </a:p>
          <a:p>
            <a:pPr lvl="1"/>
            <a:r>
              <a:rPr lang="en-US" sz="1200" dirty="0"/>
              <a:t>Pay by cash function: Now, the customer can complete the transaction by cash.</a:t>
            </a:r>
            <a:endParaRPr lang="en-US" altLang="zh-CN" sz="1200" dirty="0"/>
          </a:p>
          <a:p>
            <a:pPr lvl="1"/>
            <a:endParaRPr lang="en-US" altLang="zh-CN" sz="1200" dirty="0"/>
          </a:p>
          <a:p>
            <a:pPr lvl="1"/>
            <a:r>
              <a:rPr lang="en-US" sz="1200" dirty="0"/>
              <a:t>Cashier: </a:t>
            </a:r>
          </a:p>
          <a:p>
            <a:pPr lvl="2"/>
            <a:r>
              <a:rPr lang="en-US" sz="1000" dirty="0"/>
              <a:t>The cashier can fill/modify changes’ data.</a:t>
            </a:r>
          </a:p>
          <a:p>
            <a:pPr lvl="2"/>
            <a:r>
              <a:rPr lang="en-US" sz="1000" dirty="0"/>
              <a:t>The cashier can obtain a report including change information and a report including transaction information.</a:t>
            </a:r>
          </a:p>
          <a:p>
            <a:pPr lvl="1"/>
            <a:endParaRPr lang="en-US" sz="1200" dirty="0"/>
          </a:p>
          <a:p>
            <a:pPr lvl="1"/>
            <a:r>
              <a:rPr lang="en-US" sz="1200" dirty="0"/>
              <a:t>Owner: </a:t>
            </a:r>
          </a:p>
          <a:p>
            <a:pPr lvl="2"/>
            <a:r>
              <a:rPr lang="en-US" sz="1000" dirty="0"/>
              <a:t>The owner can complete all functions of </a:t>
            </a:r>
            <a:r>
              <a:rPr lang="en-US" sz="1000" i="1" dirty="0"/>
              <a:t>Seller</a:t>
            </a:r>
            <a:r>
              <a:rPr lang="en-US" sz="1000" dirty="0"/>
              <a:t> and </a:t>
            </a:r>
            <a:r>
              <a:rPr lang="en-US" sz="1000" i="1" dirty="0"/>
              <a:t>Cashier</a:t>
            </a:r>
            <a:r>
              <a:rPr lang="en-US" sz="1000" dirty="0"/>
              <a:t>.</a:t>
            </a:r>
          </a:p>
          <a:p>
            <a:pPr lvl="2"/>
            <a:r>
              <a:rPr lang="en-US" sz="1000" dirty="0"/>
              <a:t>Besides that, the owner can obtain a report including user information and a report including cancelled transaction information.</a:t>
            </a:r>
            <a:endParaRPr lang="en-US" sz="600" dirty="0"/>
          </a:p>
          <a:p>
            <a:pPr lvl="1"/>
            <a:endParaRPr lang="en-US" sz="1200" dirty="0"/>
          </a:p>
          <a:p>
            <a:pPr marL="36900" indent="0">
              <a:buNone/>
            </a:pPr>
            <a:endParaRPr lang="en-US" sz="1400" dirty="0"/>
          </a:p>
          <a:p>
            <a:pPr lvl="1"/>
            <a:endParaRPr lang="en-US" sz="1200" dirty="0"/>
          </a:p>
        </p:txBody>
      </p:sp>
    </p:spTree>
    <p:extLst>
      <p:ext uri="{BB962C8B-B14F-4D97-AF65-F5344CB8AC3E}">
        <p14:creationId xmlns:p14="http://schemas.microsoft.com/office/powerpoint/2010/main" val="4187735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9D16D-CD91-43B2-AD5E-20C67EE5BF7D}"/>
              </a:ext>
            </a:extLst>
          </p:cNvPr>
          <p:cNvSpPr>
            <a:spLocks noGrp="1"/>
          </p:cNvSpPr>
          <p:nvPr>
            <p:ph type="title"/>
          </p:nvPr>
        </p:nvSpPr>
        <p:spPr/>
        <p:txBody>
          <a:bodyPr>
            <a:normAutofit fontScale="90000"/>
          </a:bodyPr>
          <a:lstStyle/>
          <a:p>
            <a:pPr>
              <a:lnSpc>
                <a:spcPct val="150000"/>
              </a:lnSpc>
            </a:pPr>
            <a:r>
              <a:rPr lang="en-US" sz="3200" dirty="0"/>
              <a:t>Application introduction</a:t>
            </a:r>
          </a:p>
        </p:txBody>
      </p:sp>
      <p:sp>
        <p:nvSpPr>
          <p:cNvPr id="10" name="内容占位符 2">
            <a:extLst>
              <a:ext uri="{FF2B5EF4-FFF2-40B4-BE49-F238E27FC236}">
                <a16:creationId xmlns:a16="http://schemas.microsoft.com/office/drawing/2014/main" id="{9DF8A74A-2879-4407-A469-14DC20D0CF7C}"/>
              </a:ext>
            </a:extLst>
          </p:cNvPr>
          <p:cNvSpPr txBox="1">
            <a:spLocks/>
          </p:cNvSpPr>
          <p:nvPr/>
        </p:nvSpPr>
        <p:spPr>
          <a:xfrm>
            <a:off x="953238" y="1263325"/>
            <a:ext cx="7229537" cy="3422975"/>
          </a:xfrm>
          <a:prstGeom prst="rect">
            <a:avLst/>
          </a:prstGeom>
          <a:effectLst>
            <a:outerShdw blurRad="25400" dir="17880000">
              <a:srgbClr val="000000">
                <a:alpha val="46000"/>
              </a:srgbClr>
            </a:outerShdw>
          </a:effectLst>
        </p:spPr>
        <p:txBody>
          <a:bodyPr vert="horz" lIns="68580" tIns="34290" rIns="68580" bIns="3429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endParaRPr lang="en-US" sz="1200" dirty="0"/>
          </a:p>
          <a:p>
            <a:pPr marL="36900" indent="0">
              <a:buNone/>
            </a:pPr>
            <a:endParaRPr lang="en-US" sz="1600" dirty="0"/>
          </a:p>
        </p:txBody>
      </p:sp>
      <p:sp>
        <p:nvSpPr>
          <p:cNvPr id="4" name="内容占位符 2">
            <a:extLst>
              <a:ext uri="{FF2B5EF4-FFF2-40B4-BE49-F238E27FC236}">
                <a16:creationId xmlns:a16="http://schemas.microsoft.com/office/drawing/2014/main" id="{BD1F4C3B-36B3-4AC2-885B-AFF082520334}"/>
              </a:ext>
            </a:extLst>
          </p:cNvPr>
          <p:cNvSpPr txBox="1">
            <a:spLocks/>
          </p:cNvSpPr>
          <p:nvPr/>
        </p:nvSpPr>
        <p:spPr>
          <a:xfrm>
            <a:off x="1105638" y="1415725"/>
            <a:ext cx="7229537" cy="3422975"/>
          </a:xfrm>
          <a:prstGeom prst="rect">
            <a:avLst/>
          </a:prstGeom>
          <a:effectLst>
            <a:outerShdw blurRad="25400" dir="17880000">
              <a:srgbClr val="000000">
                <a:alpha val="46000"/>
              </a:srgbClr>
            </a:outerShdw>
          </a:effectLst>
        </p:spPr>
        <p:txBody>
          <a:bodyPr vert="horz" lIns="68580" tIns="34290" rIns="68580" bIns="3429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400" dirty="0"/>
              <a:t>Our Vending Machine (Lite Snacks) Software contributes on profiting </a:t>
            </a:r>
            <a:r>
              <a:rPr lang="en-US" altLang="zh-CN" sz="1400" dirty="0"/>
              <a:t>from</a:t>
            </a:r>
            <a:r>
              <a:rPr lang="en-US" sz="1400" dirty="0"/>
              <a:t> selling different types of snacks with embedded requirements propose by the client.</a:t>
            </a:r>
          </a:p>
          <a:p>
            <a:r>
              <a:rPr lang="en-US" sz="1400" dirty="0"/>
              <a:t>User Interface (UI): Command Line User Interface by Java class with </a:t>
            </a:r>
            <a:r>
              <a:rPr lang="en-US" altLang="zh-CN" sz="1400" dirty="0"/>
              <a:t>independent layer</a:t>
            </a:r>
          </a:p>
          <a:p>
            <a:r>
              <a:rPr lang="en-US" sz="1400" dirty="0"/>
              <a:t>Functionalities: Implemented by Java class which separate from UI with independent </a:t>
            </a:r>
            <a:r>
              <a:rPr lang="en-US" sz="1400" dirty="0" err="1"/>
              <a:t>laye</a:t>
            </a:r>
            <a:endParaRPr lang="en-US" sz="1400" dirty="0"/>
          </a:p>
          <a:p>
            <a:pPr marL="36900" indent="0">
              <a:buNone/>
            </a:pPr>
            <a:r>
              <a:rPr lang="en-US" sz="1400" dirty="0"/>
              <a:t># Independent layer: Means any interface such as App, </a:t>
            </a:r>
            <a:r>
              <a:rPr lang="en-US" sz="1400" dirty="0" err="1"/>
              <a:t>MainMenu</a:t>
            </a:r>
            <a:r>
              <a:rPr lang="en-US" sz="1400" dirty="0"/>
              <a:t>, </a:t>
            </a:r>
            <a:r>
              <a:rPr lang="en-US" sz="1400" dirty="0" err="1"/>
              <a:t>CashPay</a:t>
            </a:r>
            <a:r>
              <a:rPr lang="en-US" sz="1400" dirty="0"/>
              <a:t>, </a:t>
            </a:r>
            <a:r>
              <a:rPr lang="en-US" sz="1400" dirty="0" err="1"/>
              <a:t>CardPay</a:t>
            </a:r>
            <a:r>
              <a:rPr lang="en-US" sz="1400" dirty="0"/>
              <a:t>, Seller, Cahier, Owner, etc. </a:t>
            </a:r>
          </a:p>
          <a:p>
            <a:pPr marL="36900" indent="0">
              <a:buNone/>
            </a:pPr>
            <a:r>
              <a:rPr lang="en-US" sz="1400" dirty="0"/>
              <a:t># Each Independent layer has corresponding UI and functionalities</a:t>
            </a:r>
          </a:p>
          <a:p>
            <a:r>
              <a:rPr lang="en-US" sz="1400" dirty="0"/>
              <a:t>Database (DB): Local SQLite database</a:t>
            </a:r>
          </a:p>
          <a:p>
            <a:r>
              <a:rPr lang="en-US" sz="1400" dirty="0"/>
              <a:t>How to run: Use </a:t>
            </a:r>
            <a:r>
              <a:rPr lang="en-US" sz="1400" i="1" dirty="0" err="1"/>
              <a:t>gradle</a:t>
            </a:r>
            <a:r>
              <a:rPr lang="en-US" sz="1400" i="1" dirty="0"/>
              <a:t> run </a:t>
            </a:r>
            <a:r>
              <a:rPr lang="en-US" sz="1400" dirty="0"/>
              <a:t>by terminal in the root folder</a:t>
            </a:r>
          </a:p>
          <a:p>
            <a:endParaRPr lang="en-US" sz="1400" dirty="0"/>
          </a:p>
          <a:p>
            <a:pPr marL="36900" indent="0">
              <a:buNone/>
            </a:pPr>
            <a:endParaRPr lang="en-US" sz="1400" dirty="0"/>
          </a:p>
          <a:p>
            <a:pPr lvl="1"/>
            <a:endParaRPr lang="en-US" sz="1200" dirty="0"/>
          </a:p>
        </p:txBody>
      </p:sp>
    </p:spTree>
    <p:extLst>
      <p:ext uri="{BB962C8B-B14F-4D97-AF65-F5344CB8AC3E}">
        <p14:creationId xmlns:p14="http://schemas.microsoft.com/office/powerpoint/2010/main" val="2432725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9D16D-CD91-43B2-AD5E-20C67EE5BF7D}"/>
              </a:ext>
            </a:extLst>
          </p:cNvPr>
          <p:cNvSpPr>
            <a:spLocks noGrp="1"/>
          </p:cNvSpPr>
          <p:nvPr>
            <p:ph type="title"/>
          </p:nvPr>
        </p:nvSpPr>
        <p:spPr/>
        <p:txBody>
          <a:bodyPr>
            <a:normAutofit fontScale="90000"/>
          </a:bodyPr>
          <a:lstStyle/>
          <a:p>
            <a:pPr>
              <a:lnSpc>
                <a:spcPct val="150000"/>
              </a:lnSpc>
            </a:pPr>
            <a:r>
              <a:rPr lang="en-US" sz="3200" dirty="0"/>
              <a:t>Before scenarios</a:t>
            </a:r>
          </a:p>
        </p:txBody>
      </p:sp>
      <p:sp>
        <p:nvSpPr>
          <p:cNvPr id="10" name="内容占位符 2">
            <a:extLst>
              <a:ext uri="{FF2B5EF4-FFF2-40B4-BE49-F238E27FC236}">
                <a16:creationId xmlns:a16="http://schemas.microsoft.com/office/drawing/2014/main" id="{9DF8A74A-2879-4407-A469-14DC20D0CF7C}"/>
              </a:ext>
            </a:extLst>
          </p:cNvPr>
          <p:cNvSpPr txBox="1">
            <a:spLocks/>
          </p:cNvSpPr>
          <p:nvPr/>
        </p:nvSpPr>
        <p:spPr>
          <a:xfrm>
            <a:off x="953238" y="1185038"/>
            <a:ext cx="7229537" cy="3422975"/>
          </a:xfrm>
          <a:prstGeom prst="rect">
            <a:avLst/>
          </a:prstGeom>
          <a:effectLst>
            <a:outerShdw blurRad="25400" dir="17880000">
              <a:srgbClr val="000000">
                <a:alpha val="46000"/>
              </a:srgbClr>
            </a:outerShdw>
          </a:effectLst>
        </p:spPr>
        <p:txBody>
          <a:bodyPr vert="horz" lIns="68580" tIns="34290" rIns="68580" bIns="3429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450000" lvl="1" indent="0">
              <a:buNone/>
            </a:pPr>
            <a:endParaRPr lang="en-US" sz="1200" dirty="0"/>
          </a:p>
        </p:txBody>
      </p:sp>
      <p:sp>
        <p:nvSpPr>
          <p:cNvPr id="4" name="内容占位符 2">
            <a:extLst>
              <a:ext uri="{FF2B5EF4-FFF2-40B4-BE49-F238E27FC236}">
                <a16:creationId xmlns:a16="http://schemas.microsoft.com/office/drawing/2014/main" id="{9D9826CD-599A-4CCA-8AAC-41D5FFFB863E}"/>
              </a:ext>
            </a:extLst>
          </p:cNvPr>
          <p:cNvSpPr txBox="1">
            <a:spLocks/>
          </p:cNvSpPr>
          <p:nvPr/>
        </p:nvSpPr>
        <p:spPr>
          <a:xfrm>
            <a:off x="1105638" y="1415725"/>
            <a:ext cx="7229537" cy="3422975"/>
          </a:xfrm>
          <a:prstGeom prst="rect">
            <a:avLst/>
          </a:prstGeom>
          <a:effectLst>
            <a:outerShdw blurRad="25400" dir="17880000">
              <a:srgbClr val="000000">
                <a:alpha val="46000"/>
              </a:srgbClr>
            </a:outerShdw>
          </a:effectLst>
        </p:spPr>
        <p:txBody>
          <a:bodyPr vert="horz" lIns="68580" tIns="34290" rIns="68580" bIns="3429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sz="1400" dirty="0"/>
              <a:t>The reports would be provided in the root file.</a:t>
            </a:r>
          </a:p>
          <a:p>
            <a:r>
              <a:rPr lang="en-US" sz="1400" dirty="0"/>
              <a:t>We would firstly show you the initial database with </a:t>
            </a:r>
            <a:r>
              <a:rPr lang="en-US" sz="1400" dirty="0" err="1"/>
              <a:t>available_change_report</a:t>
            </a:r>
            <a:r>
              <a:rPr lang="en-US" sz="1400" dirty="0"/>
              <a:t>, </a:t>
            </a:r>
            <a:r>
              <a:rPr lang="en-US" sz="1400" dirty="0" err="1"/>
              <a:t>available_items_report</a:t>
            </a:r>
            <a:r>
              <a:rPr lang="en-US" sz="1400" dirty="0"/>
              <a:t>, </a:t>
            </a:r>
            <a:r>
              <a:rPr lang="en-US" sz="1400" dirty="0" err="1"/>
              <a:t>usernames_summary</a:t>
            </a:r>
            <a:r>
              <a:rPr lang="en-US" sz="1400" dirty="0"/>
              <a:t> </a:t>
            </a:r>
          </a:p>
          <a:p>
            <a:pPr lvl="1"/>
            <a:r>
              <a:rPr lang="en-US" sz="1200" dirty="0"/>
              <a:t>Every face value is initial with the quantity of 5</a:t>
            </a:r>
          </a:p>
          <a:p>
            <a:pPr lvl="1"/>
            <a:r>
              <a:rPr lang="en-US" sz="1200" dirty="0"/>
              <a:t>Every inventory is initial with the quantity of 7 </a:t>
            </a:r>
          </a:p>
          <a:p>
            <a:pPr lvl="1"/>
            <a:r>
              <a:rPr lang="en-US" sz="1200" dirty="0"/>
              <a:t>There would be several initial users including two old users, one anonymous user, one seller, one cashier and one owner. </a:t>
            </a:r>
            <a:endParaRPr lang="en-US" sz="1400" dirty="0"/>
          </a:p>
          <a:p>
            <a:endParaRPr lang="en-US" sz="1400" dirty="0"/>
          </a:p>
          <a:p>
            <a:r>
              <a:rPr lang="en-US" sz="1400" dirty="0"/>
              <a:t>The following scenarios are coherent happens in one actual Vending Machine. </a:t>
            </a:r>
            <a:endParaRPr lang="en-US" sz="1200" dirty="0"/>
          </a:p>
          <a:p>
            <a:r>
              <a:rPr lang="en-US" sz="1400" dirty="0"/>
              <a:t>Also, they show most of functionalities as request.</a:t>
            </a:r>
          </a:p>
          <a:p>
            <a:pPr lvl="1"/>
            <a:endParaRPr lang="en-US" sz="1200" dirty="0"/>
          </a:p>
        </p:txBody>
      </p:sp>
    </p:spTree>
    <p:extLst>
      <p:ext uri="{BB962C8B-B14F-4D97-AF65-F5344CB8AC3E}">
        <p14:creationId xmlns:p14="http://schemas.microsoft.com/office/powerpoint/2010/main" val="57737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9D16D-CD91-43B2-AD5E-20C67EE5BF7D}"/>
              </a:ext>
            </a:extLst>
          </p:cNvPr>
          <p:cNvSpPr>
            <a:spLocks noGrp="1"/>
          </p:cNvSpPr>
          <p:nvPr>
            <p:ph type="title"/>
          </p:nvPr>
        </p:nvSpPr>
        <p:spPr/>
        <p:txBody>
          <a:bodyPr>
            <a:normAutofit fontScale="90000"/>
          </a:bodyPr>
          <a:lstStyle/>
          <a:p>
            <a:pPr>
              <a:lnSpc>
                <a:spcPct val="150000"/>
              </a:lnSpc>
            </a:pPr>
            <a:r>
              <a:rPr lang="en-US" sz="3200" dirty="0"/>
              <a:t>New customer</a:t>
            </a:r>
          </a:p>
        </p:txBody>
      </p:sp>
      <p:sp>
        <p:nvSpPr>
          <p:cNvPr id="10" name="内容占位符 2">
            <a:extLst>
              <a:ext uri="{FF2B5EF4-FFF2-40B4-BE49-F238E27FC236}">
                <a16:creationId xmlns:a16="http://schemas.microsoft.com/office/drawing/2014/main" id="{9DF8A74A-2879-4407-A469-14DC20D0CF7C}"/>
              </a:ext>
            </a:extLst>
          </p:cNvPr>
          <p:cNvSpPr txBox="1">
            <a:spLocks/>
          </p:cNvSpPr>
          <p:nvPr/>
        </p:nvSpPr>
        <p:spPr>
          <a:xfrm>
            <a:off x="953238" y="1263325"/>
            <a:ext cx="7229537" cy="3422975"/>
          </a:xfrm>
          <a:prstGeom prst="rect">
            <a:avLst/>
          </a:prstGeom>
          <a:effectLst>
            <a:outerShdw blurRad="25400" dir="17880000">
              <a:srgbClr val="000000">
                <a:alpha val="46000"/>
              </a:srgbClr>
            </a:outerShdw>
          </a:effectLst>
        </p:spPr>
        <p:txBody>
          <a:bodyPr vert="horz" lIns="68580" tIns="34290" rIns="68580" bIns="3429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1600" dirty="0"/>
              <a:t>(user sign up)Jacky is a new user to </a:t>
            </a:r>
            <a:r>
              <a:rPr lang="en-US" altLang="zh-CN" sz="1600" dirty="0"/>
              <a:t>the</a:t>
            </a:r>
            <a:r>
              <a:rPr lang="en-US" sz="1600" dirty="0"/>
              <a:t> vending machine. He wants to sign up with username “Jacky” and password “123”. </a:t>
            </a:r>
          </a:p>
          <a:p>
            <a:pPr marL="36900" indent="0">
              <a:buNone/>
            </a:pPr>
            <a:r>
              <a:rPr lang="en-US" sz="1600" dirty="0"/>
              <a:t>(pay </a:t>
            </a:r>
            <a:r>
              <a:rPr lang="en-US" altLang="zh-CN" sz="1600" dirty="0"/>
              <a:t>no enough money</a:t>
            </a:r>
            <a:r>
              <a:rPr lang="en-US" sz="1600" dirty="0"/>
              <a:t>)</a:t>
            </a:r>
          </a:p>
          <a:p>
            <a:pPr marL="36900" indent="0">
              <a:buNone/>
            </a:pPr>
            <a:r>
              <a:rPr lang="en-US" sz="1600" dirty="0"/>
              <a:t>After sign up, he wants to buy 6 Sprites and 5 Kettle for his team members. However, when he put these items in the shopping cart and see the total price is 45, he ties to put 40 dollars into the machine. When he finds he cannot process the transaction, he cancels it. </a:t>
            </a:r>
          </a:p>
          <a:p>
            <a:pPr marL="36900" indent="0">
              <a:buNone/>
            </a:pPr>
            <a:r>
              <a:rPr lang="en-US" sz="1600" dirty="0"/>
              <a:t>(pay cash successfully)Then, he logs in with his account and change the number of Kettles to 3. He processes the payment with the cash of input 34.5$ in total, including one 20$, one 10$, two 2$ and one 0.5$. Then the machine gives him change and goes back to the main menu.</a:t>
            </a:r>
          </a:p>
          <a:p>
            <a:pPr lvl="1"/>
            <a:endParaRPr lang="en-US" sz="1200" dirty="0"/>
          </a:p>
        </p:txBody>
      </p:sp>
    </p:spTree>
    <p:extLst>
      <p:ext uri="{BB962C8B-B14F-4D97-AF65-F5344CB8AC3E}">
        <p14:creationId xmlns:p14="http://schemas.microsoft.com/office/powerpoint/2010/main" val="2974192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customer</a:t>
            </a:r>
          </a:p>
        </p:txBody>
      </p:sp>
      <p:sp>
        <p:nvSpPr>
          <p:cNvPr id="3" name="Content Placeholder 2"/>
          <p:cNvSpPr>
            <a:spLocks noGrp="1"/>
          </p:cNvSpPr>
          <p:nvPr>
            <p:ph idx="1"/>
          </p:nvPr>
        </p:nvSpPr>
        <p:spPr/>
        <p:txBody>
          <a:bodyPr/>
          <a:lstStyle/>
          <a:p>
            <a:pPr marL="36900" indent="0">
              <a:buNone/>
            </a:pPr>
            <a:r>
              <a:rPr lang="en-US" sz="1800" dirty="0"/>
              <a:t>(pay with card and input card the information 1.first is the wrong 2.second is correct and save card information)</a:t>
            </a:r>
          </a:p>
          <a:p>
            <a:pPr marL="36900" indent="0">
              <a:buNone/>
            </a:pPr>
            <a:r>
              <a:rPr lang="en-US" sz="1800" dirty="0"/>
              <a:t>Few hours later, Jacky is back to the vending machine with his account and wants to buy 5 Sprites, </a:t>
            </a:r>
            <a:r>
              <a:rPr lang="en-US" sz="1800"/>
              <a:t>1 Mars, but </a:t>
            </a:r>
            <a:r>
              <a:rPr lang="en-US" sz="1800" dirty="0"/>
              <a:t>the inventory of Sprite is not enough, so he buys one sprite instead and wants to check the inventory in the shopping cart. Then he process the transaction with the card. He wrongly types username “Deena”  as “Dean” but with the right card number(</a:t>
            </a:r>
            <a:r>
              <a:rPr lang="en-US" sz="1800" dirty="0">
                <a:effectLst/>
              </a:rPr>
              <a:t>95953</a:t>
            </a:r>
            <a:r>
              <a:rPr lang="en-US" sz="1800" dirty="0"/>
              <a:t>). The machine finds out the invalid info and Jacky types in with the right information. Finally, he wants to save his card for next usage.</a:t>
            </a:r>
          </a:p>
          <a:p>
            <a:endParaRPr lang="en-US" dirty="0"/>
          </a:p>
        </p:txBody>
      </p:sp>
    </p:spTree>
    <p:extLst>
      <p:ext uri="{BB962C8B-B14F-4D97-AF65-F5344CB8AC3E}">
        <p14:creationId xmlns:p14="http://schemas.microsoft.com/office/powerpoint/2010/main" val="191147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9D16D-CD91-43B2-AD5E-20C67EE5BF7D}"/>
              </a:ext>
            </a:extLst>
          </p:cNvPr>
          <p:cNvSpPr>
            <a:spLocks noGrp="1"/>
          </p:cNvSpPr>
          <p:nvPr>
            <p:ph type="title"/>
          </p:nvPr>
        </p:nvSpPr>
        <p:spPr/>
        <p:txBody>
          <a:bodyPr>
            <a:normAutofit fontScale="90000"/>
          </a:bodyPr>
          <a:lstStyle/>
          <a:p>
            <a:pPr>
              <a:lnSpc>
                <a:spcPct val="150000"/>
              </a:lnSpc>
            </a:pPr>
            <a:r>
              <a:rPr lang="en-US" sz="3200" dirty="0"/>
              <a:t>Cashier</a:t>
            </a:r>
          </a:p>
        </p:txBody>
      </p:sp>
      <p:sp>
        <p:nvSpPr>
          <p:cNvPr id="10" name="内容占位符 2">
            <a:extLst>
              <a:ext uri="{FF2B5EF4-FFF2-40B4-BE49-F238E27FC236}">
                <a16:creationId xmlns:a16="http://schemas.microsoft.com/office/drawing/2014/main" id="{9DF8A74A-2879-4407-A469-14DC20D0CF7C}"/>
              </a:ext>
            </a:extLst>
          </p:cNvPr>
          <p:cNvSpPr txBox="1">
            <a:spLocks/>
          </p:cNvSpPr>
          <p:nvPr/>
        </p:nvSpPr>
        <p:spPr>
          <a:xfrm>
            <a:off x="953238" y="1263325"/>
            <a:ext cx="7229537" cy="3422975"/>
          </a:xfrm>
          <a:prstGeom prst="rect">
            <a:avLst/>
          </a:prstGeom>
          <a:effectLst>
            <a:outerShdw blurRad="25400" dir="17880000">
              <a:srgbClr val="000000">
                <a:alpha val="46000"/>
              </a:srgbClr>
            </a:outerShdw>
          </a:effectLst>
        </p:spPr>
        <p:txBody>
          <a:bodyPr vert="horz" lIns="68580" tIns="34290" rIns="68580" bIns="3429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dirty="0"/>
              <a:t>(cashier  modify the quantity of  2,1,0.5, 0.2,0.1)One day, the cashier needs some coins, so he takes the coins left in the machine except 5 cents. </a:t>
            </a:r>
          </a:p>
          <a:p>
            <a:pPr marL="36900" indent="0">
              <a:buNone/>
            </a:pPr>
            <a:endParaRPr lang="en-US" dirty="0"/>
          </a:p>
          <a:p>
            <a:pPr marL="36900" indent="0">
              <a:buNone/>
            </a:pPr>
            <a:endParaRPr lang="en-US" dirty="0"/>
          </a:p>
          <a:p>
            <a:pPr marL="36900" indent="0">
              <a:buNone/>
            </a:pPr>
            <a:r>
              <a:rPr lang="en-US" dirty="0"/>
              <a:t>(cashier want to see the report)Then he wants to see the current changes and current transaction reports. </a:t>
            </a:r>
          </a:p>
          <a:p>
            <a:pPr marL="36900" indent="0">
              <a:buNone/>
            </a:pPr>
            <a:endParaRPr lang="en-US" sz="1600" dirty="0"/>
          </a:p>
        </p:txBody>
      </p:sp>
    </p:spTree>
    <p:extLst>
      <p:ext uri="{BB962C8B-B14F-4D97-AF65-F5344CB8AC3E}">
        <p14:creationId xmlns:p14="http://schemas.microsoft.com/office/powerpoint/2010/main" val="4163918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Seller</a:t>
            </a:r>
          </a:p>
        </p:txBody>
      </p:sp>
      <p:sp>
        <p:nvSpPr>
          <p:cNvPr id="3" name="Content Placeholder 2"/>
          <p:cNvSpPr>
            <a:spLocks noGrp="1"/>
          </p:cNvSpPr>
          <p:nvPr>
            <p:ph idx="1"/>
          </p:nvPr>
        </p:nvSpPr>
        <p:spPr/>
        <p:txBody>
          <a:bodyPr/>
          <a:lstStyle/>
          <a:p>
            <a:pPr marL="36900" indent="0">
              <a:buNone/>
            </a:pPr>
            <a:r>
              <a:rPr lang="en-US" sz="1800" dirty="0"/>
              <a:t>(Seller want to  see the report)Few hours later, the seller wants to see the current items and sold-out summary reports. </a:t>
            </a:r>
          </a:p>
          <a:p>
            <a:pPr marL="36900" indent="0">
              <a:buNone/>
            </a:pPr>
            <a:endParaRPr lang="en-US" sz="1800" dirty="0"/>
          </a:p>
          <a:p>
            <a:pPr marL="36900" indent="0">
              <a:buNone/>
            </a:pPr>
            <a:endParaRPr lang="en-US" sz="1800" dirty="0"/>
          </a:p>
          <a:p>
            <a:pPr marL="36900" indent="0">
              <a:buNone/>
            </a:pPr>
            <a:r>
              <a:rPr lang="en-US" sz="1800" dirty="0"/>
              <a:t>(Seller want to change the price and quantity of  items Sprite)</a:t>
            </a:r>
          </a:p>
          <a:p>
            <a:pPr marL="36900" indent="0">
              <a:buNone/>
            </a:pPr>
            <a:r>
              <a:rPr lang="en-US" sz="1800" dirty="0"/>
              <a:t>He finds that the sales of Sprite are good, and the inventory is out of stock. As a result, he add</a:t>
            </a:r>
            <a:r>
              <a:rPr lang="en-US" altLang="zh-CN" sz="1800" dirty="0"/>
              <a:t>s</a:t>
            </a:r>
            <a:r>
              <a:rPr lang="en-US" sz="1800" dirty="0"/>
              <a:t> the number of Sprite to 10 and raises the price to 4 dollar.</a:t>
            </a:r>
          </a:p>
          <a:p>
            <a:endParaRPr lang="en-US" dirty="0"/>
          </a:p>
        </p:txBody>
      </p:sp>
    </p:spTree>
    <p:extLst>
      <p:ext uri="{BB962C8B-B14F-4D97-AF65-F5344CB8AC3E}">
        <p14:creationId xmlns:p14="http://schemas.microsoft.com/office/powerpoint/2010/main" val="972308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TotalTime>
  <Words>1273</Words>
  <Application>Microsoft Office PowerPoint</Application>
  <PresentationFormat>全屏显示(16:9)</PresentationFormat>
  <Paragraphs>97</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Arial</vt:lpstr>
      <vt:lpstr>Calisto MT</vt:lpstr>
      <vt:lpstr>Wingdings 2</vt:lpstr>
      <vt:lpstr>石板</vt:lpstr>
      <vt:lpstr>SOFT2412 - Agile Software Development with Scrum and Agile Tools  - Final Demonstration</vt:lpstr>
      <vt:lpstr>Agenda</vt:lpstr>
      <vt:lpstr>Functions updated in this sprint</vt:lpstr>
      <vt:lpstr>Application introduction</vt:lpstr>
      <vt:lpstr>Before scenarios</vt:lpstr>
      <vt:lpstr>New customer</vt:lpstr>
      <vt:lpstr>Register customer</vt:lpstr>
      <vt:lpstr>Cashier</vt:lpstr>
      <vt:lpstr>Seller</vt:lpstr>
      <vt:lpstr>Anonymous user </vt:lpstr>
      <vt:lpstr>Anonymous user</vt:lpstr>
      <vt:lpstr>Register customer with saved card</vt:lpstr>
      <vt:lpstr>Owner</vt:lpstr>
      <vt:lpstr>Owner</vt:lpstr>
      <vt:lpstr>Jacoco coverage report in Jenkins</vt:lpstr>
      <vt:lpstr>Jira burndown chart</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 presentation</dc:title>
  <cp:lastModifiedBy>笑瀚 李</cp:lastModifiedBy>
  <cp:revision>76</cp:revision>
  <dcterms:modified xsi:type="dcterms:W3CDTF">2020-11-20T10:55:11Z</dcterms:modified>
</cp:coreProperties>
</file>