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3" r:id="rId6"/>
    <p:sldId id="272" r:id="rId7"/>
    <p:sldId id="274" r:id="rId8"/>
    <p:sldId id="282" r:id="rId9"/>
    <p:sldId id="267" r:id="rId10"/>
    <p:sldId id="259" r:id="rId11"/>
    <p:sldId id="271" r:id="rId12"/>
    <p:sldId id="260" r:id="rId13"/>
    <p:sldId id="268" r:id="rId14"/>
    <p:sldId id="269" r:id="rId15"/>
    <p:sldId id="273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893D-A3FC-4734-9EBC-7688E17A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28E4D-7785-4944-A8A7-61FC76AAF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92074-D0F4-4219-9C11-CC40765F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543F7-C798-4377-949A-A38FA63F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22320-5514-4659-838E-36B5D471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C1BC7-080D-40DB-8F89-3AF19C99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BA9ED-4C3E-42EE-B595-F7B9B9FF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6D6E2-0CD6-4C70-941E-8BBB945D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EF404-4E59-4B2C-8592-A2510317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F9809-F757-4771-AF64-E761EE58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7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4C7E9-5048-42C4-8EC3-3C1A7B6CC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B53ADF-ECAD-413D-B102-F56745D4A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1806B-B15E-4529-B9D6-B095D7F1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D8646-7249-4F66-9613-4D3E6CD4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A7A58-9951-4A0C-81BD-4C503581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ADBF0-93A5-456C-B4C3-5DA138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FB142-55AE-408C-AA39-4CCC8A1C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0C719-7723-4064-A01F-EDA115B6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B8184-AF53-4EA7-B971-9F1D592D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B973D-0C44-42F7-9CB7-6BF5EF18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3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BFF18-E527-4589-9C16-C2ACAFAE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70ADA-47E2-4178-9825-6CB2E3B83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D50BA-9F43-4A0C-9008-2428700F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D2066-2153-4625-9289-765C981C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E94E5-A063-450C-851A-8D2F36A1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E9C1-D0A0-4844-893F-731C1716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92E9F-6D57-45DA-8E44-8FB6D7974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08BB1-439F-4595-8B48-1CD30D04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BF791-E92F-49C8-9A98-F0AA0C36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06B7E-F173-4207-8121-6E510923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A8367-45AB-460A-9BDB-512D6987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D4A65-CE38-4216-B3DA-22698118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8B5D6-DC23-40A4-82F7-250205B1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F03B7-9861-41A9-9034-16F7F5812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5FA60A-443D-4E8B-A03D-9510AD023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2EEA7-6E7E-4D2C-AFF2-3813E9A29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5773B-E3E3-4C53-BC86-515CAF8F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EE77ED-FB5E-4A29-8B56-CFD1B869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5CE9F3-E099-46D1-9871-92DA2637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2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2538A-D771-4C9E-948B-95B3948C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B084B7-33F3-4693-BC9F-4BA130D4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9DCA2-DE58-4FED-AC9B-F21E8437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1DB6C3-715D-479B-ABB0-D8742838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9DC1B-15CB-4C3B-89A5-CE3BB70B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57A0D-F97E-4C33-BA8E-0DFFC39C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C3B32-0F77-4E34-BFE8-68F98650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33AD8-00AF-4D03-999B-742FFC22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0D1E0-28D1-4FB8-8708-70D14A38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EC78C5-003A-4D9E-A8AB-C2204CA3E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16FEF0-9A2A-45A1-B738-918B9D42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98207-3B3A-4308-B053-21C8BE09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F4930-821C-4860-9568-5291F6BA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9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BC2-47F3-4690-986B-5B1645FD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3BE3A8-EACB-4396-BD4D-08ABD78E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81C89-A21E-4777-B605-374B478C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48256-9D1B-4514-AE4F-47795371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908BD-EEC0-4361-81D0-18814A4F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1DD70-3EF7-42C7-BB82-B584C7AA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BDB438-9769-474D-BC2F-C925CDE4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615B3-CDE6-4885-BA6E-E0A740F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AE0FC-5BC6-4896-968B-A93871AEA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A9A8C-5923-4E6D-A90F-A62BBE320E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83D7F-A867-4BF7-9DB6-FBF464FE4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1CA8F-93ED-4FC6-B0ED-587DA85D7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47B9-A5C1-4899-9DD9-113F4063D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F65F8A-96EF-42B1-925C-BD1404FB081D}"/>
              </a:ext>
            </a:extLst>
          </p:cNvPr>
          <p:cNvSpPr txBox="1"/>
          <p:nvPr/>
        </p:nvSpPr>
        <p:spPr>
          <a:xfrm>
            <a:off x="2714846" y="2736502"/>
            <a:ext cx="6762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第</a:t>
            </a:r>
            <a:r>
              <a:rPr lang="en-US" altLang="zh-CN" sz="4800" b="1" dirty="0"/>
              <a:t>12</a:t>
            </a:r>
            <a:r>
              <a:rPr lang="zh-CN" altLang="en-US" sz="4800" b="1" dirty="0"/>
              <a:t>周高数互助课堂</a:t>
            </a:r>
            <a:endParaRPr lang="en-US" altLang="zh-CN" sz="4800" b="1" dirty="0"/>
          </a:p>
          <a:p>
            <a:pPr algn="ctr"/>
            <a:r>
              <a:rPr lang="en-US" altLang="zh-CN" sz="3600" dirty="0"/>
              <a:t>15.1-15.4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456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9B4916-636F-424B-B575-A711B90BB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73" y="3609034"/>
            <a:ext cx="3089502" cy="31749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D25149-A90D-4FFB-AC12-9CC65FD2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25" y="4175585"/>
            <a:ext cx="3089502" cy="20418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A2655D2-2EC0-4BCD-9296-C21C696DDECA}"/>
                  </a:ext>
                </a:extLst>
              </p:cNvPr>
              <p:cNvSpPr txBox="1"/>
              <p:nvPr/>
            </p:nvSpPr>
            <p:spPr>
              <a:xfrm>
                <a:off x="1261730" y="871868"/>
                <a:ext cx="50327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方向导数（标量）</a:t>
                </a:r>
                <a:endParaRPr lang="en-US" altLang="zh-CN" dirty="0"/>
              </a:p>
              <a:p>
                <a:r>
                  <a:rPr lang="zh-CN" altLang="en-US" dirty="0"/>
                  <a:t>大小：函数在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lang="zh-CN" altLang="en-US" dirty="0"/>
                  <a:t>沿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方向</m:t>
                    </m:r>
                  </m:oMath>
                </a14:m>
                <a:r>
                  <a:rPr lang="zh-CN" altLang="en-US" dirty="0"/>
                  <a:t>的的变化率</a:t>
                </a:r>
                <a:endParaRPr lang="en-US" altLang="zh-CN" dirty="0"/>
              </a:p>
              <a:p>
                <a:r>
                  <a:rPr lang="zh-CN" altLang="en-US" dirty="0"/>
                  <a:t>定义：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A2655D2-2EC0-4BCD-9296-C21C696D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730" y="871868"/>
                <a:ext cx="5032744" cy="954107"/>
              </a:xfrm>
              <a:prstGeom prst="rect">
                <a:avLst/>
              </a:prstGeom>
              <a:blipFill>
                <a:blip r:embed="rId4"/>
                <a:stretch>
                  <a:fillRect l="-1332" t="-3185"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0E18FE9-87D1-4296-8775-CB747BE79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51" y="2142928"/>
            <a:ext cx="5791351" cy="14260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E9CED2-7B6C-49C1-A332-032A3068066E}"/>
              </a:ext>
            </a:extLst>
          </p:cNvPr>
          <p:cNvSpPr txBox="1"/>
          <p:nvPr/>
        </p:nvSpPr>
        <p:spPr>
          <a:xfrm>
            <a:off x="6620539" y="802670"/>
            <a:ext cx="503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梯度（矢量）</a:t>
            </a:r>
            <a:endParaRPr lang="en-US" altLang="zh-CN" sz="2000" b="1" dirty="0"/>
          </a:p>
          <a:p>
            <a:r>
              <a:rPr lang="zh-CN" altLang="en-US" dirty="0"/>
              <a:t>方向：函数</a:t>
            </a:r>
            <a:r>
              <a:rPr lang="zh-CN" altLang="en-US" dirty="0">
                <a:solidFill>
                  <a:srgbClr val="FF0000"/>
                </a:solidFill>
              </a:rPr>
              <a:t>增长最快</a:t>
            </a:r>
            <a:r>
              <a:rPr lang="zh-CN" altLang="en-US" dirty="0"/>
              <a:t>的方向</a:t>
            </a:r>
            <a:endParaRPr lang="en-US" altLang="zh-CN" dirty="0"/>
          </a:p>
          <a:p>
            <a:r>
              <a:rPr lang="zh-CN" altLang="en-US" dirty="0"/>
              <a:t>大小：</a:t>
            </a:r>
            <a:r>
              <a:rPr lang="zh-CN" altLang="en-US" dirty="0">
                <a:solidFill>
                  <a:srgbClr val="FF0000"/>
                </a:solidFill>
              </a:rPr>
              <a:t>方向导数的最大值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定义：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DE11EC-98E9-4612-8E67-141980FDF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692" y="2142928"/>
            <a:ext cx="5671606" cy="14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4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E6C1024-99D8-423A-80AB-40800992A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30" y="3815134"/>
            <a:ext cx="7697974" cy="19045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B954E46-D006-4788-B8C5-9060DFE1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" y="1429895"/>
            <a:ext cx="5791351" cy="14260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79A791-EE7A-40C3-9548-E3808B18C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394" y="1370295"/>
            <a:ext cx="5671606" cy="1409737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FA58BB-CCF0-4D58-8DBB-B4690757C061}"/>
              </a:ext>
            </a:extLst>
          </p:cNvPr>
          <p:cNvCxnSpPr/>
          <p:nvPr/>
        </p:nvCxnSpPr>
        <p:spPr>
          <a:xfrm>
            <a:off x="3267740" y="2977584"/>
            <a:ext cx="1077432" cy="715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392A1E-BB5F-4D4F-8406-60B37CBDC796}"/>
              </a:ext>
            </a:extLst>
          </p:cNvPr>
          <p:cNvCxnSpPr/>
          <p:nvPr/>
        </p:nvCxnSpPr>
        <p:spPr>
          <a:xfrm flipH="1">
            <a:off x="7017488" y="2977584"/>
            <a:ext cx="1410586" cy="837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9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EE50D3-6295-43EA-9CCE-6EFF5399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33" y="736657"/>
            <a:ext cx="6047840" cy="2098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5672D9-6EBE-4F96-8653-1EB74535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37" y="3198452"/>
            <a:ext cx="2890233" cy="2922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2512CD-9656-420E-B84E-8457340D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170" y="4344878"/>
            <a:ext cx="6123652" cy="6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339745-C9CB-464D-BCA4-120804AD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4" y="2318627"/>
            <a:ext cx="5720592" cy="2220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F24592-1ED0-4C85-B5D5-D9350E42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0" y="1516971"/>
            <a:ext cx="3565990" cy="38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8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A5B50C-1843-4964-B458-46715525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75" y="1911173"/>
            <a:ext cx="7559178" cy="2731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68345F-00C9-4BBC-9761-175B98A1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8" y="187976"/>
            <a:ext cx="3098479" cy="32410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FEA04C-E472-4CC6-ACE5-38B30506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68" y="3542950"/>
            <a:ext cx="2924428" cy="32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8DC0B2-9166-49F8-B978-D1B97CAB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88" y="1218588"/>
            <a:ext cx="7315474" cy="40197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F68C1F-EE93-44EC-8D29-B593795D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85" y="5483036"/>
            <a:ext cx="2899624" cy="8894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6B735D-B681-4127-AC52-BBB0FABD02F8}"/>
              </a:ext>
            </a:extLst>
          </p:cNvPr>
          <p:cNvCxnSpPr>
            <a:endCxn id="3" idx="1"/>
          </p:cNvCxnSpPr>
          <p:nvPr/>
        </p:nvCxnSpPr>
        <p:spPr>
          <a:xfrm>
            <a:off x="4529470" y="5174512"/>
            <a:ext cx="1637414" cy="723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B50373-428E-4CEA-A6D0-CE5892C02CCE}"/>
              </a:ext>
            </a:extLst>
          </p:cNvPr>
          <p:cNvSpPr txBox="1"/>
          <p:nvPr/>
        </p:nvSpPr>
        <p:spPr>
          <a:xfrm>
            <a:off x="4346162" y="2921168"/>
            <a:ext cx="3499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15.1-15.4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0327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FCEFE3-E94C-4F9B-BF35-0A2B03B3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47" y="1077858"/>
            <a:ext cx="7302799" cy="1629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352925-B2E1-4EF4-B60C-621656A9A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3" y="764734"/>
            <a:ext cx="3455720" cy="22561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137572-CA75-411E-B7A1-D5BFE0AB2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146" y="3208835"/>
            <a:ext cx="6378787" cy="33138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A63F99-0C2F-4114-94DB-DEDF06A1E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59" y="3269351"/>
            <a:ext cx="3714588" cy="28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4C142F1-7898-445C-B68E-7C4CED1D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07" y="864584"/>
            <a:ext cx="7164427" cy="6168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9F75A2-3BF5-4510-8F1C-92660DA3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9" y="1003855"/>
            <a:ext cx="3108918" cy="31345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4A8967-6725-46EB-BB8B-BAA831111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007" y="1962954"/>
            <a:ext cx="6264892" cy="14151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037C36-7D3A-4372-8B2A-D33B809D6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007" y="4138361"/>
            <a:ext cx="6422739" cy="25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81D54A-3CCF-41B5-8AFD-0E5ECEA1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34" y="1043097"/>
            <a:ext cx="6424391" cy="636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273FB4-4B93-47BA-A723-A9A1BA936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59" y="923926"/>
            <a:ext cx="3481757" cy="28821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69DE11-EEE4-4BA3-80EF-F790BDF0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43" y="2100237"/>
            <a:ext cx="3193382" cy="9832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C2D36A-E368-4045-A497-836DD921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21" y="4225479"/>
            <a:ext cx="3254929" cy="2002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C50FBF-5EFE-4D78-BC9C-4175C465B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534" y="4226288"/>
            <a:ext cx="6316977" cy="4388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B75491-4AEA-4020-BEE2-33E087E2C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641" y="4881078"/>
            <a:ext cx="5063247" cy="14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C3A02C-B904-4357-9CC3-C4A47158D19F}"/>
              </a:ext>
            </a:extLst>
          </p:cNvPr>
          <p:cNvSpPr txBox="1"/>
          <p:nvPr/>
        </p:nvSpPr>
        <p:spPr>
          <a:xfrm>
            <a:off x="623776" y="425304"/>
            <a:ext cx="6953693" cy="269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多元函数判断极限存在性的方法</a:t>
            </a:r>
            <a:endParaRPr lang="en-US" altLang="zh-CN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换元法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夹逼定理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举反例</a:t>
            </a:r>
          </a:p>
        </p:txBody>
      </p:sp>
    </p:spTree>
    <p:extLst>
      <p:ext uri="{BB962C8B-B14F-4D97-AF65-F5344CB8AC3E}">
        <p14:creationId xmlns:p14="http://schemas.microsoft.com/office/powerpoint/2010/main" val="272216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860889-679F-483E-915D-85F8D7EA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20" y="807175"/>
            <a:ext cx="5417751" cy="1283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985A82-034F-44B3-B127-2276CBD9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920" y="2354842"/>
            <a:ext cx="6338323" cy="16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860889-679F-483E-915D-85F8D7EA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57" y="821352"/>
            <a:ext cx="5417751" cy="12838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975467-F667-44A8-9A01-9E7B53A8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7" y="922032"/>
            <a:ext cx="3327965" cy="21950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26EAF1-5F93-4ECF-BAE6-0C6DCB7E5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68" y="2901769"/>
            <a:ext cx="5958949" cy="15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C3A02C-B904-4357-9CC3-C4A47158D19F}"/>
                  </a:ext>
                </a:extLst>
              </p:cNvPr>
              <p:cNvSpPr txBox="1"/>
              <p:nvPr/>
            </p:nvSpPr>
            <p:spPr>
              <a:xfrm>
                <a:off x="623776" y="425304"/>
                <a:ext cx="6953693" cy="5500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判断极限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𝒍𝒊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→(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zh-CN" altLang="en-US" sz="2800" b="1" dirty="0"/>
                  <a:t>是否存在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𝑟𝑠𝑖𝑛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𝑟𝑐𝑜𝑠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则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原极限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原极限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原极限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=0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？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C3A02C-B904-4357-9CC3-C4A47158D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76" y="425304"/>
                <a:ext cx="6953693" cy="5500545"/>
              </a:xfrm>
              <a:prstGeom prst="rect">
                <a:avLst/>
              </a:prstGeom>
              <a:blipFill>
                <a:blip r:embed="rId2"/>
                <a:stretch>
                  <a:fillRect l="-1753" b="-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C3A02C-B904-4357-9CC3-C4A47158D19F}"/>
                  </a:ext>
                </a:extLst>
              </p:cNvPr>
              <p:cNvSpPr txBox="1"/>
              <p:nvPr/>
            </p:nvSpPr>
            <p:spPr>
              <a:xfrm>
                <a:off x="623776" y="425304"/>
                <a:ext cx="6953693" cy="427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判断极限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𝒍𝒊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→(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zh-CN" altLang="en-US" sz="2800" b="1" dirty="0"/>
                  <a:t>是否存在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→(0,0)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𝒍𝒊𝒎𝒊𝒕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𝒅𝒐𝒆𝒔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𝒆𝒙𝒊𝒔𝒕</m:t>
                      </m:r>
                      <m:r>
                        <a:rPr lang="en-US" altLang="zh-CN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C3A02C-B904-4357-9CC3-C4A47158D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76" y="425304"/>
                <a:ext cx="6953693" cy="4274568"/>
              </a:xfrm>
              <a:prstGeom prst="rect">
                <a:avLst/>
              </a:prstGeom>
              <a:blipFill>
                <a:blip r:embed="rId2"/>
                <a:stretch>
                  <a:fillRect l="-1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8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62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C3D2B9-713F-4671-81BC-ED82C781F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56" y="1511642"/>
            <a:ext cx="6169687" cy="38347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DA9212-11B5-44FD-AC41-79A68A3D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77" y="3563680"/>
            <a:ext cx="3331131" cy="25277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944ECD-747B-499A-BED2-1067C16AF2DD}"/>
              </a:ext>
            </a:extLst>
          </p:cNvPr>
          <p:cNvSpPr txBox="1"/>
          <p:nvPr/>
        </p:nvSpPr>
        <p:spPr>
          <a:xfrm>
            <a:off x="10462437" y="3778102"/>
            <a:ext cx="47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011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4BD8C4-2E70-4DE5-8E3B-7EC37C937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b="-1"/>
          <a:stretch/>
        </p:blipFill>
        <p:spPr>
          <a:xfrm>
            <a:off x="1012618" y="4094269"/>
            <a:ext cx="5625319" cy="22002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08C401-129B-45BB-B15C-13B4CEFDBEA7}"/>
              </a:ext>
            </a:extLst>
          </p:cNvPr>
          <p:cNvSpPr txBox="1"/>
          <p:nvPr/>
        </p:nvSpPr>
        <p:spPr>
          <a:xfrm>
            <a:off x="2169041" y="893135"/>
            <a:ext cx="27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同济大学高等数学第六版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F3981-6524-45C7-A715-2AA6672CE24D}"/>
              </a:ext>
            </a:extLst>
          </p:cNvPr>
          <p:cNvSpPr txBox="1"/>
          <p:nvPr/>
        </p:nvSpPr>
        <p:spPr>
          <a:xfrm>
            <a:off x="7563292" y="893135"/>
            <a:ext cx="324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Thomas Calculus 13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Edition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2BF83-472F-426D-8F29-0A5486EFC315}"/>
              </a:ext>
            </a:extLst>
          </p:cNvPr>
          <p:cNvSpPr txBox="1"/>
          <p:nvPr/>
        </p:nvSpPr>
        <p:spPr>
          <a:xfrm>
            <a:off x="0" y="2218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连续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59E7D9-C7CD-40F6-B075-08F5E8A124FD}"/>
              </a:ext>
            </a:extLst>
          </p:cNvPr>
          <p:cNvSpPr txBox="1"/>
          <p:nvPr/>
        </p:nvSpPr>
        <p:spPr>
          <a:xfrm>
            <a:off x="0" y="4919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偏导存在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AA05A0-AECC-4CEE-8C1A-CE715E79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4" y="1931580"/>
            <a:ext cx="5977354" cy="11634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379066-2966-46D1-8873-0551104B2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71" y="1729500"/>
            <a:ext cx="5116420" cy="15675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6419C8-E702-4F93-8F30-C402EEF15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559" y="4462288"/>
            <a:ext cx="5633505" cy="1464167"/>
          </a:xfrm>
          <a:prstGeom prst="rect">
            <a:avLst/>
          </a:prstGeom>
        </p:spPr>
      </p:pic>
      <p:sp>
        <p:nvSpPr>
          <p:cNvPr id="15" name="图文框 14">
            <a:extLst>
              <a:ext uri="{FF2B5EF4-FFF2-40B4-BE49-F238E27FC236}">
                <a16:creationId xmlns:a16="http://schemas.microsoft.com/office/drawing/2014/main" id="{FBECCABC-4309-4548-AADB-02168BA39AA8}"/>
              </a:ext>
            </a:extLst>
          </p:cNvPr>
          <p:cNvSpPr/>
          <p:nvPr/>
        </p:nvSpPr>
        <p:spPr>
          <a:xfrm>
            <a:off x="1786270" y="4033284"/>
            <a:ext cx="3756837" cy="30480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6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08C401-129B-45BB-B15C-13B4CEFDBEA7}"/>
              </a:ext>
            </a:extLst>
          </p:cNvPr>
          <p:cNvSpPr txBox="1"/>
          <p:nvPr/>
        </p:nvSpPr>
        <p:spPr>
          <a:xfrm>
            <a:off x="2169041" y="893135"/>
            <a:ext cx="27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同济大学高等数学第六版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2BF83-472F-426D-8F29-0A5486EFC315}"/>
              </a:ext>
            </a:extLst>
          </p:cNvPr>
          <p:cNvSpPr txBox="1"/>
          <p:nvPr/>
        </p:nvSpPr>
        <p:spPr>
          <a:xfrm>
            <a:off x="0" y="2218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可微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5429FC-7C26-4D69-B0B7-7C3FB90D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39" y="1637396"/>
            <a:ext cx="5715149" cy="13716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6C5281-9CDA-41F6-B770-604C00CF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453" y="1637396"/>
            <a:ext cx="4631993" cy="208466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498A826-CD28-44B6-BED7-E0259AB3CE62}"/>
              </a:ext>
            </a:extLst>
          </p:cNvPr>
          <p:cNvSpPr txBox="1"/>
          <p:nvPr/>
        </p:nvSpPr>
        <p:spPr>
          <a:xfrm>
            <a:off x="7563292" y="893135"/>
            <a:ext cx="324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Thomas Calculus 13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Edition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55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19064C-7F99-4C41-B026-FCFA5A09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50" y="2842901"/>
            <a:ext cx="8795699" cy="11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C3D2B9-713F-4671-81BC-ED82C781F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9" y="2071625"/>
            <a:ext cx="4878201" cy="30320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67F1F6-1EAF-4CE3-9C41-ECB85035EC9A}"/>
              </a:ext>
            </a:extLst>
          </p:cNvPr>
          <p:cNvSpPr txBox="1"/>
          <p:nvPr/>
        </p:nvSpPr>
        <p:spPr>
          <a:xfrm>
            <a:off x="1453115" y="1077801"/>
            <a:ext cx="27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同济大学高等数学第六版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7DAE96-B6CF-415D-9B6B-825EBEF976DA}"/>
              </a:ext>
            </a:extLst>
          </p:cNvPr>
          <p:cNvSpPr txBox="1"/>
          <p:nvPr/>
        </p:nvSpPr>
        <p:spPr>
          <a:xfrm>
            <a:off x="7485323" y="1077801"/>
            <a:ext cx="351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Thomas Calculus 13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Edition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D558B1-8E1F-4728-BB88-CC373EAC2775}"/>
              </a:ext>
            </a:extLst>
          </p:cNvPr>
          <p:cNvSpPr txBox="1"/>
          <p:nvPr/>
        </p:nvSpPr>
        <p:spPr>
          <a:xfrm>
            <a:off x="7024577" y="2197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函数连续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67A9A5-AED2-4D60-B3BE-C9BD2B187586}"/>
              </a:ext>
            </a:extLst>
          </p:cNvPr>
          <p:cNvSpPr txBox="1"/>
          <p:nvPr/>
        </p:nvSpPr>
        <p:spPr>
          <a:xfrm>
            <a:off x="9321209" y="2197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偏导存在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CAEF5-C2F0-43D7-82C7-5998C9F3AD6E}"/>
              </a:ext>
            </a:extLst>
          </p:cNvPr>
          <p:cNvSpPr txBox="1"/>
          <p:nvPr/>
        </p:nvSpPr>
        <p:spPr>
          <a:xfrm>
            <a:off x="8213213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函数可微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2F7604-04FB-4979-9299-35274D4A632A}"/>
              </a:ext>
            </a:extLst>
          </p:cNvPr>
          <p:cNvSpPr txBox="1"/>
          <p:nvPr/>
        </p:nvSpPr>
        <p:spPr>
          <a:xfrm>
            <a:off x="7220841" y="43596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偏导连续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0F35F3-3A0D-4EE2-8239-637632903C4D}"/>
              </a:ext>
            </a:extLst>
          </p:cNvPr>
          <p:cNvSpPr txBox="1"/>
          <p:nvPr/>
        </p:nvSpPr>
        <p:spPr>
          <a:xfrm>
            <a:off x="9321209" y="4319926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偏导在开区间</a:t>
            </a:r>
            <a:r>
              <a:rPr lang="en-US" altLang="zh-CN" dirty="0"/>
              <a:t>R</a:t>
            </a:r>
            <a:r>
              <a:rPr lang="zh-CN" altLang="en-US" dirty="0"/>
              <a:t>连续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81F58C8-43E7-4535-8865-EF74727A1D92}"/>
              </a:ext>
            </a:extLst>
          </p:cNvPr>
          <p:cNvCxnSpPr/>
          <p:nvPr/>
        </p:nvCxnSpPr>
        <p:spPr>
          <a:xfrm>
            <a:off x="8002772" y="2643963"/>
            <a:ext cx="361331" cy="48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B7E3CB-DD17-4729-9F2D-1013999EA583}"/>
              </a:ext>
            </a:extLst>
          </p:cNvPr>
          <p:cNvCxnSpPr/>
          <p:nvPr/>
        </p:nvCxnSpPr>
        <p:spPr>
          <a:xfrm flipH="1">
            <a:off x="8132573" y="2750288"/>
            <a:ext cx="80640" cy="21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A900A5-6926-4163-A8C0-EB04758ABC71}"/>
              </a:ext>
            </a:extLst>
          </p:cNvPr>
          <p:cNvCxnSpPr/>
          <p:nvPr/>
        </p:nvCxnSpPr>
        <p:spPr>
          <a:xfrm flipH="1" flipV="1">
            <a:off x="7792472" y="2765017"/>
            <a:ext cx="340101" cy="47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952A9CC-DD21-4DB8-903A-31C217DF3F77}"/>
              </a:ext>
            </a:extLst>
          </p:cNvPr>
          <p:cNvCxnSpPr/>
          <p:nvPr/>
        </p:nvCxnSpPr>
        <p:spPr>
          <a:xfrm>
            <a:off x="8428074" y="2268279"/>
            <a:ext cx="680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D7210C-28AC-4EF7-A093-7DF8A6FD7CC2}"/>
              </a:ext>
            </a:extLst>
          </p:cNvPr>
          <p:cNvCxnSpPr/>
          <p:nvPr/>
        </p:nvCxnSpPr>
        <p:spPr>
          <a:xfrm flipH="1">
            <a:off x="8364103" y="2509284"/>
            <a:ext cx="765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B9033BC-6D14-4689-BF36-81493A23806B}"/>
              </a:ext>
            </a:extLst>
          </p:cNvPr>
          <p:cNvCxnSpPr/>
          <p:nvPr/>
        </p:nvCxnSpPr>
        <p:spPr>
          <a:xfrm flipH="1">
            <a:off x="8767211" y="2071625"/>
            <a:ext cx="57812" cy="57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BF0A79-9B89-4777-A10D-9D0E16A8608C}"/>
              </a:ext>
            </a:extLst>
          </p:cNvPr>
          <p:cNvCxnSpPr/>
          <p:nvPr/>
        </p:nvCxnSpPr>
        <p:spPr>
          <a:xfrm flipH="1">
            <a:off x="9299944" y="2643963"/>
            <a:ext cx="335366" cy="48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E52C92D-0F71-4C4F-9998-E41141A79E66}"/>
              </a:ext>
            </a:extLst>
          </p:cNvPr>
          <p:cNvCxnSpPr/>
          <p:nvPr/>
        </p:nvCxnSpPr>
        <p:spPr>
          <a:xfrm>
            <a:off x="9370828" y="2765017"/>
            <a:ext cx="191386" cy="23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1B03380-74A3-422F-91F1-8F899DE95C6A}"/>
              </a:ext>
            </a:extLst>
          </p:cNvPr>
          <p:cNvCxnSpPr/>
          <p:nvPr/>
        </p:nvCxnSpPr>
        <p:spPr>
          <a:xfrm flipV="1">
            <a:off x="9467627" y="2764770"/>
            <a:ext cx="407580" cy="50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8C4A212-B5F1-478B-B3B3-08E9A9B54218}"/>
              </a:ext>
            </a:extLst>
          </p:cNvPr>
          <p:cNvCxnSpPr/>
          <p:nvPr/>
        </p:nvCxnSpPr>
        <p:spPr>
          <a:xfrm flipV="1">
            <a:off x="7981683" y="3712688"/>
            <a:ext cx="361190" cy="46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DAF10DB-0096-4EF8-B254-90A0664F0CE0}"/>
              </a:ext>
            </a:extLst>
          </p:cNvPr>
          <p:cNvCxnSpPr/>
          <p:nvPr/>
        </p:nvCxnSpPr>
        <p:spPr>
          <a:xfrm>
            <a:off x="8073656" y="3800403"/>
            <a:ext cx="290447" cy="18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9BB927D-61F9-41D7-8779-8361F9EA68FD}"/>
              </a:ext>
            </a:extLst>
          </p:cNvPr>
          <p:cNvCxnSpPr/>
          <p:nvPr/>
        </p:nvCxnSpPr>
        <p:spPr>
          <a:xfrm flipH="1">
            <a:off x="8534400" y="4544314"/>
            <a:ext cx="70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675091F-DE8A-4462-99EB-AC3C342ECEF2}"/>
              </a:ext>
            </a:extLst>
          </p:cNvPr>
          <p:cNvCxnSpPr/>
          <p:nvPr/>
        </p:nvCxnSpPr>
        <p:spPr>
          <a:xfrm flipH="1" flipV="1">
            <a:off x="9243238" y="3712688"/>
            <a:ext cx="489097" cy="51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BA4461-1398-4CF7-8975-5E2E4B9E2D21}"/>
              </a:ext>
            </a:extLst>
          </p:cNvPr>
          <p:cNvCxnSpPr/>
          <p:nvPr/>
        </p:nvCxnSpPr>
        <p:spPr>
          <a:xfrm>
            <a:off x="8534400" y="4728980"/>
            <a:ext cx="765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41252D5-8B49-4B8A-97C0-A82DE14F46C9}"/>
              </a:ext>
            </a:extLst>
          </p:cNvPr>
          <p:cNvCxnSpPr/>
          <p:nvPr/>
        </p:nvCxnSpPr>
        <p:spPr>
          <a:xfrm flipH="1">
            <a:off x="8825023" y="4600353"/>
            <a:ext cx="63796" cy="31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186</Words>
  <Application>Microsoft Office PowerPoint</Application>
  <PresentationFormat>宽屏</PresentationFormat>
  <Paragraphs>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家源</dc:creator>
  <cp:lastModifiedBy>梁 家源</cp:lastModifiedBy>
  <cp:revision>4</cp:revision>
  <dcterms:created xsi:type="dcterms:W3CDTF">2022-05-02T09:40:15Z</dcterms:created>
  <dcterms:modified xsi:type="dcterms:W3CDTF">2022-05-03T07:08:25Z</dcterms:modified>
</cp:coreProperties>
</file>