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2"/>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4" r:id="rId20"/>
    <p:sldId id="277" r:id="rId21"/>
    <p:sldId id="275" r:id="rId22"/>
    <p:sldId id="276"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5"/>
  </p:normalViewPr>
  <p:slideViewPr>
    <p:cSldViewPr snapToGrid="0" snapToObjects="1">
      <p:cViewPr varScale="1">
        <p:scale>
          <a:sx n="107" d="100"/>
          <a:sy n="107" d="100"/>
        </p:scale>
        <p:origin x="736" y="176"/>
      </p:cViewPr>
      <p:guideLst/>
    </p:cSldViewPr>
  </p:slideViewPr>
  <p:outlineViewPr>
    <p:cViewPr>
      <p:scale>
        <a:sx n="33" d="100"/>
        <a:sy n="33" d="100"/>
      </p:scale>
      <p:origin x="0" y="-163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DD53D-A0E0-9847-887E-3545D8F68E2F}" type="datetimeFigureOut">
              <a:rPr kumimoji="1" lang="zh-CN" altLang="en-US" smtClean="0"/>
              <a:t>2020/7/25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00260-F5E4-C147-857E-47CE09790611}" type="slidenum">
              <a:rPr kumimoji="1" lang="zh-CN" altLang="en-US" smtClean="0"/>
              <a:t>‹#›</a:t>
            </a:fld>
            <a:endParaRPr kumimoji="1" lang="zh-CN" altLang="en-US"/>
          </a:p>
        </p:txBody>
      </p:sp>
    </p:spTree>
    <p:extLst>
      <p:ext uri="{BB962C8B-B14F-4D97-AF65-F5344CB8AC3E}">
        <p14:creationId xmlns:p14="http://schemas.microsoft.com/office/powerpoint/2010/main" val="376783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0A00260-F5E4-C147-857E-47CE09790611}" type="slidenum">
              <a:rPr kumimoji="1" lang="zh-CN" altLang="en-US" smtClean="0"/>
              <a:t>1</a:t>
            </a:fld>
            <a:endParaRPr kumimoji="1" lang="zh-CN" altLang="en-US"/>
          </a:p>
        </p:txBody>
      </p:sp>
    </p:spTree>
    <p:extLst>
      <p:ext uri="{BB962C8B-B14F-4D97-AF65-F5344CB8AC3E}">
        <p14:creationId xmlns:p14="http://schemas.microsoft.com/office/powerpoint/2010/main" val="331299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40A00260-F5E4-C147-857E-47CE09790611}" type="slidenum">
              <a:rPr kumimoji="1" lang="zh-CN" altLang="en-US" smtClean="0"/>
              <a:t>7</a:t>
            </a:fld>
            <a:endParaRPr kumimoji="1" lang="zh-CN" altLang="en-US"/>
          </a:p>
        </p:txBody>
      </p:sp>
    </p:spTree>
    <p:extLst>
      <p:ext uri="{BB962C8B-B14F-4D97-AF65-F5344CB8AC3E}">
        <p14:creationId xmlns:p14="http://schemas.microsoft.com/office/powerpoint/2010/main" val="26271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0169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8445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1080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1153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4907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768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712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6046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8150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1217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7/25/20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553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7/25/20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36490244"/>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CF5602D-766D-4755-AB69-95D218D8E3F5}"/>
              </a:ext>
            </a:extLst>
          </p:cNvPr>
          <p:cNvPicPr>
            <a:picLocks noChangeAspect="1"/>
          </p:cNvPicPr>
          <p:nvPr/>
        </p:nvPicPr>
        <p:blipFill rotWithShape="1">
          <a:blip r:embed="rId3"/>
          <a:srcRect t="30983" r="9091"/>
          <a:stretch/>
        </p:blipFill>
        <p:spPr>
          <a:xfrm>
            <a:off x="20" y="10"/>
            <a:ext cx="12207220" cy="6857990"/>
          </a:xfrm>
          <a:prstGeom prst="rect">
            <a:avLst/>
          </a:prstGeom>
        </p:spPr>
      </p:pic>
      <p:sp>
        <p:nvSpPr>
          <p:cNvPr id="35" name="Freeform: Shape 29">
            <a:extLst>
              <a:ext uri="{FF2B5EF4-FFF2-40B4-BE49-F238E27FC236}">
                <a16:creationId xmlns:a16="http://schemas.microsoft.com/office/drawing/2014/main" id="{15A93C08-5026-4474-A6D5-87A03C135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标题 1">
            <a:extLst>
              <a:ext uri="{FF2B5EF4-FFF2-40B4-BE49-F238E27FC236}">
                <a16:creationId xmlns:a16="http://schemas.microsoft.com/office/drawing/2014/main" id="{3F4B1157-F52E-014E-8AFB-8FD6B4581FDB}"/>
              </a:ext>
            </a:extLst>
          </p:cNvPr>
          <p:cNvSpPr>
            <a:spLocks noGrp="1"/>
          </p:cNvSpPr>
          <p:nvPr>
            <p:ph type="ctrTitle"/>
          </p:nvPr>
        </p:nvSpPr>
        <p:spPr>
          <a:xfrm>
            <a:off x="761999" y="867878"/>
            <a:ext cx="4127635" cy="2828223"/>
          </a:xfrm>
        </p:spPr>
        <p:txBody>
          <a:bodyPr>
            <a:normAutofit/>
          </a:bodyPr>
          <a:lstStyle/>
          <a:p>
            <a:pPr algn="l"/>
            <a:r>
              <a:rPr kumimoji="1" lang="en-US" altLang="zh-CN" sz="4400" dirty="0"/>
              <a:t>2020 NLP Tasks in Sentiment Analysis</a:t>
            </a:r>
            <a:endParaRPr kumimoji="1" lang="zh-CN" altLang="en-US" sz="4400" dirty="0"/>
          </a:p>
        </p:txBody>
      </p:sp>
      <p:sp>
        <p:nvSpPr>
          <p:cNvPr id="3" name="副标题 2">
            <a:extLst>
              <a:ext uri="{FF2B5EF4-FFF2-40B4-BE49-F238E27FC236}">
                <a16:creationId xmlns:a16="http://schemas.microsoft.com/office/drawing/2014/main" id="{A20F66FC-E1DC-A549-B4A0-55EFFE53F97D}"/>
              </a:ext>
            </a:extLst>
          </p:cNvPr>
          <p:cNvSpPr>
            <a:spLocks noGrp="1"/>
          </p:cNvSpPr>
          <p:nvPr>
            <p:ph type="subTitle" idx="1"/>
          </p:nvPr>
        </p:nvSpPr>
        <p:spPr>
          <a:xfrm>
            <a:off x="762000" y="3801980"/>
            <a:ext cx="4048126" cy="508764"/>
          </a:xfrm>
        </p:spPr>
        <p:txBody>
          <a:bodyPr>
            <a:normAutofit/>
          </a:bodyPr>
          <a:lstStyle/>
          <a:p>
            <a:pPr algn="l"/>
            <a:r>
              <a:rPr kumimoji="1" lang="en-US" altLang="zh-CN" sz="1800" b="1" dirty="0"/>
              <a:t>Presented by Ziyang Lin</a:t>
            </a:r>
          </a:p>
        </p:txBody>
      </p:sp>
      <p:sp>
        <p:nvSpPr>
          <p:cNvPr id="5" name="文本框 4">
            <a:extLst>
              <a:ext uri="{FF2B5EF4-FFF2-40B4-BE49-F238E27FC236}">
                <a16:creationId xmlns:a16="http://schemas.microsoft.com/office/drawing/2014/main" id="{7F2A64B5-4303-6445-9A21-EA599EC47197}"/>
              </a:ext>
            </a:extLst>
          </p:cNvPr>
          <p:cNvSpPr txBox="1"/>
          <p:nvPr/>
        </p:nvSpPr>
        <p:spPr>
          <a:xfrm>
            <a:off x="1169470" y="4416623"/>
            <a:ext cx="2222083" cy="369332"/>
          </a:xfrm>
          <a:prstGeom prst="rect">
            <a:avLst/>
          </a:prstGeom>
          <a:noFill/>
        </p:spPr>
        <p:txBody>
          <a:bodyPr wrap="none" rtlCol="0">
            <a:spAutoFit/>
          </a:bodyPr>
          <a:lstStyle/>
          <a:p>
            <a:r>
              <a:rPr kumimoji="1" lang="en-US" altLang="zh-CN" dirty="0"/>
              <a:t>Made by Ziyang Lin</a:t>
            </a:r>
            <a:endParaRPr kumimoji="1" lang="zh-CN" altLang="en-US" dirty="0"/>
          </a:p>
        </p:txBody>
      </p:sp>
    </p:spTree>
    <p:extLst>
      <p:ext uri="{BB962C8B-B14F-4D97-AF65-F5344CB8AC3E}">
        <p14:creationId xmlns:p14="http://schemas.microsoft.com/office/powerpoint/2010/main" val="87836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17859-8CAD-A44B-BF72-F77855F002D6}"/>
              </a:ext>
            </a:extLst>
          </p:cNvPr>
          <p:cNvSpPr>
            <a:spLocks noGrp="1"/>
          </p:cNvSpPr>
          <p:nvPr>
            <p:ph type="title"/>
          </p:nvPr>
        </p:nvSpPr>
        <p:spPr/>
        <p:txBody>
          <a:bodyPr/>
          <a:lstStyle/>
          <a:p>
            <a:r>
              <a:rPr kumimoji="1" lang="en-US" altLang="zh-CN" dirty="0"/>
              <a:t>Task One – “</a:t>
            </a:r>
            <a:r>
              <a:rPr lang="en" altLang="zh-CN" dirty="0"/>
              <a:t>Pre-trained LM + a regression layer”</a:t>
            </a:r>
            <a:endParaRPr kumimoji="1" lang="zh-CN" altLang="en-US" dirty="0"/>
          </a:p>
        </p:txBody>
      </p:sp>
      <p:sp>
        <p:nvSpPr>
          <p:cNvPr id="3" name="内容占位符 2">
            <a:extLst>
              <a:ext uri="{FF2B5EF4-FFF2-40B4-BE49-F238E27FC236}">
                <a16:creationId xmlns:a16="http://schemas.microsoft.com/office/drawing/2014/main" id="{1864475D-F37E-094D-9677-0A1E2294160C}"/>
              </a:ext>
            </a:extLst>
          </p:cNvPr>
          <p:cNvSpPr>
            <a:spLocks noGrp="1"/>
          </p:cNvSpPr>
          <p:nvPr>
            <p:ph idx="1"/>
          </p:nvPr>
        </p:nvSpPr>
        <p:spPr>
          <a:xfrm>
            <a:off x="762000" y="2286000"/>
            <a:ext cx="10668000" cy="671513"/>
          </a:xfrm>
        </p:spPr>
        <p:txBody>
          <a:bodyPr/>
          <a:lstStyle/>
          <a:p>
            <a:r>
              <a:rPr lang="en" altLang="zh-CN" b="1" dirty="0"/>
              <a:t>Version 3 – Contain only new headlines</a:t>
            </a:r>
          </a:p>
        </p:txBody>
      </p:sp>
      <p:sp>
        <p:nvSpPr>
          <p:cNvPr id="4" name="圆角矩形 3">
            <a:extLst>
              <a:ext uri="{FF2B5EF4-FFF2-40B4-BE49-F238E27FC236}">
                <a16:creationId xmlns:a16="http://schemas.microsoft.com/office/drawing/2014/main" id="{FA579AE9-D41E-E84C-8C8B-AD14CD13E703}"/>
              </a:ext>
            </a:extLst>
          </p:cNvPr>
          <p:cNvSpPr/>
          <p:nvPr/>
        </p:nvSpPr>
        <p:spPr>
          <a:xfrm>
            <a:off x="2662238" y="3709988"/>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[CLS]</a:t>
            </a:r>
            <a:endParaRPr kumimoji="1" lang="zh-CN" altLang="en-US" dirty="0"/>
          </a:p>
        </p:txBody>
      </p:sp>
      <p:sp>
        <p:nvSpPr>
          <p:cNvPr id="7" name="圆角矩形 6">
            <a:extLst>
              <a:ext uri="{FF2B5EF4-FFF2-40B4-BE49-F238E27FC236}">
                <a16:creationId xmlns:a16="http://schemas.microsoft.com/office/drawing/2014/main" id="{D8F1045B-397A-9041-A45C-65084A6AEFF2}"/>
              </a:ext>
            </a:extLst>
          </p:cNvPr>
          <p:cNvSpPr/>
          <p:nvPr/>
        </p:nvSpPr>
        <p:spPr>
          <a:xfrm>
            <a:off x="3800476" y="3709988"/>
            <a:ext cx="3700462"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New headline</a:t>
            </a:r>
            <a:endParaRPr kumimoji="1" lang="zh-CN" altLang="en-US" dirty="0"/>
          </a:p>
        </p:txBody>
      </p:sp>
      <p:sp>
        <p:nvSpPr>
          <p:cNvPr id="8" name="圆角矩形 7">
            <a:extLst>
              <a:ext uri="{FF2B5EF4-FFF2-40B4-BE49-F238E27FC236}">
                <a16:creationId xmlns:a16="http://schemas.microsoft.com/office/drawing/2014/main" id="{A7ADB5FB-19F4-4B4F-B318-4D14BB098C36}"/>
              </a:ext>
            </a:extLst>
          </p:cNvPr>
          <p:cNvSpPr/>
          <p:nvPr/>
        </p:nvSpPr>
        <p:spPr>
          <a:xfrm>
            <a:off x="7500938" y="3709987"/>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Tree>
    <p:extLst>
      <p:ext uri="{BB962C8B-B14F-4D97-AF65-F5344CB8AC3E}">
        <p14:creationId xmlns:p14="http://schemas.microsoft.com/office/powerpoint/2010/main" val="362718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7E633-B790-7149-A23F-D8D287E80137}"/>
              </a:ext>
            </a:extLst>
          </p:cNvPr>
          <p:cNvSpPr>
            <a:spLocks noGrp="1"/>
          </p:cNvSpPr>
          <p:nvPr>
            <p:ph type="title"/>
          </p:nvPr>
        </p:nvSpPr>
        <p:spPr/>
        <p:txBody>
          <a:bodyPr>
            <a:normAutofit/>
          </a:bodyPr>
          <a:lstStyle/>
          <a:p>
            <a:r>
              <a:rPr kumimoji="1" lang="en-US" altLang="zh-CN" dirty="0"/>
              <a:t>Task One – </a:t>
            </a:r>
            <a:r>
              <a:rPr lang="en" altLang="zh-CN" dirty="0"/>
              <a:t>Optimizer &amp; Learning Rate Scheduler</a:t>
            </a:r>
            <a:endParaRPr kumimoji="1" lang="zh-CN" altLang="en-US" dirty="0"/>
          </a:p>
        </p:txBody>
      </p:sp>
      <p:sp>
        <p:nvSpPr>
          <p:cNvPr id="3" name="内容占位符 2">
            <a:extLst>
              <a:ext uri="{FF2B5EF4-FFF2-40B4-BE49-F238E27FC236}">
                <a16:creationId xmlns:a16="http://schemas.microsoft.com/office/drawing/2014/main" id="{60A98FC7-0A09-F54C-BDC4-3B7B518FDBC5}"/>
              </a:ext>
            </a:extLst>
          </p:cNvPr>
          <p:cNvSpPr>
            <a:spLocks noGrp="1"/>
          </p:cNvSpPr>
          <p:nvPr>
            <p:ph idx="1"/>
          </p:nvPr>
        </p:nvSpPr>
        <p:spPr/>
        <p:txBody>
          <a:bodyPr>
            <a:normAutofit fontScale="92500"/>
          </a:bodyPr>
          <a:lstStyle/>
          <a:p>
            <a:pPr marL="0" indent="0">
              <a:buNone/>
            </a:pPr>
            <a:r>
              <a:rPr kumimoji="1" lang="en-US" altLang="zh-CN" b="1" dirty="0"/>
              <a:t>For FFNN, CNN, RNN:</a:t>
            </a:r>
          </a:p>
          <a:p>
            <a:r>
              <a:rPr lang="en" altLang="zh-CN" dirty="0"/>
              <a:t>The optimizer ‘</a:t>
            </a:r>
            <a:r>
              <a:rPr lang="en" altLang="zh-CN" b="1" dirty="0"/>
              <a:t>AdamW</a:t>
            </a:r>
            <a:r>
              <a:rPr lang="en" altLang="zh-CN" dirty="0"/>
              <a:t>’ and the scheduler ‘</a:t>
            </a:r>
            <a:r>
              <a:rPr lang="en" altLang="zh-CN" b="1" dirty="0"/>
              <a:t>CosineAnnealingLR</a:t>
            </a:r>
            <a:r>
              <a:rPr lang="en" altLang="zh-CN" dirty="0"/>
              <a:t>’ provided by pytorch</a:t>
            </a:r>
          </a:p>
          <a:p>
            <a:pPr marL="0" indent="0">
              <a:buNone/>
            </a:pPr>
            <a:r>
              <a:rPr kumimoji="1" lang="en-US" altLang="zh-CN" b="1" dirty="0"/>
              <a:t>For </a:t>
            </a:r>
            <a:r>
              <a:rPr kumimoji="1" lang="en" altLang="zh-CN" b="1" dirty="0"/>
              <a:t>p</a:t>
            </a:r>
            <a:r>
              <a:rPr lang="en" altLang="zh-CN" b="1" dirty="0"/>
              <a:t>re-trained LMs (BERT-liked LMs) :</a:t>
            </a:r>
          </a:p>
          <a:p>
            <a:r>
              <a:rPr lang="en" altLang="zh-CN" dirty="0"/>
              <a:t>The optimizer ‘</a:t>
            </a:r>
            <a:r>
              <a:rPr lang="en" altLang="zh-CN" b="1" dirty="0"/>
              <a:t>AdamW</a:t>
            </a:r>
            <a:r>
              <a:rPr lang="en" altLang="zh-CN" dirty="0"/>
              <a:t>’ and the scheduler ‘</a:t>
            </a:r>
            <a:r>
              <a:rPr lang="en" altLang="zh-CN" b="1" dirty="0"/>
              <a:t>get_linear_schedule_with_warmup</a:t>
            </a:r>
            <a:r>
              <a:rPr lang="en" altLang="zh-CN" dirty="0"/>
              <a:t>’ from Huggingface transformers</a:t>
            </a:r>
          </a:p>
          <a:p>
            <a:pPr marL="0" indent="0">
              <a:buNone/>
            </a:pPr>
            <a:endParaRPr lang="en" altLang="zh-CN" sz="2000" dirty="0"/>
          </a:p>
          <a:p>
            <a:endParaRPr lang="en" altLang="zh-CN" sz="2000" dirty="0"/>
          </a:p>
          <a:p>
            <a:endParaRPr lang="en" altLang="zh-CN" sz="2000" dirty="0"/>
          </a:p>
          <a:p>
            <a:endParaRPr lang="en" altLang="zh-CN" sz="2000" dirty="0"/>
          </a:p>
          <a:p>
            <a:endParaRPr lang="en" altLang="zh-CN" dirty="0"/>
          </a:p>
          <a:p>
            <a:endParaRPr lang="en" altLang="zh-CN" b="1" dirty="0"/>
          </a:p>
          <a:p>
            <a:endParaRPr kumimoji="1" lang="zh-CN" altLang="en-US" dirty="0"/>
          </a:p>
        </p:txBody>
      </p:sp>
    </p:spTree>
    <p:extLst>
      <p:ext uri="{BB962C8B-B14F-4D97-AF65-F5344CB8AC3E}">
        <p14:creationId xmlns:p14="http://schemas.microsoft.com/office/powerpoint/2010/main" val="60796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4EE41-78D3-A947-948B-5A8BC99EBE52}"/>
              </a:ext>
            </a:extLst>
          </p:cNvPr>
          <p:cNvSpPr>
            <a:spLocks noGrp="1"/>
          </p:cNvSpPr>
          <p:nvPr>
            <p:ph type="title"/>
          </p:nvPr>
        </p:nvSpPr>
        <p:spPr/>
        <p:txBody>
          <a:bodyPr/>
          <a:lstStyle/>
          <a:p>
            <a:r>
              <a:rPr kumimoji="1" lang="en-US" altLang="zh-CN" dirty="0"/>
              <a:t>Task One – </a:t>
            </a:r>
            <a:r>
              <a:rPr kumimoji="1" lang="en" altLang="zh-CN" dirty="0"/>
              <a:t>P</a:t>
            </a:r>
            <a:r>
              <a:rPr lang="en" altLang="zh-CN" dirty="0"/>
              <a:t>rime Hyperparameters</a:t>
            </a:r>
            <a:endParaRPr kumimoji="1" lang="zh-CN" altLang="en-US" dirty="0"/>
          </a:p>
        </p:txBody>
      </p:sp>
      <p:sp>
        <p:nvSpPr>
          <p:cNvPr id="3" name="内容占位符 2">
            <a:extLst>
              <a:ext uri="{FF2B5EF4-FFF2-40B4-BE49-F238E27FC236}">
                <a16:creationId xmlns:a16="http://schemas.microsoft.com/office/drawing/2014/main" id="{06EED7AA-E31B-4049-BB5A-116CFD6665AC}"/>
              </a:ext>
            </a:extLst>
          </p:cNvPr>
          <p:cNvSpPr>
            <a:spLocks noGrp="1"/>
          </p:cNvSpPr>
          <p:nvPr>
            <p:ph idx="1"/>
          </p:nvPr>
        </p:nvSpPr>
        <p:spPr/>
        <p:txBody>
          <a:bodyPr>
            <a:normAutofit lnSpcReduction="10000"/>
          </a:bodyPr>
          <a:lstStyle/>
          <a:p>
            <a:r>
              <a:rPr kumimoji="1" lang="en-US" altLang="zh-CN" dirty="0"/>
              <a:t>Learning Rate</a:t>
            </a:r>
          </a:p>
          <a:p>
            <a:r>
              <a:rPr kumimoji="1" lang="en-US" altLang="zh-CN" dirty="0"/>
              <a:t>Fine-tuning Rate</a:t>
            </a:r>
          </a:p>
          <a:p>
            <a:r>
              <a:rPr lang="en" altLang="zh-CN" dirty="0"/>
              <a:t>Adam Epsilon</a:t>
            </a:r>
            <a:endParaRPr kumimoji="1" lang="en-US" altLang="zh-CN" dirty="0"/>
          </a:p>
          <a:p>
            <a:r>
              <a:rPr lang="en" altLang="zh-CN" dirty="0"/>
              <a:t>Weight Decay</a:t>
            </a:r>
          </a:p>
          <a:p>
            <a:r>
              <a:rPr lang="en" altLang="zh-CN" dirty="0"/>
              <a:t>Warmup Ratio</a:t>
            </a:r>
          </a:p>
          <a:p>
            <a:r>
              <a:rPr lang="en" altLang="zh-CN" dirty="0"/>
              <a:t>Number of Steps</a:t>
            </a:r>
          </a:p>
          <a:p>
            <a:endParaRPr lang="en" altLang="zh-CN" dirty="0"/>
          </a:p>
          <a:p>
            <a:endParaRPr lang="en"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01183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AA835-06F9-C445-85C5-65E44985BCB8}"/>
              </a:ext>
            </a:extLst>
          </p:cNvPr>
          <p:cNvSpPr>
            <a:spLocks noGrp="1"/>
          </p:cNvSpPr>
          <p:nvPr>
            <p:ph type="title"/>
          </p:nvPr>
        </p:nvSpPr>
        <p:spPr/>
        <p:txBody>
          <a:bodyPr/>
          <a:lstStyle/>
          <a:p>
            <a:r>
              <a:rPr kumimoji="1" lang="en-US" altLang="zh-CN" dirty="0"/>
              <a:t>Task One – Loss Function</a:t>
            </a:r>
            <a:endParaRPr kumimoji="1" lang="zh-CN" altLang="en-US" dirty="0"/>
          </a:p>
        </p:txBody>
      </p:sp>
      <p:sp>
        <p:nvSpPr>
          <p:cNvPr id="3" name="内容占位符 2">
            <a:extLst>
              <a:ext uri="{FF2B5EF4-FFF2-40B4-BE49-F238E27FC236}">
                <a16:creationId xmlns:a16="http://schemas.microsoft.com/office/drawing/2014/main" id="{719E9EE1-90AF-C74F-93F1-08CBD910CE23}"/>
              </a:ext>
            </a:extLst>
          </p:cNvPr>
          <p:cNvSpPr>
            <a:spLocks noGrp="1"/>
          </p:cNvSpPr>
          <p:nvPr>
            <p:ph idx="1"/>
          </p:nvPr>
        </p:nvSpPr>
        <p:spPr>
          <a:xfrm>
            <a:off x="762000" y="2286001"/>
            <a:ext cx="10668000" cy="658906"/>
          </a:xfrm>
        </p:spPr>
        <p:txBody>
          <a:bodyPr/>
          <a:lstStyle/>
          <a:p>
            <a:r>
              <a:rPr lang="en" altLang="zh-CN" b="1" dirty="0"/>
              <a:t>Root Mean Square Error</a:t>
            </a:r>
          </a:p>
          <a:p>
            <a:pPr marL="0" indent="0">
              <a:buNone/>
            </a:pPr>
            <a:endParaRPr kumimoji="1"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3FECB-82F6-F144-8F5B-1EB71FD759BA}"/>
                  </a:ext>
                </a:extLst>
              </p:cNvPr>
              <p:cNvSpPr txBox="1"/>
              <p:nvPr/>
            </p:nvSpPr>
            <p:spPr>
              <a:xfrm>
                <a:off x="3606729" y="3429000"/>
                <a:ext cx="4978542"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zh-CN" altLang="en-US" sz="2800" i="1" smtClean="0">
                              <a:latin typeface="Cambria Math" panose="02040503050406030204" pitchFamily="18" charset="0"/>
                            </a:rPr>
                          </m:ctrlPr>
                        </m:radPr>
                        <m:deg/>
                        <m:e>
                          <m:f>
                            <m:fPr>
                              <m:ctrlPr>
                                <a:rPr kumimoji="1" lang="en-US" altLang="zh-CN" sz="2800" i="1" smtClean="0">
                                  <a:latin typeface="Cambria Math" panose="02040503050406030204" pitchFamily="18" charset="0"/>
                                </a:rPr>
                              </m:ctrlPr>
                            </m:fPr>
                            <m:num>
                              <m:r>
                                <a:rPr kumimoji="1" lang="en-US" altLang="zh-CN" sz="2800" b="0" i="1" smtClean="0">
                                  <a:latin typeface="Cambria Math" panose="02040503050406030204" pitchFamily="18" charset="0"/>
                                </a:rPr>
                                <m:t>1</m:t>
                              </m:r>
                            </m:num>
                            <m:den>
                              <m:r>
                                <a:rPr kumimoji="1" lang="en-US" altLang="zh-CN" sz="2800" b="0" i="1" smtClean="0">
                                  <a:latin typeface="Cambria Math" panose="02040503050406030204" pitchFamily="18" charset="0"/>
                                </a:rPr>
                                <m:t>𝑁</m:t>
                              </m:r>
                            </m:den>
                          </m:f>
                          <m:nary>
                            <m:naryPr>
                              <m:chr m:val="∑"/>
                              <m:ctrlPr>
                                <a:rPr kumimoji="1" lang="en-US" altLang="zh-CN" sz="2800" i="1" smtClean="0">
                                  <a:latin typeface="Cambria Math" panose="02040503050406030204" pitchFamily="18" charset="0"/>
                                </a:rPr>
                              </m:ctrlPr>
                            </m:naryPr>
                            <m:sub>
                              <m:r>
                                <m:rPr>
                                  <m:brk m:alnAt="23"/>
                                </m:rP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=1</m:t>
                              </m:r>
                            </m:sub>
                            <m:sup>
                              <m:r>
                                <a:rPr kumimoji="1" lang="en-US" altLang="zh-CN" sz="2800" b="0" i="1" smtClean="0">
                                  <a:latin typeface="Cambria Math" panose="02040503050406030204" pitchFamily="18" charset="0"/>
                                </a:rPr>
                                <m:t>𝑁</m:t>
                              </m:r>
                            </m:sup>
                            <m:e>
                              <m:sSup>
                                <m:sSupPr>
                                  <m:ctrlPr>
                                    <a:rPr kumimoji="1" lang="en-US" altLang="zh-CN" sz="2800" i="1" smtClean="0">
                                      <a:latin typeface="Cambria Math" panose="02040503050406030204" pitchFamily="18" charset="0"/>
                                    </a:rPr>
                                  </m:ctrlPr>
                                </m:sSupPr>
                                <m:e>
                                  <m:d>
                                    <m:dPr>
                                      <m:ctrlPr>
                                        <a:rPr kumimoji="1" lang="en-US" altLang="zh-CN" sz="2800" i="1" smtClean="0">
                                          <a:latin typeface="Cambria Math" panose="02040503050406030204" pitchFamily="18" charset="0"/>
                                        </a:rPr>
                                      </m:ctrlPr>
                                    </m:dPr>
                                    <m:e>
                                      <m:sSub>
                                        <m:sSubPr>
                                          <m:ctrlPr>
                                            <a:rPr kumimoji="1" lang="en-US" altLang="zh-CN" sz="2800" i="1" smtClean="0">
                                              <a:latin typeface="Cambria Math" panose="02040503050406030204" pitchFamily="18" charset="0"/>
                                            </a:rPr>
                                          </m:ctrlPr>
                                        </m:sSubPr>
                                        <m:e>
                                          <m:r>
                                            <m:rPr>
                                              <m:nor/>
                                            </m:rPr>
                                            <a:rPr lang="en" altLang="zh-CN" sz="2800">
                                              <a:latin typeface="STIXGeneral-Italic" pitchFamily="2" charset="2"/>
                                            </a:rPr>
                                            <m:t>observe</m:t>
                                          </m:r>
                                          <m:r>
                                            <m:rPr>
                                              <m:nor/>
                                            </m:rPr>
                                            <a:rPr lang="en" altLang="zh-CN" sz="2800">
                                              <a:latin typeface="STIXGeneral-Italic" pitchFamily="2" charset="2"/>
                                              <a:ea typeface="Microsoft YaHei" panose="020B0503020204020204" pitchFamily="34" charset="-122"/>
                                            </a:rPr>
                                            <m:t>d</m:t>
                                          </m:r>
                                        </m:e>
                                        <m:sub>
                                          <m:r>
                                            <a:rPr kumimoji="1" lang="en-US" altLang="zh-CN" sz="2800" b="0" i="1" smtClean="0">
                                              <a:latin typeface="Cambria Math" panose="02040503050406030204" pitchFamily="18" charset="0"/>
                                            </a:rPr>
                                            <m:t>𝑡</m:t>
                                          </m:r>
                                        </m:sub>
                                      </m:sSub>
                                      <m:r>
                                        <a:rPr kumimoji="1" lang="en-US" altLang="zh-CN" sz="2800" i="1">
                                          <a:latin typeface="Cambria Math" panose="02040503050406030204" pitchFamily="18" charset="0"/>
                                          <a:ea typeface="Cambria Math" panose="02040503050406030204" pitchFamily="18" charset="0"/>
                                        </a:rPr>
                                        <m:t>−</m:t>
                                      </m:r>
                                      <m:sSub>
                                        <m:sSubPr>
                                          <m:ctrlPr>
                                            <a:rPr kumimoji="1" lang="en-US" altLang="zh-CN" sz="2800" i="1" smtClean="0">
                                              <a:latin typeface="Cambria Math" panose="02040503050406030204" pitchFamily="18" charset="0"/>
                                              <a:ea typeface="Cambria Math" panose="02040503050406030204" pitchFamily="18" charset="0"/>
                                            </a:rPr>
                                          </m:ctrlPr>
                                        </m:sSubPr>
                                        <m:e>
                                          <m:r>
                                            <m:rPr>
                                              <m:nor/>
                                            </m:rPr>
                                            <a:rPr lang="en" altLang="zh-CN" sz="2800">
                                              <a:latin typeface="STIXGeneral-Italic" pitchFamily="2" charset="2"/>
                                            </a:rPr>
                                            <m:t>predicte</m:t>
                                          </m:r>
                                          <m:r>
                                            <m:rPr>
                                              <m:nor/>
                                            </m:rPr>
                                            <a:rPr lang="en" altLang="zh-CN" sz="2800">
                                              <a:latin typeface="STIXGeneral-Italic" pitchFamily="2" charset="2"/>
                                              <a:ea typeface="Microsoft YaHei" panose="020B0503020204020204" pitchFamily="34" charset="-122"/>
                                            </a:rPr>
                                            <m:t>d</m:t>
                                          </m:r>
                                        </m:e>
                                        <m:sub>
                                          <m:r>
                                            <a:rPr kumimoji="1" lang="en-US" altLang="zh-CN" sz="2800" b="0" i="1" smtClean="0">
                                              <a:latin typeface="Cambria Math" panose="02040503050406030204" pitchFamily="18" charset="0"/>
                                              <a:ea typeface="Cambria Math" panose="02040503050406030204" pitchFamily="18" charset="0"/>
                                            </a:rPr>
                                            <m:t>𝑡</m:t>
                                          </m:r>
                                        </m:sub>
                                      </m:sSub>
                                    </m:e>
                                  </m:d>
                                </m:e>
                                <m:sup>
                                  <m:r>
                                    <a:rPr kumimoji="1" lang="en-US" altLang="zh-CN" sz="2800" b="0" i="1" smtClean="0">
                                      <a:latin typeface="Cambria Math" panose="02040503050406030204" pitchFamily="18" charset="0"/>
                                    </a:rPr>
                                    <m:t>2</m:t>
                                  </m:r>
                                </m:sup>
                              </m:sSup>
                            </m:e>
                          </m:nary>
                        </m:e>
                      </m:rad>
                    </m:oMath>
                  </m:oMathPara>
                </a14:m>
                <a:endParaRPr kumimoji="1" lang="zh-CN" altLang="en-US" sz="2800" dirty="0"/>
              </a:p>
            </p:txBody>
          </p:sp>
        </mc:Choice>
        <mc:Fallback xmlns="">
          <p:sp>
            <p:nvSpPr>
              <p:cNvPr id="5" name="文本框 4">
                <a:extLst>
                  <a:ext uri="{FF2B5EF4-FFF2-40B4-BE49-F238E27FC236}">
                    <a16:creationId xmlns:a16="http://schemas.microsoft.com/office/drawing/2014/main" id="{1F43FECB-82F6-F144-8F5B-1EB71FD759BA}"/>
                  </a:ext>
                </a:extLst>
              </p:cNvPr>
              <p:cNvSpPr txBox="1">
                <a:spLocks noRot="1" noChangeAspect="1" noMove="1" noResize="1" noEditPoints="1" noAdjustHandles="1" noChangeArrowheads="1" noChangeShapeType="1" noTextEdit="1"/>
              </p:cNvSpPr>
              <p:nvPr/>
            </p:nvSpPr>
            <p:spPr>
              <a:xfrm>
                <a:off x="3606729" y="3429000"/>
                <a:ext cx="4978542" cy="1676293"/>
              </a:xfrm>
              <a:prstGeom prst="rect">
                <a:avLst/>
              </a:prstGeom>
              <a:blipFill>
                <a:blip r:embed="rId2"/>
                <a:stretch>
                  <a:fillRect l="-13486" t="-66165" b="-1135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669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28E01-9F9E-B64E-8FAC-0CC57521C27D}"/>
              </a:ext>
            </a:extLst>
          </p:cNvPr>
          <p:cNvSpPr>
            <a:spLocks noGrp="1"/>
          </p:cNvSpPr>
          <p:nvPr>
            <p:ph type="title"/>
          </p:nvPr>
        </p:nvSpPr>
        <p:spPr/>
        <p:txBody>
          <a:bodyPr/>
          <a:lstStyle/>
          <a:p>
            <a:r>
              <a:rPr kumimoji="1" lang="en-US" altLang="zh-CN" dirty="0"/>
              <a:t>Task One – Results</a:t>
            </a:r>
            <a:endParaRPr kumimoji="1" lang="zh-CN" altLang="en-US" dirty="0"/>
          </a:p>
        </p:txBody>
      </p:sp>
      <p:sp>
        <p:nvSpPr>
          <p:cNvPr id="3" name="内容占位符 2">
            <a:extLst>
              <a:ext uri="{FF2B5EF4-FFF2-40B4-BE49-F238E27FC236}">
                <a16:creationId xmlns:a16="http://schemas.microsoft.com/office/drawing/2014/main" id="{B1523F70-2C86-234A-BDF9-76B9521B0AB6}"/>
              </a:ext>
            </a:extLst>
          </p:cNvPr>
          <p:cNvSpPr>
            <a:spLocks noGrp="1"/>
          </p:cNvSpPr>
          <p:nvPr>
            <p:ph idx="1"/>
          </p:nvPr>
        </p:nvSpPr>
        <p:spPr/>
        <p:txBody>
          <a:bodyPr/>
          <a:lstStyle/>
          <a:p>
            <a:pPr marL="0" indent="0">
              <a:buNone/>
            </a:pPr>
            <a:r>
              <a:rPr lang="en" altLang="zh-CN" dirty="0"/>
              <a:t>Best performance achieved by </a:t>
            </a:r>
            <a:r>
              <a:rPr lang="en" altLang="zh-CN" b="1" dirty="0"/>
              <a:t>Two Inputs FFNN</a:t>
            </a:r>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graphicFrame>
        <p:nvGraphicFramePr>
          <p:cNvPr id="5" name="表格 4">
            <a:extLst>
              <a:ext uri="{FF2B5EF4-FFF2-40B4-BE49-F238E27FC236}">
                <a16:creationId xmlns:a16="http://schemas.microsoft.com/office/drawing/2014/main" id="{CD240D65-CFE1-3345-AC14-A2B05FEF64FC}"/>
              </a:ext>
            </a:extLst>
          </p:cNvPr>
          <p:cNvGraphicFramePr>
            <a:graphicFrameLocks noGrp="1"/>
          </p:cNvGraphicFramePr>
          <p:nvPr>
            <p:extLst>
              <p:ext uri="{D42A27DB-BD31-4B8C-83A1-F6EECF244321}">
                <p14:modId xmlns:p14="http://schemas.microsoft.com/office/powerpoint/2010/main" val="2724200154"/>
              </p:ext>
            </p:extLst>
          </p:nvPr>
        </p:nvGraphicFramePr>
        <p:xfrm>
          <a:off x="950260" y="3133163"/>
          <a:ext cx="9323293" cy="968190"/>
        </p:xfrm>
        <a:graphic>
          <a:graphicData uri="http://schemas.openxmlformats.org/drawingml/2006/table">
            <a:tbl>
              <a:tblPr firstRow="1" bandRow="1">
                <a:tableStyleId>{5C22544A-7EE6-4342-B048-85BDC9FD1C3A}</a:tableStyleId>
              </a:tblPr>
              <a:tblGrid>
                <a:gridCol w="1183342">
                  <a:extLst>
                    <a:ext uri="{9D8B030D-6E8A-4147-A177-3AD203B41FA5}">
                      <a16:colId xmlns:a16="http://schemas.microsoft.com/office/drawing/2014/main" val="774597884"/>
                    </a:ext>
                  </a:extLst>
                </a:gridCol>
                <a:gridCol w="954742">
                  <a:extLst>
                    <a:ext uri="{9D8B030D-6E8A-4147-A177-3AD203B41FA5}">
                      <a16:colId xmlns:a16="http://schemas.microsoft.com/office/drawing/2014/main" val="2418824477"/>
                    </a:ext>
                  </a:extLst>
                </a:gridCol>
                <a:gridCol w="1981198">
                  <a:extLst>
                    <a:ext uri="{9D8B030D-6E8A-4147-A177-3AD203B41FA5}">
                      <a16:colId xmlns:a16="http://schemas.microsoft.com/office/drawing/2014/main" val="3750277736"/>
                    </a:ext>
                  </a:extLst>
                </a:gridCol>
                <a:gridCol w="1801906">
                  <a:extLst>
                    <a:ext uri="{9D8B030D-6E8A-4147-A177-3AD203B41FA5}">
                      <a16:colId xmlns:a16="http://schemas.microsoft.com/office/drawing/2014/main" val="1807053862"/>
                    </a:ext>
                  </a:extLst>
                </a:gridCol>
                <a:gridCol w="1694329">
                  <a:extLst>
                    <a:ext uri="{9D8B030D-6E8A-4147-A177-3AD203B41FA5}">
                      <a16:colId xmlns:a16="http://schemas.microsoft.com/office/drawing/2014/main" val="4031596746"/>
                    </a:ext>
                  </a:extLst>
                </a:gridCol>
                <a:gridCol w="1707776">
                  <a:extLst>
                    <a:ext uri="{9D8B030D-6E8A-4147-A177-3AD203B41FA5}">
                      <a16:colId xmlns:a16="http://schemas.microsoft.com/office/drawing/2014/main" val="906296853"/>
                    </a:ext>
                  </a:extLst>
                </a:gridCol>
              </a:tblGrid>
              <a:tr h="599753">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EPOCHS</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LRATE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EMBEDDING_DIM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HIDDEN_DIM_1</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HIDDEN_DIM_2</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HIDDEN_DIM_3</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383155161"/>
                  </a:ext>
                </a:extLst>
              </a:tr>
              <a:tr h="3684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0.145</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300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10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2187722796"/>
                  </a:ext>
                </a:extLst>
              </a:tr>
            </a:tbl>
          </a:graphicData>
        </a:graphic>
      </p:graphicFrame>
      <p:pic>
        <p:nvPicPr>
          <p:cNvPr id="6" name="图片 5">
            <a:extLst>
              <a:ext uri="{FF2B5EF4-FFF2-40B4-BE49-F238E27FC236}">
                <a16:creationId xmlns:a16="http://schemas.microsoft.com/office/drawing/2014/main" id="{1B8FE76B-C63E-7048-B593-EE2EA49FCFF0}"/>
              </a:ext>
            </a:extLst>
          </p:cNvPr>
          <p:cNvPicPr>
            <a:picLocks noChangeAspect="1"/>
          </p:cNvPicPr>
          <p:nvPr/>
        </p:nvPicPr>
        <p:blipFill>
          <a:blip r:embed="rId2"/>
          <a:stretch>
            <a:fillRect/>
          </a:stretch>
        </p:blipFill>
        <p:spPr>
          <a:xfrm>
            <a:off x="950260" y="4586568"/>
            <a:ext cx="7945620" cy="361948"/>
          </a:xfrm>
          <a:prstGeom prst="rect">
            <a:avLst/>
          </a:prstGeom>
        </p:spPr>
      </p:pic>
      <p:pic>
        <p:nvPicPr>
          <p:cNvPr id="7" name="图片 6">
            <a:extLst>
              <a:ext uri="{FF2B5EF4-FFF2-40B4-BE49-F238E27FC236}">
                <a16:creationId xmlns:a16="http://schemas.microsoft.com/office/drawing/2014/main" id="{AA027AD6-335B-194F-BAF8-5D7E24AFABB2}"/>
              </a:ext>
            </a:extLst>
          </p:cNvPr>
          <p:cNvPicPr>
            <a:picLocks noChangeAspect="1"/>
          </p:cNvPicPr>
          <p:nvPr/>
        </p:nvPicPr>
        <p:blipFill>
          <a:blip r:embed="rId3"/>
          <a:stretch>
            <a:fillRect/>
          </a:stretch>
        </p:blipFill>
        <p:spPr>
          <a:xfrm>
            <a:off x="950260" y="5417861"/>
            <a:ext cx="2741706" cy="366623"/>
          </a:xfrm>
          <a:prstGeom prst="rect">
            <a:avLst/>
          </a:prstGeom>
        </p:spPr>
      </p:pic>
    </p:spTree>
    <p:extLst>
      <p:ext uri="{BB962C8B-B14F-4D97-AF65-F5344CB8AC3E}">
        <p14:creationId xmlns:p14="http://schemas.microsoft.com/office/powerpoint/2010/main" val="400991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28E01-9F9E-B64E-8FAC-0CC57521C27D}"/>
              </a:ext>
            </a:extLst>
          </p:cNvPr>
          <p:cNvSpPr>
            <a:spLocks noGrp="1"/>
          </p:cNvSpPr>
          <p:nvPr>
            <p:ph type="title"/>
          </p:nvPr>
        </p:nvSpPr>
        <p:spPr/>
        <p:txBody>
          <a:bodyPr/>
          <a:lstStyle/>
          <a:p>
            <a:r>
              <a:rPr kumimoji="1" lang="en-US" altLang="zh-CN" dirty="0"/>
              <a:t>Task One – Results</a:t>
            </a:r>
            <a:endParaRPr kumimoji="1" lang="zh-CN" altLang="en-US" dirty="0"/>
          </a:p>
        </p:txBody>
      </p:sp>
      <p:sp>
        <p:nvSpPr>
          <p:cNvPr id="3" name="内容占位符 2">
            <a:extLst>
              <a:ext uri="{FF2B5EF4-FFF2-40B4-BE49-F238E27FC236}">
                <a16:creationId xmlns:a16="http://schemas.microsoft.com/office/drawing/2014/main" id="{B1523F70-2C86-234A-BDF9-76B9521B0AB6}"/>
              </a:ext>
            </a:extLst>
          </p:cNvPr>
          <p:cNvSpPr>
            <a:spLocks noGrp="1"/>
          </p:cNvSpPr>
          <p:nvPr>
            <p:ph idx="1"/>
          </p:nvPr>
        </p:nvSpPr>
        <p:spPr/>
        <p:txBody>
          <a:bodyPr/>
          <a:lstStyle/>
          <a:p>
            <a:pPr marL="0" indent="0">
              <a:buNone/>
            </a:pPr>
            <a:r>
              <a:rPr lang="en" altLang="zh-CN" dirty="0"/>
              <a:t>Best performance achieved by </a:t>
            </a:r>
            <a:r>
              <a:rPr lang="en" altLang="zh-CN" b="1" dirty="0"/>
              <a:t>Two Inputs CNN</a:t>
            </a:r>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graphicFrame>
        <p:nvGraphicFramePr>
          <p:cNvPr id="5" name="表格 4">
            <a:extLst>
              <a:ext uri="{FF2B5EF4-FFF2-40B4-BE49-F238E27FC236}">
                <a16:creationId xmlns:a16="http://schemas.microsoft.com/office/drawing/2014/main" id="{CD240D65-CFE1-3345-AC14-A2B05FEF64FC}"/>
              </a:ext>
            </a:extLst>
          </p:cNvPr>
          <p:cNvGraphicFramePr>
            <a:graphicFrameLocks noGrp="1"/>
          </p:cNvGraphicFramePr>
          <p:nvPr>
            <p:extLst>
              <p:ext uri="{D42A27DB-BD31-4B8C-83A1-F6EECF244321}">
                <p14:modId xmlns:p14="http://schemas.microsoft.com/office/powerpoint/2010/main" val="1473819315"/>
              </p:ext>
            </p:extLst>
          </p:nvPr>
        </p:nvGraphicFramePr>
        <p:xfrm>
          <a:off x="930088" y="3149033"/>
          <a:ext cx="10331823" cy="968190"/>
        </p:xfrm>
        <a:graphic>
          <a:graphicData uri="http://schemas.openxmlformats.org/drawingml/2006/table">
            <a:tbl>
              <a:tblPr firstRow="1" bandRow="1">
                <a:tableStyleId>{5C22544A-7EE6-4342-B048-85BDC9FD1C3A}</a:tableStyleId>
              </a:tblPr>
              <a:tblGrid>
                <a:gridCol w="1020569">
                  <a:extLst>
                    <a:ext uri="{9D8B030D-6E8A-4147-A177-3AD203B41FA5}">
                      <a16:colId xmlns:a16="http://schemas.microsoft.com/office/drawing/2014/main" val="774597884"/>
                    </a:ext>
                  </a:extLst>
                </a:gridCol>
                <a:gridCol w="812842">
                  <a:extLst>
                    <a:ext uri="{9D8B030D-6E8A-4147-A177-3AD203B41FA5}">
                      <a16:colId xmlns:a16="http://schemas.microsoft.com/office/drawing/2014/main" val="2418824477"/>
                    </a:ext>
                  </a:extLst>
                </a:gridCol>
                <a:gridCol w="1964368">
                  <a:extLst>
                    <a:ext uri="{9D8B030D-6E8A-4147-A177-3AD203B41FA5}">
                      <a16:colId xmlns:a16="http://schemas.microsoft.com/office/drawing/2014/main" val="3750277736"/>
                    </a:ext>
                  </a:extLst>
                </a:gridCol>
                <a:gridCol w="1518291">
                  <a:extLst>
                    <a:ext uri="{9D8B030D-6E8A-4147-A177-3AD203B41FA5}">
                      <a16:colId xmlns:a16="http://schemas.microsoft.com/office/drawing/2014/main" val="1807053862"/>
                    </a:ext>
                  </a:extLst>
                </a:gridCol>
                <a:gridCol w="2111189">
                  <a:extLst>
                    <a:ext uri="{9D8B030D-6E8A-4147-A177-3AD203B41FA5}">
                      <a16:colId xmlns:a16="http://schemas.microsoft.com/office/drawing/2014/main" val="4031596746"/>
                    </a:ext>
                  </a:extLst>
                </a:gridCol>
                <a:gridCol w="1680882">
                  <a:extLst>
                    <a:ext uri="{9D8B030D-6E8A-4147-A177-3AD203B41FA5}">
                      <a16:colId xmlns:a16="http://schemas.microsoft.com/office/drawing/2014/main" val="906296853"/>
                    </a:ext>
                  </a:extLst>
                </a:gridCol>
                <a:gridCol w="1223682">
                  <a:extLst>
                    <a:ext uri="{9D8B030D-6E8A-4147-A177-3AD203B41FA5}">
                      <a16:colId xmlns:a16="http://schemas.microsoft.com/office/drawing/2014/main" val="768372674"/>
                    </a:ext>
                  </a:extLst>
                </a:gridCol>
              </a:tblGrid>
              <a:tr h="599753">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EPOCHS</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LRATE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EMBEDDING_DIM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FC_OUT_DIM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N_OUT_CHANNELS</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WINDOW_SIZE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 altLang="zh-CN" sz="1600" b="1" i="0" u="none" strike="noStrike" kern="1200" dirty="0">
                          <a:solidFill>
                            <a:schemeClr val="lt1"/>
                          </a:solidFill>
                          <a:effectLst/>
                          <a:latin typeface="+mn-lt"/>
                          <a:ea typeface="+mn-ea"/>
                          <a:cs typeface="+mn-cs"/>
                        </a:rPr>
                        <a:t>DROPOUT</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383155161"/>
                  </a:ext>
                </a:extLst>
              </a:tr>
              <a:tr h="3684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5e-3</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25</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3</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0.7</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2187722796"/>
                  </a:ext>
                </a:extLst>
              </a:tr>
            </a:tbl>
          </a:graphicData>
        </a:graphic>
      </p:graphicFrame>
      <p:pic>
        <p:nvPicPr>
          <p:cNvPr id="1026" name="Picture 2">
            <a:extLst>
              <a:ext uri="{FF2B5EF4-FFF2-40B4-BE49-F238E27FC236}">
                <a16:creationId xmlns:a16="http://schemas.microsoft.com/office/drawing/2014/main" id="{E5A1B1E9-1D23-6841-894F-4E9836F20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088" y="4799282"/>
            <a:ext cx="7945620" cy="361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8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28E01-9F9E-B64E-8FAC-0CC57521C27D}"/>
              </a:ext>
            </a:extLst>
          </p:cNvPr>
          <p:cNvSpPr>
            <a:spLocks noGrp="1"/>
          </p:cNvSpPr>
          <p:nvPr>
            <p:ph type="title"/>
          </p:nvPr>
        </p:nvSpPr>
        <p:spPr/>
        <p:txBody>
          <a:bodyPr/>
          <a:lstStyle/>
          <a:p>
            <a:r>
              <a:rPr kumimoji="1" lang="en-US" altLang="zh-CN" dirty="0"/>
              <a:t>Task One – Results</a:t>
            </a:r>
            <a:endParaRPr kumimoji="1" lang="zh-CN" altLang="en-US" dirty="0"/>
          </a:p>
        </p:txBody>
      </p:sp>
      <p:sp>
        <p:nvSpPr>
          <p:cNvPr id="3" name="内容占位符 2">
            <a:extLst>
              <a:ext uri="{FF2B5EF4-FFF2-40B4-BE49-F238E27FC236}">
                <a16:creationId xmlns:a16="http://schemas.microsoft.com/office/drawing/2014/main" id="{B1523F70-2C86-234A-BDF9-76B9521B0AB6}"/>
              </a:ext>
            </a:extLst>
          </p:cNvPr>
          <p:cNvSpPr>
            <a:spLocks noGrp="1"/>
          </p:cNvSpPr>
          <p:nvPr>
            <p:ph idx="1"/>
          </p:nvPr>
        </p:nvSpPr>
        <p:spPr/>
        <p:txBody>
          <a:bodyPr/>
          <a:lstStyle/>
          <a:p>
            <a:pPr marL="0" indent="0">
              <a:buNone/>
            </a:pPr>
            <a:r>
              <a:rPr lang="en" altLang="zh-CN" dirty="0"/>
              <a:t>Best performance achieved by </a:t>
            </a:r>
            <a:r>
              <a:rPr lang="en" altLang="zh-CN" b="1" dirty="0"/>
              <a:t>Two Inputs RNN</a:t>
            </a:r>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graphicFrame>
        <p:nvGraphicFramePr>
          <p:cNvPr id="5" name="表格 4">
            <a:extLst>
              <a:ext uri="{FF2B5EF4-FFF2-40B4-BE49-F238E27FC236}">
                <a16:creationId xmlns:a16="http://schemas.microsoft.com/office/drawing/2014/main" id="{CD240D65-CFE1-3345-AC14-A2B05FEF64FC}"/>
              </a:ext>
            </a:extLst>
          </p:cNvPr>
          <p:cNvGraphicFramePr>
            <a:graphicFrameLocks noGrp="1"/>
          </p:cNvGraphicFramePr>
          <p:nvPr>
            <p:extLst>
              <p:ext uri="{D42A27DB-BD31-4B8C-83A1-F6EECF244321}">
                <p14:modId xmlns:p14="http://schemas.microsoft.com/office/powerpoint/2010/main" val="3740000239"/>
              </p:ext>
            </p:extLst>
          </p:nvPr>
        </p:nvGraphicFramePr>
        <p:xfrm>
          <a:off x="930088" y="3149033"/>
          <a:ext cx="10499911" cy="968190"/>
        </p:xfrm>
        <a:graphic>
          <a:graphicData uri="http://schemas.openxmlformats.org/drawingml/2006/table">
            <a:tbl>
              <a:tblPr firstRow="1" bandRow="1">
                <a:tableStyleId>{5C22544A-7EE6-4342-B048-85BDC9FD1C3A}</a:tableStyleId>
              </a:tblPr>
              <a:tblGrid>
                <a:gridCol w="1037173">
                  <a:extLst>
                    <a:ext uri="{9D8B030D-6E8A-4147-A177-3AD203B41FA5}">
                      <a16:colId xmlns:a16="http://schemas.microsoft.com/office/drawing/2014/main" val="774597884"/>
                    </a:ext>
                  </a:extLst>
                </a:gridCol>
                <a:gridCol w="826066">
                  <a:extLst>
                    <a:ext uri="{9D8B030D-6E8A-4147-A177-3AD203B41FA5}">
                      <a16:colId xmlns:a16="http://schemas.microsoft.com/office/drawing/2014/main" val="2418824477"/>
                    </a:ext>
                  </a:extLst>
                </a:gridCol>
                <a:gridCol w="1996326">
                  <a:extLst>
                    <a:ext uri="{9D8B030D-6E8A-4147-A177-3AD203B41FA5}">
                      <a16:colId xmlns:a16="http://schemas.microsoft.com/office/drawing/2014/main" val="3750277736"/>
                    </a:ext>
                  </a:extLst>
                </a:gridCol>
                <a:gridCol w="1542992">
                  <a:extLst>
                    <a:ext uri="{9D8B030D-6E8A-4147-A177-3AD203B41FA5}">
                      <a16:colId xmlns:a16="http://schemas.microsoft.com/office/drawing/2014/main" val="1807053862"/>
                    </a:ext>
                  </a:extLst>
                </a:gridCol>
                <a:gridCol w="2145536">
                  <a:extLst>
                    <a:ext uri="{9D8B030D-6E8A-4147-A177-3AD203B41FA5}">
                      <a16:colId xmlns:a16="http://schemas.microsoft.com/office/drawing/2014/main" val="4031596746"/>
                    </a:ext>
                  </a:extLst>
                </a:gridCol>
                <a:gridCol w="1708228">
                  <a:extLst>
                    <a:ext uri="{9D8B030D-6E8A-4147-A177-3AD203B41FA5}">
                      <a16:colId xmlns:a16="http://schemas.microsoft.com/office/drawing/2014/main" val="906296853"/>
                    </a:ext>
                  </a:extLst>
                </a:gridCol>
                <a:gridCol w="1243590">
                  <a:extLst>
                    <a:ext uri="{9D8B030D-6E8A-4147-A177-3AD203B41FA5}">
                      <a16:colId xmlns:a16="http://schemas.microsoft.com/office/drawing/2014/main" val="768372674"/>
                    </a:ext>
                  </a:extLst>
                </a:gridCol>
              </a:tblGrid>
              <a:tr h="599753">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EPOCHS</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LRATE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EMBEDDING_DIM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HIDDEN_DIM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FC_OUTPUT_DIM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BIDIRECTIONAL</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 altLang="zh-CN" sz="1600" b="1" i="0" u="none" strike="noStrike" kern="1200" dirty="0">
                          <a:solidFill>
                            <a:schemeClr val="lt1"/>
                          </a:solidFill>
                          <a:effectLst/>
                          <a:latin typeface="+mn-lt"/>
                          <a:ea typeface="+mn-ea"/>
                          <a:cs typeface="+mn-cs"/>
                        </a:rPr>
                        <a:t>DROPOUT</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383155161"/>
                  </a:ext>
                </a:extLst>
              </a:tr>
              <a:tr h="3684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30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1e-4</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128</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32</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Ture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0.3</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2187722796"/>
                  </a:ext>
                </a:extLst>
              </a:tr>
            </a:tbl>
          </a:graphicData>
        </a:graphic>
      </p:graphicFrame>
      <p:pic>
        <p:nvPicPr>
          <p:cNvPr id="2050" name="Picture 2">
            <a:extLst>
              <a:ext uri="{FF2B5EF4-FFF2-40B4-BE49-F238E27FC236}">
                <a16:creationId xmlns:a16="http://schemas.microsoft.com/office/drawing/2014/main" id="{4AF7B7C9-D48C-414C-8F09-27DE3A79D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088" y="4492041"/>
            <a:ext cx="6089278" cy="8614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AF12E14-6446-C24F-9BDC-489A73A3C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088" y="5668070"/>
            <a:ext cx="3287170" cy="24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3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81778-B80A-CC4B-8501-B4E5CE33C8A0}"/>
              </a:ext>
            </a:extLst>
          </p:cNvPr>
          <p:cNvSpPr>
            <a:spLocks noGrp="1"/>
          </p:cNvSpPr>
          <p:nvPr>
            <p:ph type="title"/>
          </p:nvPr>
        </p:nvSpPr>
        <p:spPr/>
        <p:txBody>
          <a:bodyPr/>
          <a:lstStyle/>
          <a:p>
            <a:r>
              <a:rPr kumimoji="1" lang="en-US" altLang="zh-CN" dirty="0"/>
              <a:t>Task One – Results</a:t>
            </a:r>
            <a:endParaRPr kumimoji="1" lang="zh-CN" altLang="en-US" dirty="0"/>
          </a:p>
        </p:txBody>
      </p:sp>
      <p:sp>
        <p:nvSpPr>
          <p:cNvPr id="3" name="内容占位符 2">
            <a:extLst>
              <a:ext uri="{FF2B5EF4-FFF2-40B4-BE49-F238E27FC236}">
                <a16:creationId xmlns:a16="http://schemas.microsoft.com/office/drawing/2014/main" id="{12928631-E3F4-DE46-BF8F-64782825DFA5}"/>
              </a:ext>
            </a:extLst>
          </p:cNvPr>
          <p:cNvSpPr>
            <a:spLocks noGrp="1"/>
          </p:cNvSpPr>
          <p:nvPr>
            <p:ph idx="1"/>
          </p:nvPr>
        </p:nvSpPr>
        <p:spPr/>
        <p:txBody>
          <a:bodyPr>
            <a:normAutofit fontScale="85000" lnSpcReduction="20000"/>
          </a:bodyPr>
          <a:lstStyle/>
          <a:p>
            <a:pPr marL="0" indent="0">
              <a:buNone/>
            </a:pPr>
            <a:r>
              <a:rPr lang="en" altLang="zh-CN" dirty="0"/>
              <a:t>Best performance achieved by </a:t>
            </a:r>
            <a:r>
              <a:rPr lang="en" altLang="zh-CN" b="1" dirty="0"/>
              <a:t>Pre-trained LMs </a:t>
            </a:r>
          </a:p>
          <a:p>
            <a:r>
              <a:rPr kumimoji="1" lang="en-US" altLang="zh-CN" dirty="0"/>
              <a:t>Without Data Augmentation</a:t>
            </a:r>
          </a:p>
          <a:p>
            <a:pPr lvl="1">
              <a:buFont typeface="Wingdings" pitchFamily="2" charset="2"/>
              <a:buChar char="Ø"/>
            </a:pPr>
            <a:r>
              <a:rPr kumimoji="1" lang="en-US" altLang="zh-CN" dirty="0"/>
              <a:t>   Model: bert_base_uncased </a:t>
            </a:r>
          </a:p>
          <a:p>
            <a:pPr lvl="1">
              <a:buFont typeface="Wingdings" pitchFamily="2" charset="2"/>
              <a:buChar char="Ø"/>
            </a:pPr>
            <a:r>
              <a:rPr kumimoji="1" lang="en-US" altLang="zh-CN" dirty="0"/>
              <a:t>   Inputs structure: </a:t>
            </a:r>
            <a:r>
              <a:rPr lang="en" altLang="zh-CN" dirty="0"/>
              <a:t>new headlines + new words</a:t>
            </a:r>
            <a:endParaRPr kumimoji="1" lang="en-US" altLang="zh-CN" dirty="0"/>
          </a:p>
          <a:p>
            <a:pPr lvl="1">
              <a:buFont typeface="Wingdings" pitchFamily="2" charset="2"/>
              <a:buChar char="Ø"/>
            </a:pPr>
            <a:r>
              <a:rPr kumimoji="1" lang="en-US" altLang="zh-CN" dirty="0"/>
              <a:t>   Test loss: </a:t>
            </a:r>
            <a:r>
              <a:rPr lang="en-US" altLang="zh-CN" dirty="0"/>
              <a:t>0.52937</a:t>
            </a:r>
          </a:p>
          <a:p>
            <a:r>
              <a:rPr kumimoji="1" lang="en-US" altLang="zh-CN" dirty="0"/>
              <a:t>With Data Augmentation (Add “funlines” training dataset)</a:t>
            </a:r>
          </a:p>
          <a:p>
            <a:pPr lvl="1">
              <a:buFont typeface="Wingdings" pitchFamily="2" charset="2"/>
              <a:buChar char="Ø"/>
            </a:pPr>
            <a:r>
              <a:rPr kumimoji="1" lang="en-US" altLang="zh-CN" dirty="0"/>
              <a:t>   Model: bert_base_uncased</a:t>
            </a:r>
          </a:p>
          <a:p>
            <a:pPr lvl="1">
              <a:buFont typeface="Wingdings" pitchFamily="2" charset="2"/>
              <a:buChar char="Ø"/>
            </a:pPr>
            <a:r>
              <a:rPr kumimoji="1" lang="en-US" altLang="zh-CN" dirty="0"/>
              <a:t>   Inputs structure: </a:t>
            </a:r>
            <a:r>
              <a:rPr lang="en" altLang="zh-CN" dirty="0"/>
              <a:t>new headlines + new words</a:t>
            </a:r>
          </a:p>
          <a:p>
            <a:pPr lvl="1">
              <a:buFont typeface="Wingdings" pitchFamily="2" charset="2"/>
              <a:buChar char="Ø"/>
            </a:pPr>
            <a:r>
              <a:rPr kumimoji="1" lang="en-US" altLang="zh-CN" dirty="0"/>
              <a:t>   Test loss: </a:t>
            </a:r>
            <a:r>
              <a:rPr kumimoji="1" lang="en-US" altLang="zh-CN" dirty="0">
                <a:solidFill>
                  <a:srgbClr val="FFC000">
                    <a:alpha val="70000"/>
                  </a:srgbClr>
                </a:solidFill>
              </a:rPr>
              <a:t>0.</a:t>
            </a:r>
            <a:r>
              <a:rPr lang="en-US" altLang="zh-CN" dirty="0">
                <a:solidFill>
                  <a:srgbClr val="FFC000">
                    <a:alpha val="70000"/>
                  </a:srgbClr>
                </a:solidFill>
              </a:rPr>
              <a:t>52054 (Best performance achieved among all trials)</a:t>
            </a:r>
            <a:endParaRPr kumimoji="1" lang="zh-CN" altLang="en-US" dirty="0">
              <a:solidFill>
                <a:srgbClr val="FFC000">
                  <a:alpha val="70000"/>
                </a:srgbClr>
              </a:solidFill>
            </a:endParaRPr>
          </a:p>
        </p:txBody>
      </p:sp>
    </p:spTree>
    <p:extLst>
      <p:ext uri="{BB962C8B-B14F-4D97-AF65-F5344CB8AC3E}">
        <p14:creationId xmlns:p14="http://schemas.microsoft.com/office/powerpoint/2010/main" val="8854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27050-02AC-044C-9B22-FFB4AD8EB6D4}"/>
              </a:ext>
            </a:extLst>
          </p:cNvPr>
          <p:cNvSpPr>
            <a:spLocks noGrp="1"/>
          </p:cNvSpPr>
          <p:nvPr>
            <p:ph type="title"/>
          </p:nvPr>
        </p:nvSpPr>
        <p:spPr/>
        <p:txBody>
          <a:bodyPr/>
          <a:lstStyle/>
          <a:p>
            <a:r>
              <a:rPr kumimoji="1" lang="en-US" altLang="zh-CN" dirty="0"/>
              <a:t>Task Two – </a:t>
            </a:r>
            <a:r>
              <a:rPr lang="en" altLang="zh-CN" dirty="0"/>
              <a:t>Data Preprocessing</a:t>
            </a:r>
            <a:endParaRPr kumimoji="1" lang="zh-CN" altLang="en-US" dirty="0"/>
          </a:p>
        </p:txBody>
      </p:sp>
      <p:sp>
        <p:nvSpPr>
          <p:cNvPr id="3" name="内容占位符 2">
            <a:extLst>
              <a:ext uri="{FF2B5EF4-FFF2-40B4-BE49-F238E27FC236}">
                <a16:creationId xmlns:a16="http://schemas.microsoft.com/office/drawing/2014/main" id="{D33343B6-0093-E04B-9508-E3B8F466CE54}"/>
              </a:ext>
            </a:extLst>
          </p:cNvPr>
          <p:cNvSpPr>
            <a:spLocks noGrp="1"/>
          </p:cNvSpPr>
          <p:nvPr>
            <p:ph idx="1"/>
          </p:nvPr>
        </p:nvSpPr>
        <p:spPr/>
        <p:txBody>
          <a:bodyPr/>
          <a:lstStyle/>
          <a:p>
            <a:r>
              <a:rPr kumimoji="1" lang="en-US" altLang="zh-CN" dirty="0"/>
              <a:t>There are 3 versions of </a:t>
            </a:r>
            <a:r>
              <a:rPr kumimoji="1" lang="en" altLang="zh-CN" dirty="0"/>
              <a:t>d</a:t>
            </a:r>
            <a:r>
              <a:rPr lang="en" altLang="zh-CN" dirty="0"/>
              <a:t>ata preprocessing:</a:t>
            </a:r>
          </a:p>
          <a:p>
            <a:pPr marL="971550" lvl="1" indent="-514350">
              <a:buFont typeface="+mj-lt"/>
              <a:buAutoNum type="arabicPeriod"/>
            </a:pPr>
            <a:r>
              <a:rPr kumimoji="1" lang="en-US" altLang="zh-CN" dirty="0"/>
              <a:t>The normal version</a:t>
            </a:r>
          </a:p>
          <a:p>
            <a:pPr marL="971550" lvl="1" indent="-514350">
              <a:buFont typeface="+mj-lt"/>
              <a:buAutoNum type="arabicPeriod"/>
            </a:pPr>
            <a:r>
              <a:rPr kumimoji="1" lang="en-US" altLang="zh-CN" dirty="0"/>
              <a:t>The headlines truncated version</a:t>
            </a:r>
          </a:p>
          <a:p>
            <a:pPr marL="971550" lvl="1" indent="-514350">
              <a:buFont typeface="+mj-lt"/>
              <a:buAutoNum type="arabicPeriod"/>
            </a:pPr>
            <a:r>
              <a:rPr kumimoji="1" lang="en-US" altLang="zh-CN" dirty="0"/>
              <a:t>The </a:t>
            </a:r>
            <a:r>
              <a:rPr kumimoji="1" lang="en" altLang="zh-CN" dirty="0"/>
              <a:t>p</a:t>
            </a:r>
            <a:r>
              <a:rPr lang="en" altLang="zh-CN" dirty="0"/>
              <a:t>unctuation removal </a:t>
            </a:r>
            <a:r>
              <a:rPr kumimoji="1" lang="en-US" altLang="zh-CN" dirty="0"/>
              <a:t>version</a:t>
            </a:r>
            <a:endParaRPr lang="en" altLang="zh-CN" dirty="0"/>
          </a:p>
          <a:p>
            <a:pPr marL="0" indent="0">
              <a:buNone/>
            </a:pPr>
            <a:endParaRPr kumimoji="1" lang="zh-CN" altLang="en-US" dirty="0"/>
          </a:p>
        </p:txBody>
      </p:sp>
    </p:spTree>
    <p:extLst>
      <p:ext uri="{BB962C8B-B14F-4D97-AF65-F5344CB8AC3E}">
        <p14:creationId xmlns:p14="http://schemas.microsoft.com/office/powerpoint/2010/main" val="147585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1E621-395B-1644-AC0A-582F59D8E129}"/>
              </a:ext>
            </a:extLst>
          </p:cNvPr>
          <p:cNvSpPr>
            <a:spLocks noGrp="1"/>
          </p:cNvSpPr>
          <p:nvPr>
            <p:ph type="title"/>
          </p:nvPr>
        </p:nvSpPr>
        <p:spPr/>
        <p:txBody>
          <a:bodyPr/>
          <a:lstStyle/>
          <a:p>
            <a:r>
              <a:rPr kumimoji="1" lang="en-US" altLang="zh-CN" dirty="0"/>
              <a:t>Task Two – Models Choices &amp; Design</a:t>
            </a:r>
            <a:endParaRPr kumimoji="1" lang="zh-CN" altLang="en-US" dirty="0"/>
          </a:p>
        </p:txBody>
      </p:sp>
      <p:sp>
        <p:nvSpPr>
          <p:cNvPr id="3" name="内容占位符 2">
            <a:extLst>
              <a:ext uri="{FF2B5EF4-FFF2-40B4-BE49-F238E27FC236}">
                <a16:creationId xmlns:a16="http://schemas.microsoft.com/office/drawing/2014/main" id="{9901E5F0-8E0A-6242-BC67-4F56429AF30D}"/>
              </a:ext>
            </a:extLst>
          </p:cNvPr>
          <p:cNvSpPr>
            <a:spLocks noGrp="1"/>
          </p:cNvSpPr>
          <p:nvPr>
            <p:ph idx="1"/>
          </p:nvPr>
        </p:nvSpPr>
        <p:spPr/>
        <p:txBody>
          <a:bodyPr/>
          <a:lstStyle/>
          <a:p>
            <a:r>
              <a:rPr lang="en" altLang="zh-CN" dirty="0"/>
              <a:t>Pre-trained LM + a classification layer (LMs applied: BERT, ALBERT, XLNet, ELECTRA, ROBERTA)</a:t>
            </a:r>
          </a:p>
          <a:p>
            <a:endParaRPr kumimoji="1" lang="zh-CN" altLang="en-US" dirty="0"/>
          </a:p>
        </p:txBody>
      </p:sp>
    </p:spTree>
    <p:extLst>
      <p:ext uri="{BB962C8B-B14F-4D97-AF65-F5344CB8AC3E}">
        <p14:creationId xmlns:p14="http://schemas.microsoft.com/office/powerpoint/2010/main" val="177899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FA7DE-FEE8-AA43-A804-CC8B21DAE09A}"/>
              </a:ext>
            </a:extLst>
          </p:cNvPr>
          <p:cNvSpPr>
            <a:spLocks noGrp="1"/>
          </p:cNvSpPr>
          <p:nvPr>
            <p:ph type="title"/>
          </p:nvPr>
        </p:nvSpPr>
        <p:spPr/>
        <p:txBody>
          <a:bodyPr/>
          <a:lstStyle/>
          <a:p>
            <a:r>
              <a:rPr kumimoji="1" lang="en-US" altLang="zh-CN" dirty="0"/>
              <a:t>Funniness Estimation for Edited News Headlines</a:t>
            </a:r>
            <a:endParaRPr kumimoji="1" lang="zh-CN" altLang="en-US" dirty="0"/>
          </a:p>
        </p:txBody>
      </p:sp>
      <p:sp>
        <p:nvSpPr>
          <p:cNvPr id="3" name="内容占位符 2">
            <a:extLst>
              <a:ext uri="{FF2B5EF4-FFF2-40B4-BE49-F238E27FC236}">
                <a16:creationId xmlns:a16="http://schemas.microsoft.com/office/drawing/2014/main" id="{6D21C8A2-04E6-8641-9501-8AEEA33FEA98}"/>
              </a:ext>
            </a:extLst>
          </p:cNvPr>
          <p:cNvSpPr>
            <a:spLocks noGrp="1"/>
          </p:cNvSpPr>
          <p:nvPr>
            <p:ph idx="1"/>
          </p:nvPr>
        </p:nvSpPr>
        <p:spPr/>
        <p:txBody>
          <a:bodyPr>
            <a:normAutofit/>
          </a:bodyPr>
          <a:lstStyle/>
          <a:p>
            <a:pPr>
              <a:lnSpc>
                <a:spcPct val="150000"/>
              </a:lnSpc>
            </a:pPr>
            <a:r>
              <a:rPr kumimoji="1" lang="en-US" altLang="zh-CN" b="1" dirty="0">
                <a:solidFill>
                  <a:schemeClr val="tx1">
                    <a:alpha val="80000"/>
                  </a:schemeClr>
                </a:solidFill>
              </a:rPr>
              <a:t>Task</a:t>
            </a:r>
            <a:r>
              <a:rPr kumimoji="1" lang="en-US" altLang="zh-CN" b="1" dirty="0"/>
              <a:t> one</a:t>
            </a:r>
            <a:r>
              <a:rPr kumimoji="1" lang="en-US" altLang="zh-CN" dirty="0"/>
              <a:t> - Given one edited headline, design a </a:t>
            </a:r>
            <a:r>
              <a:rPr kumimoji="1" lang="en-US" altLang="zh-CN" b="1" dirty="0"/>
              <a:t>regression</a:t>
            </a:r>
            <a:r>
              <a:rPr kumimoji="1" lang="en-US" altLang="zh-CN" dirty="0"/>
              <a:t> model to predict how funny it is </a:t>
            </a:r>
          </a:p>
          <a:p>
            <a:pPr>
              <a:lnSpc>
                <a:spcPct val="150000"/>
              </a:lnSpc>
            </a:pPr>
            <a:r>
              <a:rPr kumimoji="1" lang="en-US" altLang="zh-CN" b="1" dirty="0"/>
              <a:t>Task two</a:t>
            </a:r>
            <a:r>
              <a:rPr kumimoji="1" lang="en-US" altLang="zh-CN" dirty="0"/>
              <a:t> - Given the original headline and two manually edited versions, design a model to predict </a:t>
            </a:r>
            <a:r>
              <a:rPr kumimoji="1" lang="en-US" altLang="zh-CN" b="1" dirty="0"/>
              <a:t>which</a:t>
            </a:r>
            <a:r>
              <a:rPr kumimoji="1" lang="en-US" altLang="zh-CN" dirty="0"/>
              <a:t> edited version is the </a:t>
            </a:r>
            <a:r>
              <a:rPr kumimoji="1" lang="en-US" altLang="zh-CN" b="1" dirty="0"/>
              <a:t>funnier of the two</a:t>
            </a:r>
          </a:p>
        </p:txBody>
      </p:sp>
    </p:spTree>
    <p:extLst>
      <p:ext uri="{BB962C8B-B14F-4D97-AF65-F5344CB8AC3E}">
        <p14:creationId xmlns:p14="http://schemas.microsoft.com/office/powerpoint/2010/main" val="3730557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966F9-36DF-2742-B47E-C4D3CA80F461}"/>
              </a:ext>
            </a:extLst>
          </p:cNvPr>
          <p:cNvSpPr>
            <a:spLocks noGrp="1"/>
          </p:cNvSpPr>
          <p:nvPr>
            <p:ph type="title"/>
          </p:nvPr>
        </p:nvSpPr>
        <p:spPr/>
        <p:txBody>
          <a:bodyPr/>
          <a:lstStyle/>
          <a:p>
            <a:r>
              <a:rPr kumimoji="1" lang="en-US" altLang="zh-CN" dirty="0"/>
              <a:t>Task Two – “</a:t>
            </a:r>
            <a:r>
              <a:rPr lang="en" altLang="zh-CN" dirty="0"/>
              <a:t>Pre-trained LM + a classification layer”</a:t>
            </a:r>
            <a:endParaRPr kumimoji="1" lang="zh-CN" altLang="en-US" dirty="0"/>
          </a:p>
        </p:txBody>
      </p:sp>
      <p:sp>
        <p:nvSpPr>
          <p:cNvPr id="3" name="内容占位符 2">
            <a:extLst>
              <a:ext uri="{FF2B5EF4-FFF2-40B4-BE49-F238E27FC236}">
                <a16:creationId xmlns:a16="http://schemas.microsoft.com/office/drawing/2014/main" id="{6058EACA-BA9B-B34B-AB22-28E3D3DE2D8D}"/>
              </a:ext>
            </a:extLst>
          </p:cNvPr>
          <p:cNvSpPr>
            <a:spLocks noGrp="1"/>
          </p:cNvSpPr>
          <p:nvPr>
            <p:ph idx="1"/>
          </p:nvPr>
        </p:nvSpPr>
        <p:spPr>
          <a:xfrm>
            <a:off x="762000" y="2286000"/>
            <a:ext cx="10668000" cy="699247"/>
          </a:xfrm>
        </p:spPr>
        <p:txBody>
          <a:bodyPr/>
          <a:lstStyle/>
          <a:p>
            <a:r>
              <a:rPr lang="en" altLang="zh-CN" dirty="0"/>
              <a:t>Concatenate edited headline 1 and edited headline 2</a:t>
            </a:r>
            <a:endParaRPr kumimoji="1" lang="zh-CN" altLang="en-US" dirty="0"/>
          </a:p>
        </p:txBody>
      </p:sp>
      <p:sp>
        <p:nvSpPr>
          <p:cNvPr id="4" name="圆角矩形 3">
            <a:extLst>
              <a:ext uri="{FF2B5EF4-FFF2-40B4-BE49-F238E27FC236}">
                <a16:creationId xmlns:a16="http://schemas.microsoft.com/office/drawing/2014/main" id="{F87FF8CC-E34C-4D45-AE1D-BB3AF4E92DB1}"/>
              </a:ext>
            </a:extLst>
          </p:cNvPr>
          <p:cNvSpPr/>
          <p:nvPr/>
        </p:nvSpPr>
        <p:spPr>
          <a:xfrm>
            <a:off x="614362" y="5643283"/>
            <a:ext cx="1138238" cy="45271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[CLS]</a:t>
            </a:r>
            <a:endParaRPr kumimoji="1" lang="zh-CN" altLang="en-US" dirty="0"/>
          </a:p>
        </p:txBody>
      </p:sp>
      <p:sp>
        <p:nvSpPr>
          <p:cNvPr id="5" name="圆角矩形 4">
            <a:extLst>
              <a:ext uri="{FF2B5EF4-FFF2-40B4-BE49-F238E27FC236}">
                <a16:creationId xmlns:a16="http://schemas.microsoft.com/office/drawing/2014/main" id="{3DC0C383-9FD0-DF4F-999F-227A03562C36}"/>
              </a:ext>
            </a:extLst>
          </p:cNvPr>
          <p:cNvSpPr/>
          <p:nvPr/>
        </p:nvSpPr>
        <p:spPr>
          <a:xfrm>
            <a:off x="1752600" y="5643283"/>
            <a:ext cx="3700462" cy="4527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Edited headline 1</a:t>
            </a:r>
            <a:endParaRPr kumimoji="1" lang="zh-CN" altLang="en-US" dirty="0"/>
          </a:p>
        </p:txBody>
      </p:sp>
      <p:sp>
        <p:nvSpPr>
          <p:cNvPr id="6" name="圆角矩形 5">
            <a:extLst>
              <a:ext uri="{FF2B5EF4-FFF2-40B4-BE49-F238E27FC236}">
                <a16:creationId xmlns:a16="http://schemas.microsoft.com/office/drawing/2014/main" id="{3E080235-60FD-384C-A65D-4DBF9C53DD16}"/>
              </a:ext>
            </a:extLst>
          </p:cNvPr>
          <p:cNvSpPr/>
          <p:nvPr/>
        </p:nvSpPr>
        <p:spPr>
          <a:xfrm>
            <a:off x="5453062" y="5643283"/>
            <a:ext cx="1138238" cy="45271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
        <p:nvSpPr>
          <p:cNvPr id="7" name="圆角矩形 6">
            <a:extLst>
              <a:ext uri="{FF2B5EF4-FFF2-40B4-BE49-F238E27FC236}">
                <a16:creationId xmlns:a16="http://schemas.microsoft.com/office/drawing/2014/main" id="{81F3F208-FFB4-0C43-8D6F-B5BB9714EBF7}"/>
              </a:ext>
            </a:extLst>
          </p:cNvPr>
          <p:cNvSpPr/>
          <p:nvPr/>
        </p:nvSpPr>
        <p:spPr>
          <a:xfrm>
            <a:off x="6591300" y="5643283"/>
            <a:ext cx="3700462" cy="4527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Edited headline 2</a:t>
            </a:r>
            <a:endParaRPr kumimoji="1" lang="zh-CN" altLang="en-US" dirty="0"/>
          </a:p>
        </p:txBody>
      </p:sp>
      <p:sp>
        <p:nvSpPr>
          <p:cNvPr id="8" name="圆角矩形 7">
            <a:extLst>
              <a:ext uri="{FF2B5EF4-FFF2-40B4-BE49-F238E27FC236}">
                <a16:creationId xmlns:a16="http://schemas.microsoft.com/office/drawing/2014/main" id="{73AFE37C-73B3-B24A-BD67-0A88725BFA50}"/>
              </a:ext>
            </a:extLst>
          </p:cNvPr>
          <p:cNvSpPr/>
          <p:nvPr/>
        </p:nvSpPr>
        <p:spPr>
          <a:xfrm>
            <a:off x="10291762" y="5643283"/>
            <a:ext cx="1138238" cy="45271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
        <p:nvSpPr>
          <p:cNvPr id="9" name="圆角矩形 8">
            <a:extLst>
              <a:ext uri="{FF2B5EF4-FFF2-40B4-BE49-F238E27FC236}">
                <a16:creationId xmlns:a16="http://schemas.microsoft.com/office/drawing/2014/main" id="{9B70CB4A-9A57-4244-BD54-7D81CB33BA80}"/>
              </a:ext>
            </a:extLst>
          </p:cNvPr>
          <p:cNvSpPr/>
          <p:nvPr/>
        </p:nvSpPr>
        <p:spPr>
          <a:xfrm>
            <a:off x="614362" y="4572000"/>
            <a:ext cx="10815638" cy="69028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BERT-Liked Pre-trained LM</a:t>
            </a:r>
            <a:endParaRPr kumimoji="1" lang="zh-CN" altLang="en-US" sz="2400" dirty="0"/>
          </a:p>
        </p:txBody>
      </p:sp>
      <p:cxnSp>
        <p:nvCxnSpPr>
          <p:cNvPr id="11" name="直线箭头连接符 10">
            <a:extLst>
              <a:ext uri="{FF2B5EF4-FFF2-40B4-BE49-F238E27FC236}">
                <a16:creationId xmlns:a16="http://schemas.microsoft.com/office/drawing/2014/main" id="{D0B2511F-A8FB-AE44-9220-3B10856FA83F}"/>
              </a:ext>
            </a:extLst>
          </p:cNvPr>
          <p:cNvCxnSpPr>
            <a:stCxn id="4" idx="0"/>
          </p:cNvCxnSpPr>
          <p:nvPr/>
        </p:nvCxnSpPr>
        <p:spPr>
          <a:xfrm flipV="1">
            <a:off x="1183481" y="5262284"/>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2666B911-7142-0D43-9309-3CA0DCA28DFB}"/>
              </a:ext>
            </a:extLst>
          </p:cNvPr>
          <p:cNvCxnSpPr/>
          <p:nvPr/>
        </p:nvCxnSpPr>
        <p:spPr>
          <a:xfrm flipV="1">
            <a:off x="3602831" y="5262283"/>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53F4B412-1A99-7642-85AB-325DD8C409E8}"/>
              </a:ext>
            </a:extLst>
          </p:cNvPr>
          <p:cNvCxnSpPr/>
          <p:nvPr/>
        </p:nvCxnSpPr>
        <p:spPr>
          <a:xfrm flipV="1">
            <a:off x="6022181" y="5262282"/>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8ACBF802-99B5-9345-96F8-9E74A8CDEECD}"/>
              </a:ext>
            </a:extLst>
          </p:cNvPr>
          <p:cNvCxnSpPr/>
          <p:nvPr/>
        </p:nvCxnSpPr>
        <p:spPr>
          <a:xfrm flipV="1">
            <a:off x="10861160" y="5262282"/>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3E38FD17-CB9F-5D45-9737-98B2AA9BF70C}"/>
              </a:ext>
            </a:extLst>
          </p:cNvPr>
          <p:cNvCxnSpPr/>
          <p:nvPr/>
        </p:nvCxnSpPr>
        <p:spPr>
          <a:xfrm flipV="1">
            <a:off x="8570398" y="5262281"/>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E4F2D2DF-5FC9-8343-8276-A44A4507D930}"/>
              </a:ext>
            </a:extLst>
          </p:cNvPr>
          <p:cNvCxnSpPr>
            <a:cxnSpLocks/>
          </p:cNvCxnSpPr>
          <p:nvPr/>
        </p:nvCxnSpPr>
        <p:spPr>
          <a:xfrm flipV="1">
            <a:off x="1183481" y="4289612"/>
            <a:ext cx="0" cy="282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F56B55E2-4A6A-574D-8E7D-4284699AB861}"/>
              </a:ext>
            </a:extLst>
          </p:cNvPr>
          <p:cNvSpPr/>
          <p:nvPr/>
        </p:nvSpPr>
        <p:spPr>
          <a:xfrm>
            <a:off x="291562" y="3709148"/>
            <a:ext cx="1783837" cy="5558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Linear Classifier</a:t>
            </a:r>
            <a:endParaRPr kumimoji="1" lang="zh-CN" altLang="en-US" dirty="0"/>
          </a:p>
        </p:txBody>
      </p:sp>
      <p:cxnSp>
        <p:nvCxnSpPr>
          <p:cNvPr id="19" name="直线箭头连接符 18">
            <a:extLst>
              <a:ext uri="{FF2B5EF4-FFF2-40B4-BE49-F238E27FC236}">
                <a16:creationId xmlns:a16="http://schemas.microsoft.com/office/drawing/2014/main" id="{95FFDEF8-13DF-E04D-9CD5-C6BA9C76EA62}"/>
              </a:ext>
            </a:extLst>
          </p:cNvPr>
          <p:cNvCxnSpPr>
            <a:cxnSpLocks/>
          </p:cNvCxnSpPr>
          <p:nvPr/>
        </p:nvCxnSpPr>
        <p:spPr>
          <a:xfrm flipV="1">
            <a:off x="1188381" y="3429000"/>
            <a:ext cx="0" cy="282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F6CFCC37-4CBD-C641-84A0-291572577428}"/>
              </a:ext>
            </a:extLst>
          </p:cNvPr>
          <p:cNvSpPr txBox="1"/>
          <p:nvPr/>
        </p:nvSpPr>
        <p:spPr>
          <a:xfrm>
            <a:off x="265183" y="3107623"/>
            <a:ext cx="1836593" cy="369332"/>
          </a:xfrm>
          <a:prstGeom prst="rect">
            <a:avLst/>
          </a:prstGeom>
          <a:noFill/>
        </p:spPr>
        <p:txBody>
          <a:bodyPr wrap="none" rtlCol="0">
            <a:spAutoFit/>
          </a:bodyPr>
          <a:lstStyle/>
          <a:p>
            <a:r>
              <a:rPr kumimoji="1" lang="en-US" altLang="zh-CN" dirty="0"/>
              <a:t>Class Prediction</a:t>
            </a:r>
            <a:endParaRPr kumimoji="1" lang="zh-CN" altLang="en-US" dirty="0"/>
          </a:p>
        </p:txBody>
      </p:sp>
    </p:spTree>
    <p:extLst>
      <p:ext uri="{BB962C8B-B14F-4D97-AF65-F5344CB8AC3E}">
        <p14:creationId xmlns:p14="http://schemas.microsoft.com/office/powerpoint/2010/main" val="408677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1E621-395B-1644-AC0A-582F59D8E129}"/>
              </a:ext>
            </a:extLst>
          </p:cNvPr>
          <p:cNvSpPr>
            <a:spLocks noGrp="1"/>
          </p:cNvSpPr>
          <p:nvPr>
            <p:ph type="title"/>
          </p:nvPr>
        </p:nvSpPr>
        <p:spPr/>
        <p:txBody>
          <a:bodyPr/>
          <a:lstStyle/>
          <a:p>
            <a:r>
              <a:rPr kumimoji="1" lang="en-US" altLang="zh-CN" dirty="0"/>
              <a:t>Task Two – Design of Training Processes</a:t>
            </a:r>
            <a:endParaRPr kumimoji="1" lang="zh-CN" altLang="en-US" dirty="0"/>
          </a:p>
        </p:txBody>
      </p:sp>
      <p:sp>
        <p:nvSpPr>
          <p:cNvPr id="3" name="内容占位符 2">
            <a:extLst>
              <a:ext uri="{FF2B5EF4-FFF2-40B4-BE49-F238E27FC236}">
                <a16:creationId xmlns:a16="http://schemas.microsoft.com/office/drawing/2014/main" id="{9901E5F0-8E0A-6242-BC67-4F56429AF30D}"/>
              </a:ext>
            </a:extLst>
          </p:cNvPr>
          <p:cNvSpPr>
            <a:spLocks noGrp="1"/>
          </p:cNvSpPr>
          <p:nvPr>
            <p:ph idx="1"/>
          </p:nvPr>
        </p:nvSpPr>
        <p:spPr/>
        <p:txBody>
          <a:bodyPr>
            <a:normAutofit fontScale="77500" lnSpcReduction="20000"/>
          </a:bodyPr>
          <a:lstStyle/>
          <a:p>
            <a:r>
              <a:rPr lang="en" altLang="zh-CN" b="1" dirty="0"/>
              <a:t>Version 1</a:t>
            </a:r>
            <a:r>
              <a:rPr lang="en" altLang="zh-CN" dirty="0"/>
              <a:t>: </a:t>
            </a:r>
          </a:p>
          <a:p>
            <a:pPr lvl="1">
              <a:buFont typeface="Wingdings" pitchFamily="2" charset="2"/>
              <a:buChar char="Ø"/>
            </a:pPr>
            <a:r>
              <a:rPr lang="en" altLang="zh-CN" dirty="0"/>
              <a:t> Training the model “Pre-trained LM + a classification layer” straightly for the real classification task.</a:t>
            </a:r>
          </a:p>
          <a:p>
            <a:pPr marL="0" indent="0">
              <a:buNone/>
            </a:pPr>
            <a:endParaRPr lang="en" altLang="zh-CN" dirty="0"/>
          </a:p>
          <a:p>
            <a:r>
              <a:rPr lang="en" altLang="zh-CN" b="1" dirty="0"/>
              <a:t>Version 2 (Fake Task + Real Task) </a:t>
            </a:r>
            <a:r>
              <a:rPr lang="en" altLang="zh-CN" dirty="0"/>
              <a:t>:  </a:t>
            </a:r>
          </a:p>
          <a:p>
            <a:pPr lvl="1">
              <a:buFont typeface="Wingdings" pitchFamily="2" charset="2"/>
              <a:buChar char="Ø"/>
            </a:pPr>
            <a:r>
              <a:rPr lang="en" altLang="zh-CN" dirty="0"/>
              <a:t> Firstly, training the model “Pre-trained LM + a regression layer” for a fake regression task on the training dataset.</a:t>
            </a:r>
          </a:p>
          <a:p>
            <a:pPr lvl="1">
              <a:buFont typeface="Wingdings" pitchFamily="2" charset="2"/>
              <a:buChar char="Ø"/>
            </a:pPr>
            <a:r>
              <a:rPr lang="en" altLang="zh-CN" dirty="0"/>
              <a:t> After training well, get rid of the regression layer and add an initialized classification layer</a:t>
            </a:r>
            <a:r>
              <a:rPr lang="zh-CN" altLang="en-US" dirty="0"/>
              <a:t> </a:t>
            </a:r>
            <a:r>
              <a:rPr lang="en" altLang="zh-CN" dirty="0"/>
              <a:t>on top of the pre-trained LM.</a:t>
            </a:r>
          </a:p>
          <a:p>
            <a:pPr lvl="1">
              <a:buFont typeface="Wingdings" pitchFamily="2" charset="2"/>
              <a:buChar char="Ø"/>
            </a:pPr>
            <a:r>
              <a:rPr lang="en" altLang="zh-CN" dirty="0"/>
              <a:t> Finally training the model for the real classification task.</a:t>
            </a:r>
          </a:p>
        </p:txBody>
      </p:sp>
    </p:spTree>
    <p:extLst>
      <p:ext uri="{BB962C8B-B14F-4D97-AF65-F5344CB8AC3E}">
        <p14:creationId xmlns:p14="http://schemas.microsoft.com/office/powerpoint/2010/main" val="3621289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62B75-5201-4D4B-AC42-1A05100EB21F}"/>
              </a:ext>
            </a:extLst>
          </p:cNvPr>
          <p:cNvSpPr>
            <a:spLocks noGrp="1"/>
          </p:cNvSpPr>
          <p:nvPr>
            <p:ph type="title"/>
          </p:nvPr>
        </p:nvSpPr>
        <p:spPr>
          <a:xfrm>
            <a:off x="762000" y="2667000"/>
            <a:ext cx="10668000" cy="1524000"/>
          </a:xfrm>
        </p:spPr>
        <p:txBody>
          <a:bodyPr>
            <a:normAutofit fontScale="90000"/>
          </a:bodyPr>
          <a:lstStyle/>
          <a:p>
            <a:r>
              <a:rPr lang="en" altLang="zh-CN" dirty="0"/>
              <a:t>The optimizer, the learning rate scheduler and the </a:t>
            </a:r>
            <a:r>
              <a:rPr kumimoji="1" lang="en" altLang="zh-CN" dirty="0"/>
              <a:t>p</a:t>
            </a:r>
            <a:r>
              <a:rPr lang="en" altLang="zh-CN" dirty="0"/>
              <a:t>rime hyperparameters are the same as those for the task one models</a:t>
            </a:r>
            <a:endParaRPr kumimoji="1" lang="zh-CN" altLang="en-US" dirty="0"/>
          </a:p>
        </p:txBody>
      </p:sp>
    </p:spTree>
    <p:extLst>
      <p:ext uri="{BB962C8B-B14F-4D97-AF65-F5344CB8AC3E}">
        <p14:creationId xmlns:p14="http://schemas.microsoft.com/office/powerpoint/2010/main" val="793137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84920-9746-5542-8A5B-8CCB082E2B0E}"/>
              </a:ext>
            </a:extLst>
          </p:cNvPr>
          <p:cNvSpPr>
            <a:spLocks noGrp="1"/>
          </p:cNvSpPr>
          <p:nvPr>
            <p:ph type="title"/>
          </p:nvPr>
        </p:nvSpPr>
        <p:spPr/>
        <p:txBody>
          <a:bodyPr/>
          <a:lstStyle/>
          <a:p>
            <a:r>
              <a:rPr kumimoji="1" lang="en-US" altLang="zh-CN" dirty="0"/>
              <a:t>Task Two – Loss Function</a:t>
            </a:r>
            <a:endParaRPr kumimoji="1" lang="zh-CN" altLang="en-US" dirty="0"/>
          </a:p>
        </p:txBody>
      </p:sp>
      <p:sp>
        <p:nvSpPr>
          <p:cNvPr id="3" name="内容占位符 2">
            <a:extLst>
              <a:ext uri="{FF2B5EF4-FFF2-40B4-BE49-F238E27FC236}">
                <a16:creationId xmlns:a16="http://schemas.microsoft.com/office/drawing/2014/main" id="{ACB51E2C-E56A-C347-B44F-DE256925CC5D}"/>
              </a:ext>
            </a:extLst>
          </p:cNvPr>
          <p:cNvSpPr>
            <a:spLocks noGrp="1"/>
          </p:cNvSpPr>
          <p:nvPr>
            <p:ph idx="1"/>
          </p:nvPr>
        </p:nvSpPr>
        <p:spPr>
          <a:xfrm>
            <a:off x="762000" y="2286001"/>
            <a:ext cx="10668000" cy="632012"/>
          </a:xfrm>
        </p:spPr>
        <p:txBody>
          <a:bodyPr/>
          <a:lstStyle/>
          <a:p>
            <a:r>
              <a:rPr kumimoji="1" lang="en" altLang="zh-CN" b="1" dirty="0"/>
              <a:t>Cross-Entropy Loss</a:t>
            </a:r>
            <a:endParaRPr kumimoji="1" lang="zh-CN" altLang="en-US"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7308C14-94BE-7845-896F-5125A9C41DF3}"/>
                  </a:ext>
                </a:extLst>
              </p:cNvPr>
              <p:cNvSpPr txBox="1"/>
              <p:nvPr/>
            </p:nvSpPr>
            <p:spPr>
              <a:xfrm>
                <a:off x="3633980" y="3761147"/>
                <a:ext cx="4924040" cy="796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latin typeface="Cambria Math" panose="02040503050406030204" pitchFamily="18" charset="0"/>
                        </a:rPr>
                        <m:t>𝐻</m:t>
                      </m:r>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𝑃</m:t>
                          </m:r>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𝑄</m:t>
                          </m:r>
                        </m:e>
                      </m:d>
                      <m:r>
                        <a:rPr kumimoji="1" lang="en-US" altLang="zh-CN" sz="2800" b="0" i="1" smtClean="0">
                          <a:latin typeface="Cambria Math" panose="02040503050406030204" pitchFamily="18" charset="0"/>
                          <a:ea typeface="Cambria Math" panose="02040503050406030204" pitchFamily="18" charset="0"/>
                        </a:rPr>
                        <m:t>=−</m:t>
                      </m:r>
                      <m:nary>
                        <m:naryPr>
                          <m:chr m:val="∑"/>
                          <m:limLoc m:val="subSup"/>
                          <m:supHide m:val="on"/>
                          <m:ctrlPr>
                            <a:rPr kumimoji="1" lang="en-US" altLang="zh-CN" sz="2800" b="0" i="1" smtClean="0">
                              <a:latin typeface="Cambria Math" panose="02040503050406030204" pitchFamily="18" charset="0"/>
                              <a:ea typeface="Cambria Math" panose="02040503050406030204" pitchFamily="18" charset="0"/>
                            </a:rPr>
                          </m:ctrlPr>
                        </m:naryPr>
                        <m:sub>
                          <m:r>
                            <m:rPr>
                              <m:brk m:alnAt="9"/>
                            </m:rPr>
                            <a:rPr kumimoji="1" lang="en-US" altLang="zh-CN" sz="2800" b="0" i="1" smtClean="0">
                              <a:latin typeface="Cambria Math" panose="02040503050406030204" pitchFamily="18" charset="0"/>
                              <a:ea typeface="Cambria Math" panose="02040503050406030204" pitchFamily="18" charset="0"/>
                            </a:rPr>
                            <m:t>𝑖</m:t>
                          </m:r>
                        </m:sub>
                        <m:sup/>
                        <m:e>
                          <m:r>
                            <a:rPr kumimoji="1" lang="en-US" altLang="zh-CN" sz="2800" b="0" i="1" smtClean="0">
                              <a:latin typeface="Cambria Math" panose="02040503050406030204" pitchFamily="18" charset="0"/>
                              <a:ea typeface="Cambria Math" panose="02040503050406030204" pitchFamily="18" charset="0"/>
                            </a:rPr>
                            <m:t>𝑃</m:t>
                          </m:r>
                          <m:d>
                            <m:dPr>
                              <m:ctrlPr>
                                <a:rPr kumimoji="1" lang="en-US" altLang="zh-CN" sz="2800" b="0" i="1" smtClean="0">
                                  <a:latin typeface="Cambria Math" panose="02040503050406030204" pitchFamily="18" charset="0"/>
                                  <a:ea typeface="Cambria Math" panose="02040503050406030204" pitchFamily="18" charset="0"/>
                                </a:rPr>
                              </m:ctrlPr>
                            </m:dPr>
                            <m:e>
                              <m:sSub>
                                <m:sSubPr>
                                  <m:ctrlPr>
                                    <a:rPr kumimoji="1" lang="en-US" altLang="zh-CN" sz="2800" b="0" i="1" smtClean="0">
                                      <a:latin typeface="Cambria Math" panose="02040503050406030204" pitchFamily="18" charset="0"/>
                                      <a:ea typeface="Cambria Math" panose="02040503050406030204" pitchFamily="18" charset="0"/>
                                    </a:rPr>
                                  </m:ctrlPr>
                                </m:sSubPr>
                                <m:e>
                                  <m:r>
                                    <a:rPr kumimoji="1" lang="en-US" altLang="zh-CN" sz="2800" b="0" i="1" smtClean="0">
                                      <a:latin typeface="Cambria Math" panose="02040503050406030204" pitchFamily="18" charset="0"/>
                                      <a:ea typeface="Cambria Math" panose="02040503050406030204" pitchFamily="18" charset="0"/>
                                    </a:rPr>
                                    <m:t>𝑦</m:t>
                                  </m:r>
                                </m:e>
                                <m:sub>
                                  <m:r>
                                    <a:rPr kumimoji="1" lang="en-US" altLang="zh-CN" sz="2800" b="0" i="1" smtClean="0">
                                      <a:latin typeface="Cambria Math" panose="02040503050406030204" pitchFamily="18" charset="0"/>
                                      <a:ea typeface="Cambria Math" panose="02040503050406030204" pitchFamily="18" charset="0"/>
                                    </a:rPr>
                                    <m:t>𝑖</m:t>
                                  </m:r>
                                </m:sub>
                              </m:sSub>
                            </m:e>
                          </m:d>
                          <m:func>
                            <m:funcPr>
                              <m:ctrlPr>
                                <a:rPr kumimoji="1" lang="en-US" altLang="zh-CN" sz="2800" b="0" i="1" smtClean="0">
                                  <a:latin typeface="Cambria Math" panose="02040503050406030204" pitchFamily="18" charset="0"/>
                                  <a:ea typeface="Cambria Math" panose="02040503050406030204" pitchFamily="18" charset="0"/>
                                </a:rPr>
                              </m:ctrlPr>
                            </m:funcPr>
                            <m:fName>
                              <m:r>
                                <m:rPr>
                                  <m:sty m:val="p"/>
                                </m:rPr>
                                <a:rPr kumimoji="1" lang="en-US" altLang="zh-CN" sz="2800" b="0" i="0" smtClean="0">
                                  <a:latin typeface="Cambria Math" panose="02040503050406030204" pitchFamily="18" charset="0"/>
                                  <a:ea typeface="Cambria Math" panose="02040503050406030204" pitchFamily="18" charset="0"/>
                                </a:rPr>
                                <m:t>log</m:t>
                              </m:r>
                            </m:fName>
                            <m:e>
                              <m:r>
                                <a:rPr kumimoji="1" lang="en-US" altLang="zh-CN" sz="2800" b="0" i="1" smtClean="0">
                                  <a:latin typeface="Cambria Math" panose="02040503050406030204" pitchFamily="18" charset="0"/>
                                  <a:ea typeface="Cambria Math" panose="02040503050406030204" pitchFamily="18" charset="0"/>
                                </a:rPr>
                                <m:t>𝑄</m:t>
                              </m:r>
                              <m:d>
                                <m:dPr>
                                  <m:ctrlPr>
                                    <a:rPr kumimoji="1" lang="en-US" altLang="zh-CN" sz="2800" b="0" i="1" smtClean="0">
                                      <a:latin typeface="Cambria Math" panose="02040503050406030204" pitchFamily="18" charset="0"/>
                                      <a:ea typeface="Cambria Math" panose="02040503050406030204" pitchFamily="18" charset="0"/>
                                    </a:rPr>
                                  </m:ctrlPr>
                                </m:dPr>
                                <m:e>
                                  <m:sSub>
                                    <m:sSubPr>
                                      <m:ctrlPr>
                                        <a:rPr kumimoji="1" lang="en-US" altLang="zh-CN" sz="2800" b="0" i="1" smtClean="0">
                                          <a:latin typeface="Cambria Math" panose="02040503050406030204" pitchFamily="18" charset="0"/>
                                          <a:ea typeface="Cambria Math" panose="02040503050406030204" pitchFamily="18" charset="0"/>
                                        </a:rPr>
                                      </m:ctrlPr>
                                    </m:sSubPr>
                                    <m:e>
                                      <m:r>
                                        <a:rPr kumimoji="1" lang="en-US" altLang="zh-CN" sz="2800" b="0" i="1" smtClean="0">
                                          <a:latin typeface="Cambria Math" panose="02040503050406030204" pitchFamily="18" charset="0"/>
                                          <a:ea typeface="Cambria Math" panose="02040503050406030204" pitchFamily="18" charset="0"/>
                                        </a:rPr>
                                        <m:t>𝑦</m:t>
                                      </m:r>
                                    </m:e>
                                    <m:sub>
                                      <m:r>
                                        <a:rPr kumimoji="1" lang="en-US" altLang="zh-CN" sz="2800" b="0" i="1" smtClean="0">
                                          <a:latin typeface="Cambria Math" panose="02040503050406030204" pitchFamily="18" charset="0"/>
                                          <a:ea typeface="Cambria Math" panose="02040503050406030204" pitchFamily="18" charset="0"/>
                                        </a:rPr>
                                        <m:t>𝑖</m:t>
                                      </m:r>
                                    </m:sub>
                                  </m:sSub>
                                </m:e>
                              </m:d>
                            </m:e>
                          </m:func>
                        </m:e>
                      </m:nary>
                    </m:oMath>
                  </m:oMathPara>
                </a14:m>
                <a:endParaRPr kumimoji="1" lang="zh-CN" altLang="en-US" sz="2800" dirty="0"/>
              </a:p>
            </p:txBody>
          </p:sp>
        </mc:Choice>
        <mc:Fallback xmlns="">
          <p:sp>
            <p:nvSpPr>
              <p:cNvPr id="4" name="文本框 3">
                <a:extLst>
                  <a:ext uri="{FF2B5EF4-FFF2-40B4-BE49-F238E27FC236}">
                    <a16:creationId xmlns:a16="http://schemas.microsoft.com/office/drawing/2014/main" id="{A7308C14-94BE-7845-896F-5125A9C41DF3}"/>
                  </a:ext>
                </a:extLst>
              </p:cNvPr>
              <p:cNvSpPr txBox="1">
                <a:spLocks noRot="1" noChangeAspect="1" noMove="1" noResize="1" noEditPoints="1" noAdjustHandles="1" noChangeArrowheads="1" noChangeShapeType="1" noTextEdit="1"/>
              </p:cNvSpPr>
              <p:nvPr/>
            </p:nvSpPr>
            <p:spPr>
              <a:xfrm>
                <a:off x="3633980" y="3761147"/>
                <a:ext cx="4924040" cy="796500"/>
              </a:xfrm>
              <a:prstGeom prst="rect">
                <a:avLst/>
              </a:prstGeom>
              <a:blipFill>
                <a:blip r:embed="rId2"/>
                <a:stretch>
                  <a:fillRect l="-1028" t="-198438" b="-281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4920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24083-DBDB-8244-9551-F0EF7021C8F7}"/>
              </a:ext>
            </a:extLst>
          </p:cNvPr>
          <p:cNvSpPr>
            <a:spLocks noGrp="1"/>
          </p:cNvSpPr>
          <p:nvPr>
            <p:ph type="title"/>
          </p:nvPr>
        </p:nvSpPr>
        <p:spPr/>
        <p:txBody>
          <a:bodyPr/>
          <a:lstStyle/>
          <a:p>
            <a:r>
              <a:rPr kumimoji="1" lang="en-US" altLang="zh-CN" dirty="0"/>
              <a:t>Task Two – Results</a:t>
            </a:r>
            <a:endParaRPr kumimoji="1" lang="zh-CN" altLang="en-US" dirty="0"/>
          </a:p>
        </p:txBody>
      </p:sp>
      <p:sp>
        <p:nvSpPr>
          <p:cNvPr id="3" name="内容占位符 2">
            <a:extLst>
              <a:ext uri="{FF2B5EF4-FFF2-40B4-BE49-F238E27FC236}">
                <a16:creationId xmlns:a16="http://schemas.microsoft.com/office/drawing/2014/main" id="{60D11BBB-144B-9B4D-9FAD-567133B9A5F1}"/>
              </a:ext>
            </a:extLst>
          </p:cNvPr>
          <p:cNvSpPr>
            <a:spLocks noGrp="1"/>
          </p:cNvSpPr>
          <p:nvPr>
            <p:ph idx="1"/>
          </p:nvPr>
        </p:nvSpPr>
        <p:spPr/>
        <p:txBody>
          <a:bodyPr/>
          <a:lstStyle/>
          <a:p>
            <a:r>
              <a:rPr lang="en" altLang="zh-CN" b="1" dirty="0"/>
              <a:t>Version 1: Straightly training the model for the real task</a:t>
            </a:r>
            <a:endParaRPr kumimoji="1" lang="zh-CN" altLang="en-US" dirty="0"/>
          </a:p>
        </p:txBody>
      </p:sp>
    </p:spTree>
    <p:extLst>
      <p:ext uri="{BB962C8B-B14F-4D97-AF65-F5344CB8AC3E}">
        <p14:creationId xmlns:p14="http://schemas.microsoft.com/office/powerpoint/2010/main" val="877509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365AA95-519A-9C4F-B218-51B646C2C88E}"/>
              </a:ext>
            </a:extLst>
          </p:cNvPr>
          <p:cNvPicPr>
            <a:picLocks noGrp="1" noChangeAspect="1"/>
          </p:cNvPicPr>
          <p:nvPr>
            <p:ph idx="1"/>
          </p:nvPr>
        </p:nvPicPr>
        <p:blipFill>
          <a:blip r:embed="rId2"/>
          <a:stretch>
            <a:fillRect/>
          </a:stretch>
        </p:blipFill>
        <p:spPr>
          <a:xfrm>
            <a:off x="1459361" y="2735262"/>
            <a:ext cx="8950543" cy="3817938"/>
          </a:xfrm>
          <a:prstGeom prst="rect">
            <a:avLst/>
          </a:prstGeom>
        </p:spPr>
      </p:pic>
      <p:pic>
        <p:nvPicPr>
          <p:cNvPr id="7" name="图片 6">
            <a:extLst>
              <a:ext uri="{FF2B5EF4-FFF2-40B4-BE49-F238E27FC236}">
                <a16:creationId xmlns:a16="http://schemas.microsoft.com/office/drawing/2014/main" id="{3698CF84-AB43-7B4A-A2E0-2D1FC516F6CE}"/>
              </a:ext>
            </a:extLst>
          </p:cNvPr>
          <p:cNvPicPr>
            <a:picLocks noChangeAspect="1"/>
          </p:cNvPicPr>
          <p:nvPr/>
        </p:nvPicPr>
        <p:blipFill>
          <a:blip r:embed="rId3"/>
          <a:stretch>
            <a:fillRect/>
          </a:stretch>
        </p:blipFill>
        <p:spPr>
          <a:xfrm>
            <a:off x="1459361" y="304800"/>
            <a:ext cx="8950543" cy="2038589"/>
          </a:xfrm>
          <a:prstGeom prst="rect">
            <a:avLst/>
          </a:prstGeom>
        </p:spPr>
      </p:pic>
      <p:sp>
        <p:nvSpPr>
          <p:cNvPr id="8" name="文本框 7">
            <a:extLst>
              <a:ext uri="{FF2B5EF4-FFF2-40B4-BE49-F238E27FC236}">
                <a16:creationId xmlns:a16="http://schemas.microsoft.com/office/drawing/2014/main" id="{2B8B7ABD-DB4B-7246-99E8-7B68BAAC87ED}"/>
              </a:ext>
            </a:extLst>
          </p:cNvPr>
          <p:cNvSpPr txBox="1"/>
          <p:nvPr/>
        </p:nvSpPr>
        <p:spPr>
          <a:xfrm>
            <a:off x="578224" y="324529"/>
            <a:ext cx="775212" cy="369332"/>
          </a:xfrm>
          <a:prstGeom prst="rect">
            <a:avLst/>
          </a:prstGeom>
          <a:noFill/>
        </p:spPr>
        <p:txBody>
          <a:bodyPr wrap="none" rtlCol="0">
            <a:spAutoFit/>
          </a:bodyPr>
          <a:lstStyle/>
          <a:p>
            <a:r>
              <a:rPr kumimoji="1" lang="en-US" altLang="zh-CN" dirty="0"/>
              <a:t>Log 1</a:t>
            </a:r>
            <a:endParaRPr kumimoji="1" lang="zh-CN" altLang="en-US" dirty="0"/>
          </a:p>
        </p:txBody>
      </p:sp>
      <p:sp>
        <p:nvSpPr>
          <p:cNvPr id="9" name="文本框 8">
            <a:extLst>
              <a:ext uri="{FF2B5EF4-FFF2-40B4-BE49-F238E27FC236}">
                <a16:creationId xmlns:a16="http://schemas.microsoft.com/office/drawing/2014/main" id="{3246AE98-95AE-7F44-8139-81C87C086146}"/>
              </a:ext>
            </a:extLst>
          </p:cNvPr>
          <p:cNvSpPr txBox="1"/>
          <p:nvPr/>
        </p:nvSpPr>
        <p:spPr>
          <a:xfrm>
            <a:off x="573507" y="2735262"/>
            <a:ext cx="775212" cy="369332"/>
          </a:xfrm>
          <a:prstGeom prst="rect">
            <a:avLst/>
          </a:prstGeom>
          <a:noFill/>
        </p:spPr>
        <p:txBody>
          <a:bodyPr wrap="none" rtlCol="0">
            <a:spAutoFit/>
          </a:bodyPr>
          <a:lstStyle/>
          <a:p>
            <a:r>
              <a:rPr kumimoji="1" lang="en-US" altLang="zh-CN" dirty="0"/>
              <a:t>Log 2</a:t>
            </a:r>
            <a:endParaRPr kumimoji="1" lang="zh-CN" altLang="en-US" dirty="0"/>
          </a:p>
        </p:txBody>
      </p:sp>
      <p:sp>
        <p:nvSpPr>
          <p:cNvPr id="10" name="框架 9">
            <a:extLst>
              <a:ext uri="{FF2B5EF4-FFF2-40B4-BE49-F238E27FC236}">
                <a16:creationId xmlns:a16="http://schemas.microsoft.com/office/drawing/2014/main" id="{AA70C84A-5453-0A43-852E-FC0B976ECEA3}"/>
              </a:ext>
            </a:extLst>
          </p:cNvPr>
          <p:cNvSpPr/>
          <p:nvPr/>
        </p:nvSpPr>
        <p:spPr>
          <a:xfrm>
            <a:off x="1459360" y="2138082"/>
            <a:ext cx="8950543" cy="205307"/>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0000"/>
              </a:highlight>
            </a:endParaRPr>
          </a:p>
        </p:txBody>
      </p:sp>
    </p:spTree>
    <p:extLst>
      <p:ext uri="{BB962C8B-B14F-4D97-AF65-F5344CB8AC3E}">
        <p14:creationId xmlns:p14="http://schemas.microsoft.com/office/powerpoint/2010/main" val="3906149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B8A7E-439E-624E-98BB-69ACFCB17A59}"/>
              </a:ext>
            </a:extLst>
          </p:cNvPr>
          <p:cNvSpPr>
            <a:spLocks noGrp="1"/>
          </p:cNvSpPr>
          <p:nvPr>
            <p:ph type="title"/>
          </p:nvPr>
        </p:nvSpPr>
        <p:spPr/>
        <p:txBody>
          <a:bodyPr/>
          <a:lstStyle/>
          <a:p>
            <a:r>
              <a:rPr kumimoji="1" lang="en-US" altLang="zh-CN" dirty="0"/>
              <a:t>Task Two – Results</a:t>
            </a:r>
            <a:endParaRPr kumimoji="1" lang="zh-CN" altLang="en-US" dirty="0"/>
          </a:p>
        </p:txBody>
      </p:sp>
      <p:sp>
        <p:nvSpPr>
          <p:cNvPr id="6" name="内容占位符 5">
            <a:extLst>
              <a:ext uri="{FF2B5EF4-FFF2-40B4-BE49-F238E27FC236}">
                <a16:creationId xmlns:a16="http://schemas.microsoft.com/office/drawing/2014/main" id="{4C0E0129-0D74-B34D-B747-9BA6C8A13620}"/>
              </a:ext>
            </a:extLst>
          </p:cNvPr>
          <p:cNvSpPr>
            <a:spLocks noGrp="1"/>
          </p:cNvSpPr>
          <p:nvPr>
            <p:ph idx="1"/>
          </p:nvPr>
        </p:nvSpPr>
        <p:spPr/>
        <p:txBody>
          <a:bodyPr/>
          <a:lstStyle/>
          <a:p>
            <a:r>
              <a:rPr lang="en" altLang="zh-CN" b="1" dirty="0"/>
              <a:t>Version 2: Fake Task Training + Real Task Training</a:t>
            </a:r>
            <a:endParaRPr lang="zh-CN" altLang="en-US" dirty="0"/>
          </a:p>
        </p:txBody>
      </p:sp>
    </p:spTree>
    <p:extLst>
      <p:ext uri="{BB962C8B-B14F-4D97-AF65-F5344CB8AC3E}">
        <p14:creationId xmlns:p14="http://schemas.microsoft.com/office/powerpoint/2010/main" val="1720699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DEF48D-4D26-E544-B029-8F128C095360}"/>
              </a:ext>
            </a:extLst>
          </p:cNvPr>
          <p:cNvPicPr>
            <a:picLocks noChangeAspect="1"/>
          </p:cNvPicPr>
          <p:nvPr/>
        </p:nvPicPr>
        <p:blipFill>
          <a:blip r:embed="rId2"/>
          <a:stretch>
            <a:fillRect/>
          </a:stretch>
        </p:blipFill>
        <p:spPr>
          <a:xfrm>
            <a:off x="1618128" y="2462323"/>
            <a:ext cx="10192871" cy="3505020"/>
          </a:xfrm>
          <a:prstGeom prst="rect">
            <a:avLst/>
          </a:prstGeom>
        </p:spPr>
      </p:pic>
      <p:sp>
        <p:nvSpPr>
          <p:cNvPr id="5" name="文本框 4">
            <a:extLst>
              <a:ext uri="{FF2B5EF4-FFF2-40B4-BE49-F238E27FC236}">
                <a16:creationId xmlns:a16="http://schemas.microsoft.com/office/drawing/2014/main" id="{497EE391-D2BE-DC40-B152-E8455B37B846}"/>
              </a:ext>
            </a:extLst>
          </p:cNvPr>
          <p:cNvSpPr txBox="1"/>
          <p:nvPr/>
        </p:nvSpPr>
        <p:spPr>
          <a:xfrm>
            <a:off x="-19333" y="2416864"/>
            <a:ext cx="1581715" cy="369332"/>
          </a:xfrm>
          <a:prstGeom prst="rect">
            <a:avLst/>
          </a:prstGeom>
          <a:noFill/>
        </p:spPr>
        <p:txBody>
          <a:bodyPr wrap="none" rtlCol="0">
            <a:spAutoFit/>
          </a:bodyPr>
          <a:lstStyle/>
          <a:p>
            <a:r>
              <a:rPr kumimoji="1" lang="en-US" altLang="zh-CN" dirty="0"/>
              <a:t>Real Task Log</a:t>
            </a:r>
            <a:endParaRPr kumimoji="1" lang="zh-CN" altLang="en-US" dirty="0"/>
          </a:p>
        </p:txBody>
      </p:sp>
      <p:sp>
        <p:nvSpPr>
          <p:cNvPr id="6" name="文本框 5">
            <a:extLst>
              <a:ext uri="{FF2B5EF4-FFF2-40B4-BE49-F238E27FC236}">
                <a16:creationId xmlns:a16="http://schemas.microsoft.com/office/drawing/2014/main" id="{ABC43679-D4A2-E04C-A560-79098D9CF00F}"/>
              </a:ext>
            </a:extLst>
          </p:cNvPr>
          <p:cNvSpPr txBox="1"/>
          <p:nvPr/>
        </p:nvSpPr>
        <p:spPr>
          <a:xfrm>
            <a:off x="-19333" y="565020"/>
            <a:ext cx="1620380" cy="369332"/>
          </a:xfrm>
          <a:prstGeom prst="rect">
            <a:avLst/>
          </a:prstGeom>
          <a:noFill/>
        </p:spPr>
        <p:txBody>
          <a:bodyPr wrap="none" rtlCol="0">
            <a:spAutoFit/>
          </a:bodyPr>
          <a:lstStyle/>
          <a:p>
            <a:r>
              <a:rPr kumimoji="1" lang="en-US" altLang="zh-CN" dirty="0"/>
              <a:t>Fake Task Log</a:t>
            </a:r>
            <a:endParaRPr kumimoji="1" lang="zh-CN" altLang="en-US" dirty="0"/>
          </a:p>
        </p:txBody>
      </p:sp>
      <p:sp>
        <p:nvSpPr>
          <p:cNvPr id="7" name="框架 6">
            <a:extLst>
              <a:ext uri="{FF2B5EF4-FFF2-40B4-BE49-F238E27FC236}">
                <a16:creationId xmlns:a16="http://schemas.microsoft.com/office/drawing/2014/main" id="{21D1F8FF-D868-BF4D-B37C-C1655E322B11}"/>
              </a:ext>
            </a:extLst>
          </p:cNvPr>
          <p:cNvSpPr/>
          <p:nvPr/>
        </p:nvSpPr>
        <p:spPr>
          <a:xfrm>
            <a:off x="1601047" y="4117786"/>
            <a:ext cx="10229284" cy="194093"/>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0000"/>
              </a:highlight>
            </a:endParaRPr>
          </a:p>
        </p:txBody>
      </p:sp>
      <p:pic>
        <p:nvPicPr>
          <p:cNvPr id="8" name="图片 7">
            <a:extLst>
              <a:ext uri="{FF2B5EF4-FFF2-40B4-BE49-F238E27FC236}">
                <a16:creationId xmlns:a16="http://schemas.microsoft.com/office/drawing/2014/main" id="{F641D099-416A-C340-9EFE-95DB225861BD}"/>
              </a:ext>
            </a:extLst>
          </p:cNvPr>
          <p:cNvPicPr>
            <a:picLocks noChangeAspect="1"/>
          </p:cNvPicPr>
          <p:nvPr/>
        </p:nvPicPr>
        <p:blipFill>
          <a:blip r:embed="rId3"/>
          <a:stretch>
            <a:fillRect/>
          </a:stretch>
        </p:blipFill>
        <p:spPr>
          <a:xfrm>
            <a:off x="1618128" y="569421"/>
            <a:ext cx="10229284" cy="1231487"/>
          </a:xfrm>
          <a:prstGeom prst="rect">
            <a:avLst/>
          </a:prstGeom>
        </p:spPr>
      </p:pic>
    </p:spTree>
    <p:extLst>
      <p:ext uri="{BB962C8B-B14F-4D97-AF65-F5344CB8AC3E}">
        <p14:creationId xmlns:p14="http://schemas.microsoft.com/office/powerpoint/2010/main" val="18577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D34CB-7900-3C45-811F-5A257D186555}"/>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617E07BE-6544-744B-9303-013BDECBCEFD}"/>
              </a:ext>
            </a:extLst>
          </p:cNvPr>
          <p:cNvSpPr>
            <a:spLocks noGrp="1"/>
          </p:cNvSpPr>
          <p:nvPr>
            <p:ph idx="1"/>
          </p:nvPr>
        </p:nvSpPr>
        <p:spPr/>
        <p:txBody>
          <a:bodyPr>
            <a:normAutofit/>
          </a:bodyPr>
          <a:lstStyle/>
          <a:p>
            <a:pPr marL="0" indent="0">
              <a:buNone/>
            </a:pPr>
            <a:r>
              <a:rPr lang="en" altLang="zh-CN" sz="2100" b="1" dirty="0"/>
              <a:t>Task one</a:t>
            </a:r>
          </a:p>
          <a:p>
            <a:r>
              <a:rPr lang="en" altLang="zh-CN" sz="1900" dirty="0"/>
              <a:t>The performance of Two Inputs RNN is just slightly better compared with that of the Two Inputs FFNN (0.5759702196 vs. 0.5751694002) while </a:t>
            </a:r>
            <a:r>
              <a:rPr lang="en" altLang="zh-CN" sz="1900" b="1" dirty="0"/>
              <a:t>the time complexity </a:t>
            </a:r>
            <a:r>
              <a:rPr lang="en" altLang="zh-CN" sz="1900" dirty="0"/>
              <a:t>of the Two Inputs RNN is </a:t>
            </a:r>
            <a:r>
              <a:rPr lang="en" altLang="zh-CN" sz="1900" b="1" dirty="0"/>
              <a:t>much higher </a:t>
            </a:r>
            <a:r>
              <a:rPr lang="en" altLang="zh-CN" sz="1900" dirty="0"/>
              <a:t>than the Two Inputs FFNN, at some point the current version of Two Inputs RNN is </a:t>
            </a:r>
            <a:r>
              <a:rPr lang="en" altLang="zh-CN" sz="1900" b="1" dirty="0"/>
              <a:t>resources-wasted</a:t>
            </a:r>
          </a:p>
          <a:p>
            <a:r>
              <a:rPr lang="en" altLang="zh-CN" sz="1900" dirty="0"/>
              <a:t>The Two Inputs CNN with </a:t>
            </a:r>
            <a:r>
              <a:rPr lang="en" altLang="zh-CN" sz="1900" b="1" dirty="0"/>
              <a:t>a single window size </a:t>
            </a:r>
            <a:r>
              <a:rPr lang="en" altLang="zh-CN" sz="1900" dirty="0"/>
              <a:t>performs worse than the Two Inputs FFNN and the Two Inputs RNN, and one of possible reasons is that it only looks at one size of n-gram and hence </a:t>
            </a:r>
            <a:r>
              <a:rPr lang="en" altLang="zh-CN" sz="1900" b="1" dirty="0"/>
              <a:t>ignores the knowledge </a:t>
            </a:r>
            <a:r>
              <a:rPr lang="en" altLang="zh-CN" sz="1900" dirty="0"/>
              <a:t>of n-grams </a:t>
            </a:r>
            <a:r>
              <a:rPr lang="en" altLang="zh-CN" sz="1900" b="1" dirty="0"/>
              <a:t>with different lengths</a:t>
            </a:r>
            <a:br>
              <a:rPr lang="en" altLang="zh-CN" sz="1900" dirty="0"/>
            </a:br>
            <a:endParaRPr lang="en" altLang="zh-CN" sz="1900" dirty="0"/>
          </a:p>
          <a:p>
            <a:endParaRPr lang="en" altLang="zh-CN" sz="1800" dirty="0"/>
          </a:p>
          <a:p>
            <a:endParaRPr lang="en" altLang="zh-CN" sz="1800" dirty="0"/>
          </a:p>
          <a:p>
            <a:endParaRPr lang="en" altLang="zh-CN" sz="1800" dirty="0"/>
          </a:p>
          <a:p>
            <a:endParaRPr lang="en" altLang="zh-CN" sz="1800" dirty="0"/>
          </a:p>
          <a:p>
            <a:endParaRPr kumimoji="1" lang="zh-CN" altLang="en-US" sz="1800" dirty="0"/>
          </a:p>
        </p:txBody>
      </p:sp>
    </p:spTree>
    <p:extLst>
      <p:ext uri="{BB962C8B-B14F-4D97-AF65-F5344CB8AC3E}">
        <p14:creationId xmlns:p14="http://schemas.microsoft.com/office/powerpoint/2010/main" val="2150330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D34CB-7900-3C45-811F-5A257D186555}"/>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617E07BE-6544-744B-9303-013BDECBCEFD}"/>
              </a:ext>
            </a:extLst>
          </p:cNvPr>
          <p:cNvSpPr>
            <a:spLocks noGrp="1"/>
          </p:cNvSpPr>
          <p:nvPr>
            <p:ph idx="1"/>
          </p:nvPr>
        </p:nvSpPr>
        <p:spPr/>
        <p:txBody>
          <a:bodyPr>
            <a:normAutofit fontScale="77500" lnSpcReduction="20000"/>
          </a:bodyPr>
          <a:lstStyle/>
          <a:p>
            <a:pPr marL="0" indent="0">
              <a:buNone/>
            </a:pPr>
            <a:r>
              <a:rPr lang="en" altLang="zh-CN" sz="2700" b="1" dirty="0"/>
              <a:t>Task two</a:t>
            </a:r>
          </a:p>
          <a:p>
            <a:r>
              <a:rPr lang="en" altLang="zh-CN" sz="2300" dirty="0"/>
              <a:t>For different preprocessing methods, the </a:t>
            </a:r>
            <a:r>
              <a:rPr kumimoji="1" lang="en-US" altLang="zh-CN" sz="2300" dirty="0"/>
              <a:t>headlines truncated</a:t>
            </a:r>
            <a:r>
              <a:rPr lang="en" altLang="zh-CN" sz="2300" dirty="0"/>
              <a:t> version and the punctuation removal version have the </a:t>
            </a:r>
            <a:r>
              <a:rPr lang="en" altLang="zh-CN" sz="2300" b="1" dirty="0"/>
              <a:t>same performance </a:t>
            </a:r>
            <a:r>
              <a:rPr lang="en" altLang="zh-CN" sz="2300" dirty="0"/>
              <a:t>as the normal one except that </a:t>
            </a:r>
            <a:r>
              <a:rPr kumimoji="1" lang="en-US" altLang="zh-CN" sz="2300" dirty="0"/>
              <a:t>truncating</a:t>
            </a:r>
            <a:r>
              <a:rPr lang="en" altLang="zh-CN" sz="2300" dirty="0"/>
              <a:t> headlines will </a:t>
            </a:r>
            <a:r>
              <a:rPr lang="en" altLang="zh-CN" sz="2300" b="1" dirty="0"/>
              <a:t>reduce the training time </a:t>
            </a:r>
            <a:r>
              <a:rPr lang="en" altLang="zh-CN" sz="2300" dirty="0"/>
              <a:t>for a single epoch</a:t>
            </a:r>
          </a:p>
          <a:p>
            <a:r>
              <a:rPr lang="en" altLang="zh-CN" sz="2300" dirty="0"/>
              <a:t>The issue of </a:t>
            </a:r>
            <a:r>
              <a:rPr lang="en" altLang="zh-CN" sz="2300" b="1" dirty="0"/>
              <a:t>overfitting</a:t>
            </a:r>
            <a:r>
              <a:rPr lang="en" altLang="zh-CN" sz="2300" dirty="0"/>
              <a:t> on the training dataset is hard to overcome when applying BERT-liked pre-trained LMs (Although several methods, such as </a:t>
            </a:r>
            <a:r>
              <a:rPr lang="en" altLang="zh-CN" sz="2300" b="1" dirty="0"/>
              <a:t>data </a:t>
            </a:r>
            <a:r>
              <a:rPr kumimoji="1" lang="en-US" altLang="zh-CN" sz="2300" b="1" dirty="0"/>
              <a:t>augmentation</a:t>
            </a:r>
            <a:r>
              <a:rPr kumimoji="1" lang="en-US" altLang="zh-CN" sz="2300" dirty="0"/>
              <a:t>, </a:t>
            </a:r>
            <a:r>
              <a:rPr kumimoji="1" lang="en-US" altLang="zh-CN" sz="2300" b="1" dirty="0"/>
              <a:t>weight decay and dropout increase </a:t>
            </a:r>
            <a:r>
              <a:rPr lang="en" altLang="zh-CN" sz="2300" dirty="0"/>
              <a:t>have been tried to mitigate this problem</a:t>
            </a:r>
          </a:p>
          <a:p>
            <a:r>
              <a:rPr lang="en" altLang="zh-CN" sz="2300" dirty="0"/>
              <a:t>Surprisingly, the </a:t>
            </a:r>
            <a:r>
              <a:rPr lang="en" altLang="zh-CN" sz="2300" b="1" dirty="0"/>
              <a:t>fake task </a:t>
            </a:r>
            <a:r>
              <a:rPr lang="en" altLang="zh-CN" sz="2300" dirty="0"/>
              <a:t>training for pre-trained LMs </a:t>
            </a:r>
            <a:r>
              <a:rPr lang="en" altLang="zh-CN" sz="2300" b="1" dirty="0"/>
              <a:t>does not help </a:t>
            </a:r>
            <a:r>
              <a:rPr lang="en" altLang="zh-CN" sz="2300" dirty="0"/>
              <a:t>to improve the performance of the model in real task even a little bit</a:t>
            </a:r>
          </a:p>
          <a:p>
            <a:r>
              <a:rPr lang="en" altLang="zh-CN" sz="2300" dirty="0"/>
              <a:t>With </a:t>
            </a:r>
            <a:r>
              <a:rPr lang="en" altLang="zh-CN" sz="2300" b="1" dirty="0"/>
              <a:t>the same hyperparameters </a:t>
            </a:r>
            <a:r>
              <a:rPr lang="en" altLang="zh-CN" sz="2300" dirty="0"/>
              <a:t>setting for the certain task, the performance of the </a:t>
            </a:r>
            <a:r>
              <a:rPr lang="en" altLang="zh-CN" sz="2300" b="1" dirty="0"/>
              <a:t>newly proposed</a:t>
            </a:r>
            <a:r>
              <a:rPr lang="en" altLang="zh-CN" sz="2300" dirty="0"/>
              <a:t> pre-trained LM is </a:t>
            </a:r>
            <a:r>
              <a:rPr lang="en" altLang="zh-CN" sz="2300" b="1" dirty="0"/>
              <a:t>not necessarily the best</a:t>
            </a:r>
            <a:endParaRPr lang="en" altLang="zh-CN" sz="1800" b="1" dirty="0"/>
          </a:p>
          <a:p>
            <a:endParaRPr lang="en" altLang="zh-CN" sz="1800" dirty="0"/>
          </a:p>
          <a:p>
            <a:endParaRPr kumimoji="1" lang="zh-CN" altLang="en-US" sz="1800" dirty="0"/>
          </a:p>
        </p:txBody>
      </p:sp>
    </p:spTree>
    <p:extLst>
      <p:ext uri="{BB962C8B-B14F-4D97-AF65-F5344CB8AC3E}">
        <p14:creationId xmlns:p14="http://schemas.microsoft.com/office/powerpoint/2010/main" val="77211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83BB-E789-4D42-A573-0F0FC246FCFA}"/>
              </a:ext>
            </a:extLst>
          </p:cNvPr>
          <p:cNvSpPr>
            <a:spLocks noGrp="1"/>
          </p:cNvSpPr>
          <p:nvPr>
            <p:ph type="title"/>
          </p:nvPr>
        </p:nvSpPr>
        <p:spPr/>
        <p:txBody>
          <a:bodyPr/>
          <a:lstStyle/>
          <a:p>
            <a:r>
              <a:rPr kumimoji="1" lang="en-US" altLang="zh-CN" dirty="0"/>
              <a:t>Task One – </a:t>
            </a:r>
            <a:r>
              <a:rPr lang="en" altLang="zh-CN" dirty="0"/>
              <a:t>Data Preprocessing</a:t>
            </a:r>
            <a:endParaRPr kumimoji="1" lang="zh-CN" altLang="en-US" dirty="0"/>
          </a:p>
        </p:txBody>
      </p:sp>
      <p:sp>
        <p:nvSpPr>
          <p:cNvPr id="3" name="内容占位符 2">
            <a:extLst>
              <a:ext uri="{FF2B5EF4-FFF2-40B4-BE49-F238E27FC236}">
                <a16:creationId xmlns:a16="http://schemas.microsoft.com/office/drawing/2014/main" id="{B920BDD7-25CC-9043-9E1E-C4AAD1A0A615}"/>
              </a:ext>
            </a:extLst>
          </p:cNvPr>
          <p:cNvSpPr>
            <a:spLocks noGrp="1"/>
          </p:cNvSpPr>
          <p:nvPr>
            <p:ph idx="1"/>
          </p:nvPr>
        </p:nvSpPr>
        <p:spPr/>
        <p:txBody>
          <a:bodyPr/>
          <a:lstStyle/>
          <a:p>
            <a:pPr>
              <a:lnSpc>
                <a:spcPct val="150000"/>
              </a:lnSpc>
            </a:pPr>
            <a:r>
              <a:rPr lang="en" altLang="zh-CN" dirty="0"/>
              <a:t>Convert original headlines into normal sentences (Remove ”&lt;” and “/&gt;” by applying RE)</a:t>
            </a:r>
          </a:p>
          <a:p>
            <a:r>
              <a:rPr lang="en" altLang="zh-CN" dirty="0"/>
              <a:t>Get the edited version of headlines by doing word substitution using RE</a:t>
            </a:r>
          </a:p>
          <a:p>
            <a:r>
              <a:rPr lang="en" altLang="zh-CN" dirty="0"/>
              <a:t>Do tokenization and lowercasing for each edited-original headlines pair</a:t>
            </a:r>
            <a:endParaRPr kumimoji="1" lang="zh-CN" altLang="en-US" dirty="0"/>
          </a:p>
        </p:txBody>
      </p:sp>
    </p:spTree>
    <p:extLst>
      <p:ext uri="{BB962C8B-B14F-4D97-AF65-F5344CB8AC3E}">
        <p14:creationId xmlns:p14="http://schemas.microsoft.com/office/powerpoint/2010/main" val="291342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32A66-697F-DF4E-8154-EFDD7907081A}"/>
              </a:ext>
            </a:extLst>
          </p:cNvPr>
          <p:cNvSpPr>
            <a:spLocks noGrp="1"/>
          </p:cNvSpPr>
          <p:nvPr>
            <p:ph type="title"/>
          </p:nvPr>
        </p:nvSpPr>
        <p:spPr/>
        <p:txBody>
          <a:bodyPr/>
          <a:lstStyle/>
          <a:p>
            <a:r>
              <a:rPr lang="en" altLang="zh-CN" dirty="0"/>
              <a:t>Prospective</a:t>
            </a:r>
            <a:endParaRPr kumimoji="1" lang="zh-CN" altLang="en-US" dirty="0"/>
          </a:p>
        </p:txBody>
      </p:sp>
      <p:sp>
        <p:nvSpPr>
          <p:cNvPr id="3" name="内容占位符 2">
            <a:extLst>
              <a:ext uri="{FF2B5EF4-FFF2-40B4-BE49-F238E27FC236}">
                <a16:creationId xmlns:a16="http://schemas.microsoft.com/office/drawing/2014/main" id="{237ABABF-0914-B246-90E1-D68228FA3B92}"/>
              </a:ext>
            </a:extLst>
          </p:cNvPr>
          <p:cNvSpPr>
            <a:spLocks noGrp="1"/>
          </p:cNvSpPr>
          <p:nvPr>
            <p:ph idx="1"/>
          </p:nvPr>
        </p:nvSpPr>
        <p:spPr/>
        <p:txBody>
          <a:bodyPr>
            <a:normAutofit fontScale="70000" lnSpcReduction="20000"/>
          </a:bodyPr>
          <a:lstStyle/>
          <a:p>
            <a:r>
              <a:rPr lang="en" altLang="zh-CN" sz="2300" dirty="0"/>
              <a:t>Construct a pretrain LM to do a binary classification task in which the model learns to decide whether a word from the edited new headline is original or edited. Take the embeddings out of the pretrain model and use it to initialize the model for the real regression task. By doing so we expect the embeddings can be informed some knowledge about the relationship between original headlines and edited headlines.</a:t>
            </a:r>
          </a:p>
          <a:p>
            <a:r>
              <a:rPr lang="en" altLang="zh-CN" sz="2300" dirty="0"/>
              <a:t>Build up a pretrain LM to do a text translation task on the training dataset and use the embeddings of this model to initialize the model for the real regression task. (Aim to learn the semantics of funniness)</a:t>
            </a:r>
          </a:p>
          <a:p>
            <a:r>
              <a:rPr lang="en" altLang="zh-CN" sz="2300" dirty="0"/>
              <a:t>Intuitively thinking the performance of the Two Inputs CNN might be improved by increasing the number of the window sizes (different n-gram filters)</a:t>
            </a:r>
          </a:p>
          <a:p>
            <a:r>
              <a:rPr lang="en" altLang="zh-CN" sz="2300" dirty="0"/>
              <a:t>Applying the pre-trained LM Longformer rather than other BERT-liked models for the task two, in which the Longformer has the ‘global attention mask’ and it can probably better model the relationship between the edited word and the other words in a headline (e.g. How important is the edited word for the whole headline in order to make it funnier? / How does the edited word contribute to the meaning of the whole sentence)</a:t>
            </a:r>
          </a:p>
          <a:p>
            <a:endParaRPr kumimoji="1" lang="zh-CN" altLang="en-US" sz="1800" dirty="0"/>
          </a:p>
        </p:txBody>
      </p:sp>
    </p:spTree>
    <p:extLst>
      <p:ext uri="{BB962C8B-B14F-4D97-AF65-F5344CB8AC3E}">
        <p14:creationId xmlns:p14="http://schemas.microsoft.com/office/powerpoint/2010/main" val="208593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A2C69-35C0-F449-B65E-5CEFCB938F2D}"/>
              </a:ext>
            </a:extLst>
          </p:cNvPr>
          <p:cNvSpPr>
            <a:spLocks noGrp="1"/>
          </p:cNvSpPr>
          <p:nvPr>
            <p:ph type="title"/>
          </p:nvPr>
        </p:nvSpPr>
        <p:spPr/>
        <p:txBody>
          <a:bodyPr/>
          <a:lstStyle/>
          <a:p>
            <a:r>
              <a:rPr kumimoji="1" lang="en-US" altLang="zh-CN" dirty="0"/>
              <a:t>Task One – Models Choices &amp; Design</a:t>
            </a:r>
            <a:endParaRPr kumimoji="1" lang="zh-CN" altLang="en-US" dirty="0"/>
          </a:p>
        </p:txBody>
      </p:sp>
      <p:sp>
        <p:nvSpPr>
          <p:cNvPr id="3" name="内容占位符 2">
            <a:extLst>
              <a:ext uri="{FF2B5EF4-FFF2-40B4-BE49-F238E27FC236}">
                <a16:creationId xmlns:a16="http://schemas.microsoft.com/office/drawing/2014/main" id="{6F54B157-1966-7B41-8995-EB20E7D20CEC}"/>
              </a:ext>
            </a:extLst>
          </p:cNvPr>
          <p:cNvSpPr>
            <a:spLocks noGrp="1"/>
          </p:cNvSpPr>
          <p:nvPr>
            <p:ph idx="1"/>
          </p:nvPr>
        </p:nvSpPr>
        <p:spPr/>
        <p:txBody>
          <a:bodyPr>
            <a:normAutofit fontScale="85000" lnSpcReduction="20000"/>
          </a:bodyPr>
          <a:lstStyle/>
          <a:p>
            <a:r>
              <a:rPr lang="en" altLang="zh-CN" dirty="0"/>
              <a:t>Two Inputs FFNN</a:t>
            </a:r>
          </a:p>
          <a:p>
            <a:r>
              <a:rPr lang="en" altLang="zh-CN" dirty="0"/>
              <a:t>Two Inputs CNN</a:t>
            </a:r>
          </a:p>
          <a:p>
            <a:r>
              <a:rPr lang="en" altLang="zh-CN" dirty="0"/>
              <a:t>Two Inputs RNN</a:t>
            </a:r>
          </a:p>
          <a:p>
            <a:r>
              <a:rPr lang="en" altLang="zh-CN" dirty="0"/>
              <a:t>Two Inputs Concatenated RNN</a:t>
            </a:r>
          </a:p>
          <a:p>
            <a:r>
              <a:rPr lang="en" altLang="zh-CN" dirty="0"/>
              <a:t>Pre-trained LM + a regression layer (LMs applied: BERT, ALBERT, XLNet, ELECTRA)</a:t>
            </a:r>
          </a:p>
          <a:p>
            <a:pPr marL="0" indent="0">
              <a:buNone/>
            </a:pPr>
            <a:br>
              <a:rPr lang="en" altLang="zh-CN" dirty="0"/>
            </a:br>
            <a:endParaRPr kumimoji="1" lang="zh-CN" altLang="en-US" dirty="0"/>
          </a:p>
        </p:txBody>
      </p:sp>
    </p:spTree>
    <p:extLst>
      <p:ext uri="{BB962C8B-B14F-4D97-AF65-F5344CB8AC3E}">
        <p14:creationId xmlns:p14="http://schemas.microsoft.com/office/powerpoint/2010/main" val="309290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CF828-348B-1A47-933E-8B38DFC9EE36}"/>
              </a:ext>
            </a:extLst>
          </p:cNvPr>
          <p:cNvSpPr>
            <a:spLocks noGrp="1"/>
          </p:cNvSpPr>
          <p:nvPr>
            <p:ph type="title"/>
          </p:nvPr>
        </p:nvSpPr>
        <p:spPr/>
        <p:txBody>
          <a:bodyPr/>
          <a:lstStyle/>
          <a:p>
            <a:r>
              <a:rPr kumimoji="1" lang="en-US" altLang="zh-CN" dirty="0"/>
              <a:t>Task One – </a:t>
            </a:r>
            <a:r>
              <a:rPr lang="en" altLang="zh-CN" dirty="0"/>
              <a:t>Two Inputs FFNN</a:t>
            </a:r>
            <a:endParaRPr kumimoji="1" lang="zh-CN" altLang="en-US" dirty="0"/>
          </a:p>
        </p:txBody>
      </p:sp>
      <p:sp>
        <p:nvSpPr>
          <p:cNvPr id="14" name="圆角矩形 13">
            <a:extLst>
              <a:ext uri="{FF2B5EF4-FFF2-40B4-BE49-F238E27FC236}">
                <a16:creationId xmlns:a16="http://schemas.microsoft.com/office/drawing/2014/main" id="{94D8AC84-379C-FF42-AAEF-0D5878315C26}"/>
              </a:ext>
            </a:extLst>
          </p:cNvPr>
          <p:cNvSpPr/>
          <p:nvPr/>
        </p:nvSpPr>
        <p:spPr>
          <a:xfrm>
            <a:off x="692942" y="3162296"/>
            <a:ext cx="1871663"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FF00"/>
              </a:highlight>
            </a:endParaRPr>
          </a:p>
        </p:txBody>
      </p:sp>
      <p:sp>
        <p:nvSpPr>
          <p:cNvPr id="16" name="圆角矩形 15">
            <a:extLst>
              <a:ext uri="{FF2B5EF4-FFF2-40B4-BE49-F238E27FC236}">
                <a16:creationId xmlns:a16="http://schemas.microsoft.com/office/drawing/2014/main" id="{A8B34CAD-1610-5B4E-A3E9-690D41C532AB}"/>
              </a:ext>
            </a:extLst>
          </p:cNvPr>
          <p:cNvSpPr/>
          <p:nvPr/>
        </p:nvSpPr>
        <p:spPr>
          <a:xfrm>
            <a:off x="692942" y="4229100"/>
            <a:ext cx="1871663"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17">
            <a:extLst>
              <a:ext uri="{FF2B5EF4-FFF2-40B4-BE49-F238E27FC236}">
                <a16:creationId xmlns:a16="http://schemas.microsoft.com/office/drawing/2014/main" id="{2194F530-B1F9-2A4D-8D58-7211315C52F0}"/>
              </a:ext>
            </a:extLst>
          </p:cNvPr>
          <p:cNvSpPr/>
          <p:nvPr/>
        </p:nvSpPr>
        <p:spPr>
          <a:xfrm>
            <a:off x="4548929" y="3138483"/>
            <a:ext cx="571500"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圆角矩形 18">
            <a:extLst>
              <a:ext uri="{FF2B5EF4-FFF2-40B4-BE49-F238E27FC236}">
                <a16:creationId xmlns:a16="http://schemas.microsoft.com/office/drawing/2014/main" id="{99D1FA10-527D-6347-9BD3-75E407DD9B79}"/>
              </a:ext>
            </a:extLst>
          </p:cNvPr>
          <p:cNvSpPr/>
          <p:nvPr/>
        </p:nvSpPr>
        <p:spPr>
          <a:xfrm rot="5400000">
            <a:off x="2645567" y="3745705"/>
            <a:ext cx="1871663"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圆角矩形 19">
            <a:extLst>
              <a:ext uri="{FF2B5EF4-FFF2-40B4-BE49-F238E27FC236}">
                <a16:creationId xmlns:a16="http://schemas.microsoft.com/office/drawing/2014/main" id="{12A7432B-0F6B-5540-B349-12B301B30841}"/>
              </a:ext>
            </a:extLst>
          </p:cNvPr>
          <p:cNvSpPr/>
          <p:nvPr/>
        </p:nvSpPr>
        <p:spPr>
          <a:xfrm>
            <a:off x="4560239" y="4324349"/>
            <a:ext cx="571500"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圆角矩形 20">
            <a:extLst>
              <a:ext uri="{FF2B5EF4-FFF2-40B4-BE49-F238E27FC236}">
                <a16:creationId xmlns:a16="http://schemas.microsoft.com/office/drawing/2014/main" id="{E30D17BF-D3E3-A04B-9B04-C5C8C8C41445}"/>
              </a:ext>
            </a:extLst>
          </p:cNvPr>
          <p:cNvSpPr/>
          <p:nvPr/>
        </p:nvSpPr>
        <p:spPr>
          <a:xfrm>
            <a:off x="5693493" y="3152773"/>
            <a:ext cx="542925" cy="1571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a:extLst>
              <a:ext uri="{FF2B5EF4-FFF2-40B4-BE49-F238E27FC236}">
                <a16:creationId xmlns:a16="http://schemas.microsoft.com/office/drawing/2014/main" id="{80092B55-265F-6946-A18B-57511F3B9C14}"/>
              </a:ext>
            </a:extLst>
          </p:cNvPr>
          <p:cNvSpPr/>
          <p:nvPr/>
        </p:nvSpPr>
        <p:spPr>
          <a:xfrm>
            <a:off x="5693492" y="4852987"/>
            <a:ext cx="542925" cy="1571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48DE24B4-3CF4-ED44-A639-AB17D32549FD}"/>
              </a:ext>
            </a:extLst>
          </p:cNvPr>
          <p:cNvSpPr/>
          <p:nvPr/>
        </p:nvSpPr>
        <p:spPr>
          <a:xfrm rot="5400000">
            <a:off x="6950637" y="3714745"/>
            <a:ext cx="542925" cy="57149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FF00"/>
              </a:highlight>
            </a:endParaRPr>
          </a:p>
        </p:txBody>
      </p:sp>
      <p:sp>
        <p:nvSpPr>
          <p:cNvPr id="26" name="圆角矩形 25">
            <a:extLst>
              <a:ext uri="{FF2B5EF4-FFF2-40B4-BE49-F238E27FC236}">
                <a16:creationId xmlns:a16="http://schemas.microsoft.com/office/drawing/2014/main" id="{5CA363E6-5FF4-AB48-847A-5E72AD5C125F}"/>
              </a:ext>
            </a:extLst>
          </p:cNvPr>
          <p:cNvSpPr/>
          <p:nvPr/>
        </p:nvSpPr>
        <p:spPr>
          <a:xfrm rot="5400000">
            <a:off x="7811181" y="3714743"/>
            <a:ext cx="542925" cy="57149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FF00"/>
              </a:highlight>
            </a:endParaRPr>
          </a:p>
        </p:txBody>
      </p:sp>
      <p:sp>
        <p:nvSpPr>
          <p:cNvPr id="27" name="圆角矩形 26">
            <a:extLst>
              <a:ext uri="{FF2B5EF4-FFF2-40B4-BE49-F238E27FC236}">
                <a16:creationId xmlns:a16="http://schemas.microsoft.com/office/drawing/2014/main" id="{7BE758FD-FF68-CB4A-9FD3-0D5344C37852}"/>
              </a:ext>
            </a:extLst>
          </p:cNvPr>
          <p:cNvSpPr/>
          <p:nvPr/>
        </p:nvSpPr>
        <p:spPr>
          <a:xfrm rot="5400000">
            <a:off x="8681083" y="3700450"/>
            <a:ext cx="542925" cy="57149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FF00"/>
              </a:highlight>
            </a:endParaRPr>
          </a:p>
        </p:txBody>
      </p:sp>
      <p:sp>
        <p:nvSpPr>
          <p:cNvPr id="28" name="圆角矩形 27">
            <a:extLst>
              <a:ext uri="{FF2B5EF4-FFF2-40B4-BE49-F238E27FC236}">
                <a16:creationId xmlns:a16="http://schemas.microsoft.com/office/drawing/2014/main" id="{6EC8805D-F61F-F545-A2A1-B57144F0252E}"/>
              </a:ext>
            </a:extLst>
          </p:cNvPr>
          <p:cNvSpPr/>
          <p:nvPr/>
        </p:nvSpPr>
        <p:spPr>
          <a:xfrm>
            <a:off x="9536700" y="3745702"/>
            <a:ext cx="542925" cy="1571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圆角矩形 28">
            <a:extLst>
              <a:ext uri="{FF2B5EF4-FFF2-40B4-BE49-F238E27FC236}">
                <a16:creationId xmlns:a16="http://schemas.microsoft.com/office/drawing/2014/main" id="{A36C22C3-5F3B-9846-8062-80BE143DC86C}"/>
              </a:ext>
            </a:extLst>
          </p:cNvPr>
          <p:cNvSpPr/>
          <p:nvPr/>
        </p:nvSpPr>
        <p:spPr>
          <a:xfrm>
            <a:off x="9536699" y="4048117"/>
            <a:ext cx="542925" cy="1571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a:extLst>
              <a:ext uri="{FF2B5EF4-FFF2-40B4-BE49-F238E27FC236}">
                <a16:creationId xmlns:a16="http://schemas.microsoft.com/office/drawing/2014/main" id="{0AAB06C2-C137-4947-A861-2CDC8322A130}"/>
              </a:ext>
            </a:extLst>
          </p:cNvPr>
          <p:cNvSpPr/>
          <p:nvPr/>
        </p:nvSpPr>
        <p:spPr>
          <a:xfrm>
            <a:off x="10564219" y="3888567"/>
            <a:ext cx="185738" cy="1857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连接符 31">
            <a:extLst>
              <a:ext uri="{FF2B5EF4-FFF2-40B4-BE49-F238E27FC236}">
                <a16:creationId xmlns:a16="http://schemas.microsoft.com/office/drawing/2014/main" id="{98B318CA-70DA-B84A-88C0-A0DC1DC01D1E}"/>
              </a:ext>
            </a:extLst>
          </p:cNvPr>
          <p:cNvCxnSpPr>
            <a:cxnSpLocks/>
            <a:stCxn id="14" idx="3"/>
          </p:cNvCxnSpPr>
          <p:nvPr/>
        </p:nvCxnSpPr>
        <p:spPr>
          <a:xfrm>
            <a:off x="2564605" y="3505196"/>
            <a:ext cx="673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2B0B98D9-FF23-414A-8B2A-7547DB03B4C3}"/>
              </a:ext>
            </a:extLst>
          </p:cNvPr>
          <p:cNvCxnSpPr>
            <a:cxnSpLocks/>
            <a:stCxn id="16" idx="3"/>
          </p:cNvCxnSpPr>
          <p:nvPr/>
        </p:nvCxnSpPr>
        <p:spPr>
          <a:xfrm>
            <a:off x="2564605" y="4572000"/>
            <a:ext cx="673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CFAC6C1B-A89E-7B4F-A9EA-D2A329743BFA}"/>
              </a:ext>
            </a:extLst>
          </p:cNvPr>
          <p:cNvCxnSpPr>
            <a:cxnSpLocks/>
            <a:endCxn id="18" idx="1"/>
          </p:cNvCxnSpPr>
          <p:nvPr/>
        </p:nvCxnSpPr>
        <p:spPr>
          <a:xfrm>
            <a:off x="3924299" y="3481383"/>
            <a:ext cx="624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6FE19367-908F-544D-A950-E701C4860D15}"/>
              </a:ext>
            </a:extLst>
          </p:cNvPr>
          <p:cNvCxnSpPr>
            <a:cxnSpLocks/>
          </p:cNvCxnSpPr>
          <p:nvPr/>
        </p:nvCxnSpPr>
        <p:spPr>
          <a:xfrm>
            <a:off x="3935609" y="4686294"/>
            <a:ext cx="624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6DF52FEE-9488-7949-A0EF-1586EEC627FF}"/>
              </a:ext>
            </a:extLst>
          </p:cNvPr>
          <p:cNvCxnSpPr>
            <a:cxnSpLocks/>
            <a:stCxn id="18" idx="3"/>
            <a:endCxn id="21" idx="1"/>
          </p:cNvCxnSpPr>
          <p:nvPr/>
        </p:nvCxnSpPr>
        <p:spPr>
          <a:xfrm flipV="1">
            <a:off x="5120429" y="3231354"/>
            <a:ext cx="573064" cy="25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8C45AB38-4A1E-2540-8AB8-10095B56CADF}"/>
              </a:ext>
            </a:extLst>
          </p:cNvPr>
          <p:cNvCxnSpPr>
            <a:cxnSpLocks/>
            <a:stCxn id="20" idx="3"/>
            <a:endCxn id="22" idx="1"/>
          </p:cNvCxnSpPr>
          <p:nvPr/>
        </p:nvCxnSpPr>
        <p:spPr>
          <a:xfrm>
            <a:off x="5131739" y="4667249"/>
            <a:ext cx="561753" cy="264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77656692-F826-9B49-AD7A-72873F885455}"/>
              </a:ext>
            </a:extLst>
          </p:cNvPr>
          <p:cNvCxnSpPr>
            <a:cxnSpLocks/>
            <a:stCxn id="21" idx="3"/>
          </p:cNvCxnSpPr>
          <p:nvPr/>
        </p:nvCxnSpPr>
        <p:spPr>
          <a:xfrm>
            <a:off x="6236418" y="3231354"/>
            <a:ext cx="699932" cy="616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6BC8097D-A2A2-4D49-B6D2-94168415DA96}"/>
              </a:ext>
            </a:extLst>
          </p:cNvPr>
          <p:cNvCxnSpPr>
            <a:cxnSpLocks/>
            <a:stCxn id="22" idx="3"/>
          </p:cNvCxnSpPr>
          <p:nvPr/>
        </p:nvCxnSpPr>
        <p:spPr>
          <a:xfrm flipV="1">
            <a:off x="6236417" y="4176708"/>
            <a:ext cx="699933" cy="75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a:extLst>
              <a:ext uri="{FF2B5EF4-FFF2-40B4-BE49-F238E27FC236}">
                <a16:creationId xmlns:a16="http://schemas.microsoft.com/office/drawing/2014/main" id="{88559E90-C739-5A44-BC63-38782FC26C40}"/>
              </a:ext>
            </a:extLst>
          </p:cNvPr>
          <p:cNvCxnSpPr>
            <a:cxnSpLocks/>
          </p:cNvCxnSpPr>
          <p:nvPr/>
        </p:nvCxnSpPr>
        <p:spPr>
          <a:xfrm>
            <a:off x="7507849" y="3848096"/>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A12EB06A-F004-8441-9B51-B2CBC36B50E3}"/>
              </a:ext>
            </a:extLst>
          </p:cNvPr>
          <p:cNvCxnSpPr>
            <a:cxnSpLocks/>
          </p:cNvCxnSpPr>
          <p:nvPr/>
        </p:nvCxnSpPr>
        <p:spPr>
          <a:xfrm>
            <a:off x="8368393" y="3848092"/>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线连接符 60">
            <a:extLst>
              <a:ext uri="{FF2B5EF4-FFF2-40B4-BE49-F238E27FC236}">
                <a16:creationId xmlns:a16="http://schemas.microsoft.com/office/drawing/2014/main" id="{0FAAE150-93E9-6048-9B05-65CC046117FF}"/>
              </a:ext>
            </a:extLst>
          </p:cNvPr>
          <p:cNvCxnSpPr>
            <a:cxnSpLocks/>
          </p:cNvCxnSpPr>
          <p:nvPr/>
        </p:nvCxnSpPr>
        <p:spPr>
          <a:xfrm>
            <a:off x="7486796" y="4114794"/>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0EA67EB4-2849-6E45-B7EA-77014683280E}"/>
              </a:ext>
            </a:extLst>
          </p:cNvPr>
          <p:cNvCxnSpPr>
            <a:cxnSpLocks/>
          </p:cNvCxnSpPr>
          <p:nvPr/>
        </p:nvCxnSpPr>
        <p:spPr>
          <a:xfrm>
            <a:off x="8368393" y="4150508"/>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线连接符 62">
            <a:extLst>
              <a:ext uri="{FF2B5EF4-FFF2-40B4-BE49-F238E27FC236}">
                <a16:creationId xmlns:a16="http://schemas.microsoft.com/office/drawing/2014/main" id="{3E67B204-3174-0D47-A1CA-B25739C9855E}"/>
              </a:ext>
            </a:extLst>
          </p:cNvPr>
          <p:cNvCxnSpPr>
            <a:cxnSpLocks/>
          </p:cNvCxnSpPr>
          <p:nvPr/>
        </p:nvCxnSpPr>
        <p:spPr>
          <a:xfrm>
            <a:off x="9226601" y="3848092"/>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C15D891C-CC4A-3E47-8E17-7178EFD6835B}"/>
              </a:ext>
            </a:extLst>
          </p:cNvPr>
          <p:cNvCxnSpPr>
            <a:cxnSpLocks/>
          </p:cNvCxnSpPr>
          <p:nvPr/>
        </p:nvCxnSpPr>
        <p:spPr>
          <a:xfrm>
            <a:off x="9238295" y="4119548"/>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线连接符 66">
            <a:extLst>
              <a:ext uri="{FF2B5EF4-FFF2-40B4-BE49-F238E27FC236}">
                <a16:creationId xmlns:a16="http://schemas.microsoft.com/office/drawing/2014/main" id="{21D9D8C6-AFA3-D84C-8997-FD3020977E15}"/>
              </a:ext>
            </a:extLst>
          </p:cNvPr>
          <p:cNvCxnSpPr>
            <a:cxnSpLocks/>
            <a:stCxn id="28" idx="3"/>
            <a:endCxn id="30" idx="1"/>
          </p:cNvCxnSpPr>
          <p:nvPr/>
        </p:nvCxnSpPr>
        <p:spPr>
          <a:xfrm>
            <a:off x="10079625" y="3824283"/>
            <a:ext cx="511795" cy="91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id="{0316A452-CFD2-4D4A-95CA-7F68CC1AEDE2}"/>
              </a:ext>
            </a:extLst>
          </p:cNvPr>
          <p:cNvCxnSpPr>
            <a:cxnSpLocks/>
            <a:endCxn id="30" idx="3"/>
          </p:cNvCxnSpPr>
          <p:nvPr/>
        </p:nvCxnSpPr>
        <p:spPr>
          <a:xfrm flipV="1">
            <a:off x="10055348" y="4047108"/>
            <a:ext cx="536072" cy="65296"/>
          </a:xfrm>
          <a:prstGeom prst="line">
            <a:avLst/>
          </a:prstGeom>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7DEFD003-9E78-7948-A9D5-E44CE9F1E380}"/>
              </a:ext>
            </a:extLst>
          </p:cNvPr>
          <p:cNvSpPr txBox="1"/>
          <p:nvPr/>
        </p:nvSpPr>
        <p:spPr>
          <a:xfrm>
            <a:off x="2901551" y="5187049"/>
            <a:ext cx="1662116" cy="646331"/>
          </a:xfrm>
          <a:prstGeom prst="rect">
            <a:avLst/>
          </a:prstGeom>
          <a:noFill/>
        </p:spPr>
        <p:txBody>
          <a:bodyPr wrap="square" rtlCol="0">
            <a:spAutoFit/>
          </a:bodyPr>
          <a:lstStyle/>
          <a:p>
            <a:r>
              <a:rPr kumimoji="1" lang="en-US" altLang="zh-CN" dirty="0"/>
              <a:t>Embeddings Layer</a:t>
            </a:r>
            <a:endParaRPr kumimoji="1" lang="zh-CN" altLang="en-US" dirty="0"/>
          </a:p>
        </p:txBody>
      </p:sp>
      <p:sp>
        <p:nvSpPr>
          <p:cNvPr id="74" name="右大括号 73">
            <a:extLst>
              <a:ext uri="{FF2B5EF4-FFF2-40B4-BE49-F238E27FC236}">
                <a16:creationId xmlns:a16="http://schemas.microsoft.com/office/drawing/2014/main" id="{99C13C87-EB0F-BA4F-A481-EE5F99C28842}"/>
              </a:ext>
            </a:extLst>
          </p:cNvPr>
          <p:cNvSpPr/>
          <p:nvPr/>
        </p:nvSpPr>
        <p:spPr>
          <a:xfrm rot="5400000">
            <a:off x="7859156" y="3749772"/>
            <a:ext cx="431309" cy="2443246"/>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75" name="文本框 74">
            <a:extLst>
              <a:ext uri="{FF2B5EF4-FFF2-40B4-BE49-F238E27FC236}">
                <a16:creationId xmlns:a16="http://schemas.microsoft.com/office/drawing/2014/main" id="{73E1D818-55F0-434B-B217-275BCC196509}"/>
              </a:ext>
            </a:extLst>
          </p:cNvPr>
          <p:cNvSpPr txBox="1"/>
          <p:nvPr/>
        </p:nvSpPr>
        <p:spPr>
          <a:xfrm>
            <a:off x="7336202" y="5287817"/>
            <a:ext cx="1902093" cy="369332"/>
          </a:xfrm>
          <a:prstGeom prst="rect">
            <a:avLst/>
          </a:prstGeom>
          <a:noFill/>
        </p:spPr>
        <p:txBody>
          <a:bodyPr wrap="square" rtlCol="0">
            <a:spAutoFit/>
          </a:bodyPr>
          <a:lstStyle/>
          <a:p>
            <a:r>
              <a:rPr kumimoji="1" lang="en-US" altLang="zh-CN" dirty="0"/>
              <a:t>3 Linear Layers</a:t>
            </a:r>
            <a:endParaRPr kumimoji="1" lang="zh-CN" altLang="en-US" dirty="0"/>
          </a:p>
        </p:txBody>
      </p:sp>
      <p:sp>
        <p:nvSpPr>
          <p:cNvPr id="76" name="文本框 75">
            <a:extLst>
              <a:ext uri="{FF2B5EF4-FFF2-40B4-BE49-F238E27FC236}">
                <a16:creationId xmlns:a16="http://schemas.microsoft.com/office/drawing/2014/main" id="{2377CC11-9529-B341-8B20-63806B0FA010}"/>
              </a:ext>
            </a:extLst>
          </p:cNvPr>
          <p:cNvSpPr txBox="1"/>
          <p:nvPr/>
        </p:nvSpPr>
        <p:spPr>
          <a:xfrm>
            <a:off x="4924267" y="5287817"/>
            <a:ext cx="1662116" cy="369332"/>
          </a:xfrm>
          <a:prstGeom prst="rect">
            <a:avLst/>
          </a:prstGeom>
          <a:noFill/>
        </p:spPr>
        <p:txBody>
          <a:bodyPr wrap="square" rtlCol="0">
            <a:spAutoFit/>
          </a:bodyPr>
          <a:lstStyle/>
          <a:p>
            <a:r>
              <a:rPr kumimoji="1" lang="en-US" altLang="zh-CN" dirty="0"/>
              <a:t>Averaging</a:t>
            </a:r>
            <a:endParaRPr kumimoji="1" lang="zh-CN" altLang="en-US" dirty="0"/>
          </a:p>
        </p:txBody>
      </p:sp>
      <p:cxnSp>
        <p:nvCxnSpPr>
          <p:cNvPr id="78" name="直线箭头连接符 77">
            <a:extLst>
              <a:ext uri="{FF2B5EF4-FFF2-40B4-BE49-F238E27FC236}">
                <a16:creationId xmlns:a16="http://schemas.microsoft.com/office/drawing/2014/main" id="{99400FC4-5661-7845-8025-A14880627F0A}"/>
              </a:ext>
            </a:extLst>
          </p:cNvPr>
          <p:cNvCxnSpPr/>
          <p:nvPr/>
        </p:nvCxnSpPr>
        <p:spPr>
          <a:xfrm>
            <a:off x="5414963" y="5010149"/>
            <a:ext cx="0" cy="27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22C04419-4E4E-9243-ABE9-36A6367D8D89}"/>
              </a:ext>
            </a:extLst>
          </p:cNvPr>
          <p:cNvCxnSpPr/>
          <p:nvPr/>
        </p:nvCxnSpPr>
        <p:spPr>
          <a:xfrm>
            <a:off x="10339388" y="4294332"/>
            <a:ext cx="0" cy="27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DD7F8D59-668D-024C-837D-C6728091C819}"/>
              </a:ext>
            </a:extLst>
          </p:cNvPr>
          <p:cNvSpPr txBox="1"/>
          <p:nvPr/>
        </p:nvSpPr>
        <p:spPr>
          <a:xfrm>
            <a:off x="9836942" y="4577949"/>
            <a:ext cx="1662116" cy="646331"/>
          </a:xfrm>
          <a:prstGeom prst="rect">
            <a:avLst/>
          </a:prstGeom>
          <a:noFill/>
        </p:spPr>
        <p:txBody>
          <a:bodyPr wrap="square" rtlCol="0">
            <a:spAutoFit/>
          </a:bodyPr>
          <a:lstStyle/>
          <a:p>
            <a:r>
              <a:rPr kumimoji="1" lang="en-US" altLang="zh-CN" dirty="0"/>
              <a:t>Weighted Sum </a:t>
            </a:r>
            <a:endParaRPr kumimoji="1" lang="zh-CN" altLang="en-US" dirty="0"/>
          </a:p>
        </p:txBody>
      </p:sp>
      <p:sp>
        <p:nvSpPr>
          <p:cNvPr id="82" name="文本框 81">
            <a:extLst>
              <a:ext uri="{FF2B5EF4-FFF2-40B4-BE49-F238E27FC236}">
                <a16:creationId xmlns:a16="http://schemas.microsoft.com/office/drawing/2014/main" id="{871B9C22-216A-574A-9DB5-536EF83587A2}"/>
              </a:ext>
            </a:extLst>
          </p:cNvPr>
          <p:cNvSpPr txBox="1"/>
          <p:nvPr/>
        </p:nvSpPr>
        <p:spPr>
          <a:xfrm>
            <a:off x="738037" y="4976811"/>
            <a:ext cx="1871662" cy="369332"/>
          </a:xfrm>
          <a:prstGeom prst="rect">
            <a:avLst/>
          </a:prstGeom>
          <a:noFill/>
        </p:spPr>
        <p:txBody>
          <a:bodyPr wrap="square" rtlCol="0">
            <a:spAutoFit/>
          </a:bodyPr>
          <a:lstStyle/>
          <a:p>
            <a:r>
              <a:rPr kumimoji="1" lang="en-US" altLang="zh-CN" dirty="0"/>
              <a:t>New headline</a:t>
            </a:r>
            <a:endParaRPr kumimoji="1" lang="zh-CN" altLang="en-US" dirty="0"/>
          </a:p>
        </p:txBody>
      </p:sp>
      <p:sp>
        <p:nvSpPr>
          <p:cNvPr id="83" name="文本框 82">
            <a:extLst>
              <a:ext uri="{FF2B5EF4-FFF2-40B4-BE49-F238E27FC236}">
                <a16:creationId xmlns:a16="http://schemas.microsoft.com/office/drawing/2014/main" id="{5DB65D90-463D-854D-A4FF-4A29AA683A48}"/>
              </a:ext>
            </a:extLst>
          </p:cNvPr>
          <p:cNvSpPr txBox="1"/>
          <p:nvPr/>
        </p:nvSpPr>
        <p:spPr>
          <a:xfrm>
            <a:off x="762000" y="2757245"/>
            <a:ext cx="1871662" cy="369332"/>
          </a:xfrm>
          <a:prstGeom prst="rect">
            <a:avLst/>
          </a:prstGeom>
          <a:noFill/>
        </p:spPr>
        <p:txBody>
          <a:bodyPr wrap="square" rtlCol="0">
            <a:spAutoFit/>
          </a:bodyPr>
          <a:lstStyle/>
          <a:p>
            <a:r>
              <a:rPr kumimoji="1" lang="en-US" altLang="zh-CN" dirty="0"/>
              <a:t>Old headline</a:t>
            </a:r>
            <a:endParaRPr kumimoji="1" lang="zh-CN" altLang="en-US" dirty="0"/>
          </a:p>
        </p:txBody>
      </p:sp>
      <p:sp>
        <p:nvSpPr>
          <p:cNvPr id="84" name="文本框 83">
            <a:extLst>
              <a:ext uri="{FF2B5EF4-FFF2-40B4-BE49-F238E27FC236}">
                <a16:creationId xmlns:a16="http://schemas.microsoft.com/office/drawing/2014/main" id="{CD3CEEA7-1680-054E-81F0-77E4C17E63E6}"/>
              </a:ext>
            </a:extLst>
          </p:cNvPr>
          <p:cNvSpPr txBox="1"/>
          <p:nvPr/>
        </p:nvSpPr>
        <p:spPr>
          <a:xfrm>
            <a:off x="10862623" y="3781176"/>
            <a:ext cx="853127" cy="369332"/>
          </a:xfrm>
          <a:prstGeom prst="rect">
            <a:avLst/>
          </a:prstGeom>
          <a:noFill/>
        </p:spPr>
        <p:txBody>
          <a:bodyPr wrap="square" rtlCol="0">
            <a:spAutoFit/>
          </a:bodyPr>
          <a:lstStyle/>
          <a:p>
            <a:r>
              <a:rPr kumimoji="1" lang="en-US" altLang="zh-CN" dirty="0"/>
              <a:t>Logit</a:t>
            </a:r>
            <a:endParaRPr kumimoji="1" lang="zh-CN" altLang="en-US" dirty="0"/>
          </a:p>
        </p:txBody>
      </p:sp>
      <p:sp>
        <p:nvSpPr>
          <p:cNvPr id="85" name="右箭头 84">
            <a:extLst>
              <a:ext uri="{FF2B5EF4-FFF2-40B4-BE49-F238E27FC236}">
                <a16:creationId xmlns:a16="http://schemas.microsoft.com/office/drawing/2014/main" id="{75AF00C4-73E8-2546-B3C8-32C5BEADEDA3}"/>
              </a:ext>
            </a:extLst>
          </p:cNvPr>
          <p:cNvSpPr/>
          <p:nvPr/>
        </p:nvSpPr>
        <p:spPr>
          <a:xfrm>
            <a:off x="6096000" y="2286000"/>
            <a:ext cx="1519238" cy="399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文本框 85">
            <a:extLst>
              <a:ext uri="{FF2B5EF4-FFF2-40B4-BE49-F238E27FC236}">
                <a16:creationId xmlns:a16="http://schemas.microsoft.com/office/drawing/2014/main" id="{A0B33242-CF66-EB48-8D0F-DEEDB051A091}"/>
              </a:ext>
            </a:extLst>
          </p:cNvPr>
          <p:cNvSpPr txBox="1"/>
          <p:nvPr/>
        </p:nvSpPr>
        <p:spPr>
          <a:xfrm>
            <a:off x="5086499" y="2738994"/>
            <a:ext cx="2067070" cy="369332"/>
          </a:xfrm>
          <a:prstGeom prst="rect">
            <a:avLst/>
          </a:prstGeom>
          <a:noFill/>
        </p:spPr>
        <p:txBody>
          <a:bodyPr wrap="square" rtlCol="0">
            <a:spAutoFit/>
          </a:bodyPr>
          <a:lstStyle/>
          <a:p>
            <a:r>
              <a:rPr kumimoji="1" lang="en-US" altLang="zh-CN" dirty="0"/>
              <a:t>(Headline vector)</a:t>
            </a:r>
            <a:endParaRPr kumimoji="1" lang="zh-CN" altLang="en-US" dirty="0"/>
          </a:p>
        </p:txBody>
      </p:sp>
    </p:spTree>
    <p:extLst>
      <p:ext uri="{BB962C8B-B14F-4D97-AF65-F5344CB8AC3E}">
        <p14:creationId xmlns:p14="http://schemas.microsoft.com/office/powerpoint/2010/main" val="25624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F9E3D-33B9-CD4B-B2AC-1B43C40FED56}"/>
              </a:ext>
            </a:extLst>
          </p:cNvPr>
          <p:cNvSpPr>
            <a:spLocks noGrp="1"/>
          </p:cNvSpPr>
          <p:nvPr>
            <p:ph type="title"/>
          </p:nvPr>
        </p:nvSpPr>
        <p:spPr/>
        <p:txBody>
          <a:bodyPr>
            <a:normAutofit fontScale="90000"/>
          </a:bodyPr>
          <a:lstStyle/>
          <a:p>
            <a:r>
              <a:rPr kumimoji="1" lang="en-US" altLang="zh-CN" dirty="0"/>
              <a:t>Task One – </a:t>
            </a:r>
            <a:r>
              <a:rPr lang="en" altLang="zh-CN" dirty="0"/>
              <a:t>Two Inputs CNN, Two Inputs RNN</a:t>
            </a:r>
            <a:br>
              <a:rPr lang="en" altLang="zh-CN" dirty="0"/>
            </a:br>
            <a:r>
              <a:rPr lang="en" altLang="zh-CN" dirty="0"/>
              <a:t>(similar as the FFNN one)</a:t>
            </a:r>
            <a:endParaRPr kumimoji="1" lang="zh-CN" altLang="en-US" dirty="0"/>
          </a:p>
        </p:txBody>
      </p:sp>
      <p:sp>
        <p:nvSpPr>
          <p:cNvPr id="7" name="圆角矩形 6">
            <a:extLst>
              <a:ext uri="{FF2B5EF4-FFF2-40B4-BE49-F238E27FC236}">
                <a16:creationId xmlns:a16="http://schemas.microsoft.com/office/drawing/2014/main" id="{815AD728-F182-B14A-8AA1-C78CDFF5AB9E}"/>
              </a:ext>
            </a:extLst>
          </p:cNvPr>
          <p:cNvSpPr/>
          <p:nvPr/>
        </p:nvSpPr>
        <p:spPr>
          <a:xfrm>
            <a:off x="1385888" y="2857500"/>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a:extLst>
              <a:ext uri="{FF2B5EF4-FFF2-40B4-BE49-F238E27FC236}">
                <a16:creationId xmlns:a16="http://schemas.microsoft.com/office/drawing/2014/main" id="{433590C8-A9F9-6A47-83E7-66C353757517}"/>
              </a:ext>
            </a:extLst>
          </p:cNvPr>
          <p:cNvSpPr/>
          <p:nvPr/>
        </p:nvSpPr>
        <p:spPr>
          <a:xfrm>
            <a:off x="1385888" y="3714750"/>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a:extLst>
              <a:ext uri="{FF2B5EF4-FFF2-40B4-BE49-F238E27FC236}">
                <a16:creationId xmlns:a16="http://schemas.microsoft.com/office/drawing/2014/main" id="{B39A242A-5FBC-A746-9FD8-1AA3A721960C}"/>
              </a:ext>
            </a:extLst>
          </p:cNvPr>
          <p:cNvSpPr/>
          <p:nvPr/>
        </p:nvSpPr>
        <p:spPr>
          <a:xfrm>
            <a:off x="2843213" y="2793206"/>
            <a:ext cx="1685925" cy="12715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圆角矩形 9">
            <a:extLst>
              <a:ext uri="{FF2B5EF4-FFF2-40B4-BE49-F238E27FC236}">
                <a16:creationId xmlns:a16="http://schemas.microsoft.com/office/drawing/2014/main" id="{58138556-FDE1-1442-B011-E9341DA14011}"/>
              </a:ext>
            </a:extLst>
          </p:cNvPr>
          <p:cNvSpPr/>
          <p:nvPr/>
        </p:nvSpPr>
        <p:spPr>
          <a:xfrm>
            <a:off x="5186363" y="2857500"/>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9EC22FC7-DA41-A64A-922F-753147CBC083}"/>
              </a:ext>
            </a:extLst>
          </p:cNvPr>
          <p:cNvSpPr/>
          <p:nvPr/>
        </p:nvSpPr>
        <p:spPr>
          <a:xfrm>
            <a:off x="5186363" y="3714750"/>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圆角矩形 11">
            <a:extLst>
              <a:ext uri="{FF2B5EF4-FFF2-40B4-BE49-F238E27FC236}">
                <a16:creationId xmlns:a16="http://schemas.microsoft.com/office/drawing/2014/main" id="{22EE59BD-CEDF-9A44-B5CA-D9B8B54DDF6A}"/>
              </a:ext>
            </a:extLst>
          </p:cNvPr>
          <p:cNvSpPr/>
          <p:nvPr/>
        </p:nvSpPr>
        <p:spPr>
          <a:xfrm>
            <a:off x="1385888" y="4888706"/>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A45CEDB0-FD98-1540-B452-F250FCEC6F9D}"/>
              </a:ext>
            </a:extLst>
          </p:cNvPr>
          <p:cNvSpPr/>
          <p:nvPr/>
        </p:nvSpPr>
        <p:spPr>
          <a:xfrm>
            <a:off x="1385888" y="5745956"/>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a:extLst>
              <a:ext uri="{FF2B5EF4-FFF2-40B4-BE49-F238E27FC236}">
                <a16:creationId xmlns:a16="http://schemas.microsoft.com/office/drawing/2014/main" id="{B52446DA-3DE7-2F4F-97D4-E3F34ADDA527}"/>
              </a:ext>
            </a:extLst>
          </p:cNvPr>
          <p:cNvSpPr/>
          <p:nvPr/>
        </p:nvSpPr>
        <p:spPr>
          <a:xfrm>
            <a:off x="2843213" y="4824412"/>
            <a:ext cx="1685925" cy="127158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圆角矩形 14">
            <a:extLst>
              <a:ext uri="{FF2B5EF4-FFF2-40B4-BE49-F238E27FC236}">
                <a16:creationId xmlns:a16="http://schemas.microsoft.com/office/drawing/2014/main" id="{5DA95613-7136-534B-AACC-4188E0DF4C74}"/>
              </a:ext>
            </a:extLst>
          </p:cNvPr>
          <p:cNvSpPr/>
          <p:nvPr/>
        </p:nvSpPr>
        <p:spPr>
          <a:xfrm>
            <a:off x="5186363" y="4888706"/>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圆角矩形 15">
            <a:extLst>
              <a:ext uri="{FF2B5EF4-FFF2-40B4-BE49-F238E27FC236}">
                <a16:creationId xmlns:a16="http://schemas.microsoft.com/office/drawing/2014/main" id="{18BCDDD6-208D-AF45-B410-AC827BF6A9C1}"/>
              </a:ext>
            </a:extLst>
          </p:cNvPr>
          <p:cNvSpPr/>
          <p:nvPr/>
        </p:nvSpPr>
        <p:spPr>
          <a:xfrm>
            <a:off x="5186363" y="5745956"/>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64F29155-00D1-9548-88F4-5D501D1EFF76}"/>
              </a:ext>
            </a:extLst>
          </p:cNvPr>
          <p:cNvSpPr txBox="1"/>
          <p:nvPr/>
        </p:nvSpPr>
        <p:spPr>
          <a:xfrm>
            <a:off x="850107" y="2477452"/>
            <a:ext cx="1871662" cy="369332"/>
          </a:xfrm>
          <a:prstGeom prst="rect">
            <a:avLst/>
          </a:prstGeom>
          <a:noFill/>
        </p:spPr>
        <p:txBody>
          <a:bodyPr wrap="square" rtlCol="0">
            <a:spAutoFit/>
          </a:bodyPr>
          <a:lstStyle/>
          <a:p>
            <a:r>
              <a:rPr kumimoji="1" lang="en-US" altLang="zh-CN" dirty="0"/>
              <a:t>Old headline</a:t>
            </a:r>
            <a:endParaRPr kumimoji="1" lang="zh-CN" altLang="en-US" dirty="0"/>
          </a:p>
        </p:txBody>
      </p:sp>
      <p:sp>
        <p:nvSpPr>
          <p:cNvPr id="18" name="文本框 17">
            <a:extLst>
              <a:ext uri="{FF2B5EF4-FFF2-40B4-BE49-F238E27FC236}">
                <a16:creationId xmlns:a16="http://schemas.microsoft.com/office/drawing/2014/main" id="{15D8F723-2A7A-1A42-B8E7-752EED53EACE}"/>
              </a:ext>
            </a:extLst>
          </p:cNvPr>
          <p:cNvSpPr txBox="1"/>
          <p:nvPr/>
        </p:nvSpPr>
        <p:spPr>
          <a:xfrm>
            <a:off x="3386138" y="5305186"/>
            <a:ext cx="871536" cy="369332"/>
          </a:xfrm>
          <a:prstGeom prst="rect">
            <a:avLst/>
          </a:prstGeom>
          <a:noFill/>
        </p:spPr>
        <p:txBody>
          <a:bodyPr wrap="square" rtlCol="0">
            <a:spAutoFit/>
          </a:bodyPr>
          <a:lstStyle/>
          <a:p>
            <a:r>
              <a:rPr kumimoji="1" lang="en-US" altLang="zh-CN" dirty="0"/>
              <a:t>RNN</a:t>
            </a:r>
            <a:endParaRPr kumimoji="1" lang="zh-CN" altLang="en-US" dirty="0"/>
          </a:p>
        </p:txBody>
      </p:sp>
      <p:sp>
        <p:nvSpPr>
          <p:cNvPr id="19" name="文本框 18">
            <a:extLst>
              <a:ext uri="{FF2B5EF4-FFF2-40B4-BE49-F238E27FC236}">
                <a16:creationId xmlns:a16="http://schemas.microsoft.com/office/drawing/2014/main" id="{26694260-FBA0-B644-8360-20E192E74281}"/>
              </a:ext>
            </a:extLst>
          </p:cNvPr>
          <p:cNvSpPr txBox="1"/>
          <p:nvPr/>
        </p:nvSpPr>
        <p:spPr>
          <a:xfrm>
            <a:off x="3386138" y="3244334"/>
            <a:ext cx="871536" cy="369332"/>
          </a:xfrm>
          <a:prstGeom prst="rect">
            <a:avLst/>
          </a:prstGeom>
          <a:noFill/>
        </p:spPr>
        <p:txBody>
          <a:bodyPr wrap="square" rtlCol="0">
            <a:spAutoFit/>
          </a:bodyPr>
          <a:lstStyle/>
          <a:p>
            <a:r>
              <a:rPr kumimoji="1" lang="en-US" altLang="zh-CN" dirty="0"/>
              <a:t>CNN</a:t>
            </a:r>
            <a:endParaRPr kumimoji="1" lang="zh-CN" altLang="en-US" dirty="0"/>
          </a:p>
        </p:txBody>
      </p:sp>
      <p:sp>
        <p:nvSpPr>
          <p:cNvPr id="20" name="文本框 19">
            <a:extLst>
              <a:ext uri="{FF2B5EF4-FFF2-40B4-BE49-F238E27FC236}">
                <a16:creationId xmlns:a16="http://schemas.microsoft.com/office/drawing/2014/main" id="{E5B3FF7B-A3A5-A248-92AD-1AFC75B383D6}"/>
              </a:ext>
            </a:extLst>
          </p:cNvPr>
          <p:cNvSpPr txBox="1"/>
          <p:nvPr/>
        </p:nvSpPr>
        <p:spPr>
          <a:xfrm>
            <a:off x="762000" y="3370540"/>
            <a:ext cx="1871662" cy="369332"/>
          </a:xfrm>
          <a:prstGeom prst="rect">
            <a:avLst/>
          </a:prstGeom>
          <a:noFill/>
        </p:spPr>
        <p:txBody>
          <a:bodyPr wrap="square" rtlCol="0">
            <a:spAutoFit/>
          </a:bodyPr>
          <a:lstStyle/>
          <a:p>
            <a:r>
              <a:rPr kumimoji="1" lang="en-US" altLang="zh-CN" dirty="0"/>
              <a:t>New headline</a:t>
            </a:r>
            <a:endParaRPr kumimoji="1" lang="zh-CN" altLang="en-US" dirty="0"/>
          </a:p>
        </p:txBody>
      </p:sp>
      <p:sp>
        <p:nvSpPr>
          <p:cNvPr id="21" name="文本框 20">
            <a:extLst>
              <a:ext uri="{FF2B5EF4-FFF2-40B4-BE49-F238E27FC236}">
                <a16:creationId xmlns:a16="http://schemas.microsoft.com/office/drawing/2014/main" id="{2753B5CE-2288-D647-8165-4CC6AC6A8146}"/>
              </a:ext>
            </a:extLst>
          </p:cNvPr>
          <p:cNvSpPr txBox="1"/>
          <p:nvPr/>
        </p:nvSpPr>
        <p:spPr>
          <a:xfrm>
            <a:off x="762000" y="4515921"/>
            <a:ext cx="1871662" cy="369332"/>
          </a:xfrm>
          <a:prstGeom prst="rect">
            <a:avLst/>
          </a:prstGeom>
          <a:noFill/>
        </p:spPr>
        <p:txBody>
          <a:bodyPr wrap="square" rtlCol="0">
            <a:spAutoFit/>
          </a:bodyPr>
          <a:lstStyle/>
          <a:p>
            <a:r>
              <a:rPr kumimoji="1" lang="en-US" altLang="zh-CN" dirty="0"/>
              <a:t>Old headline</a:t>
            </a:r>
            <a:endParaRPr kumimoji="1" lang="zh-CN" altLang="en-US" dirty="0"/>
          </a:p>
        </p:txBody>
      </p:sp>
      <p:sp>
        <p:nvSpPr>
          <p:cNvPr id="22" name="文本框 21">
            <a:extLst>
              <a:ext uri="{FF2B5EF4-FFF2-40B4-BE49-F238E27FC236}">
                <a16:creationId xmlns:a16="http://schemas.microsoft.com/office/drawing/2014/main" id="{61B9B8B9-7C03-A94D-97E5-9A257F0C754E}"/>
              </a:ext>
            </a:extLst>
          </p:cNvPr>
          <p:cNvSpPr txBox="1"/>
          <p:nvPr/>
        </p:nvSpPr>
        <p:spPr>
          <a:xfrm>
            <a:off x="700089" y="5413889"/>
            <a:ext cx="1871662" cy="369332"/>
          </a:xfrm>
          <a:prstGeom prst="rect">
            <a:avLst/>
          </a:prstGeom>
          <a:noFill/>
        </p:spPr>
        <p:txBody>
          <a:bodyPr wrap="square" rtlCol="0">
            <a:spAutoFit/>
          </a:bodyPr>
          <a:lstStyle/>
          <a:p>
            <a:r>
              <a:rPr kumimoji="1" lang="en-US" altLang="zh-CN" dirty="0"/>
              <a:t>New headline</a:t>
            </a:r>
            <a:endParaRPr kumimoji="1" lang="zh-CN" altLang="en-US" dirty="0"/>
          </a:p>
        </p:txBody>
      </p:sp>
      <p:cxnSp>
        <p:nvCxnSpPr>
          <p:cNvPr id="24" name="直线连接符 23">
            <a:extLst>
              <a:ext uri="{FF2B5EF4-FFF2-40B4-BE49-F238E27FC236}">
                <a16:creationId xmlns:a16="http://schemas.microsoft.com/office/drawing/2014/main" id="{8B952F1E-039C-9C45-BCC9-D296D83BEFC4}"/>
              </a:ext>
            </a:extLst>
          </p:cNvPr>
          <p:cNvCxnSpPr>
            <a:cxnSpLocks/>
            <a:stCxn id="7" idx="3"/>
          </p:cNvCxnSpPr>
          <p:nvPr/>
        </p:nvCxnSpPr>
        <p:spPr>
          <a:xfrm>
            <a:off x="2185988" y="3000375"/>
            <a:ext cx="657225" cy="11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48CF0192-2811-B242-A72D-2ADF2A896611}"/>
              </a:ext>
            </a:extLst>
          </p:cNvPr>
          <p:cNvCxnSpPr>
            <a:cxnSpLocks/>
          </p:cNvCxnSpPr>
          <p:nvPr/>
        </p:nvCxnSpPr>
        <p:spPr>
          <a:xfrm>
            <a:off x="2193132" y="5009169"/>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5F2058F5-9C71-A340-8323-D8E94EC38341}"/>
              </a:ext>
            </a:extLst>
          </p:cNvPr>
          <p:cNvCxnSpPr>
            <a:cxnSpLocks/>
          </p:cNvCxnSpPr>
          <p:nvPr/>
        </p:nvCxnSpPr>
        <p:spPr>
          <a:xfrm flipV="1">
            <a:off x="4529138" y="3006000"/>
            <a:ext cx="650081" cy="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DA1A6CF3-96D7-E845-9294-BA066C418E7B}"/>
              </a:ext>
            </a:extLst>
          </p:cNvPr>
          <p:cNvCxnSpPr>
            <a:cxnSpLocks/>
            <a:endCxn id="15" idx="1"/>
          </p:cNvCxnSpPr>
          <p:nvPr/>
        </p:nvCxnSpPr>
        <p:spPr>
          <a:xfrm flipV="1">
            <a:off x="4514850" y="5031581"/>
            <a:ext cx="671513" cy="3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0322EBA0-E10C-8844-A4B6-90799635A784}"/>
              </a:ext>
            </a:extLst>
          </p:cNvPr>
          <p:cNvCxnSpPr>
            <a:cxnSpLocks/>
            <a:stCxn id="8" idx="3"/>
          </p:cNvCxnSpPr>
          <p:nvPr/>
        </p:nvCxnSpPr>
        <p:spPr>
          <a:xfrm>
            <a:off x="2185988" y="3857625"/>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9F44A92A-A6DB-9A49-9ECC-F06B6324D009}"/>
              </a:ext>
            </a:extLst>
          </p:cNvPr>
          <p:cNvCxnSpPr>
            <a:cxnSpLocks/>
            <a:endCxn id="11" idx="1"/>
          </p:cNvCxnSpPr>
          <p:nvPr/>
        </p:nvCxnSpPr>
        <p:spPr>
          <a:xfrm>
            <a:off x="4514850" y="3852001"/>
            <a:ext cx="671513" cy="5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D26D4AA7-CE03-484E-AD46-2CBA4D3F366B}"/>
              </a:ext>
            </a:extLst>
          </p:cNvPr>
          <p:cNvCxnSpPr>
            <a:cxnSpLocks/>
          </p:cNvCxnSpPr>
          <p:nvPr/>
        </p:nvCxnSpPr>
        <p:spPr>
          <a:xfrm>
            <a:off x="2182415" y="5881200"/>
            <a:ext cx="667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A3D92EC5-E2B6-6740-BA01-0D37497BB179}"/>
              </a:ext>
            </a:extLst>
          </p:cNvPr>
          <p:cNvCxnSpPr>
            <a:cxnSpLocks/>
          </p:cNvCxnSpPr>
          <p:nvPr/>
        </p:nvCxnSpPr>
        <p:spPr>
          <a:xfrm>
            <a:off x="4529138" y="5898841"/>
            <a:ext cx="650081"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A23C6C41-0B4D-E147-A98F-703E0602C656}"/>
              </a:ext>
            </a:extLst>
          </p:cNvPr>
          <p:cNvSpPr/>
          <p:nvPr/>
        </p:nvSpPr>
        <p:spPr>
          <a:xfrm>
            <a:off x="6629400" y="3336667"/>
            <a:ext cx="214312" cy="1846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a:extLst>
              <a:ext uri="{FF2B5EF4-FFF2-40B4-BE49-F238E27FC236}">
                <a16:creationId xmlns:a16="http://schemas.microsoft.com/office/drawing/2014/main" id="{068449AC-DEED-C643-998C-5FA459723D8A}"/>
              </a:ext>
            </a:extLst>
          </p:cNvPr>
          <p:cNvSpPr/>
          <p:nvPr/>
        </p:nvSpPr>
        <p:spPr>
          <a:xfrm>
            <a:off x="6629400" y="5367873"/>
            <a:ext cx="214312" cy="1846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4" name="直线连接符 43">
            <a:extLst>
              <a:ext uri="{FF2B5EF4-FFF2-40B4-BE49-F238E27FC236}">
                <a16:creationId xmlns:a16="http://schemas.microsoft.com/office/drawing/2014/main" id="{2B1F0759-8591-0545-B9B6-92278D472368}"/>
              </a:ext>
            </a:extLst>
          </p:cNvPr>
          <p:cNvCxnSpPr>
            <a:cxnSpLocks/>
            <a:stCxn id="10" idx="3"/>
            <a:endCxn id="41" idx="1"/>
          </p:cNvCxnSpPr>
          <p:nvPr/>
        </p:nvCxnSpPr>
        <p:spPr>
          <a:xfrm>
            <a:off x="5986463" y="3000375"/>
            <a:ext cx="674322" cy="363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0BB93E81-7661-AF4B-9C76-709777715DA5}"/>
              </a:ext>
            </a:extLst>
          </p:cNvPr>
          <p:cNvCxnSpPr>
            <a:cxnSpLocks/>
          </p:cNvCxnSpPr>
          <p:nvPr/>
        </p:nvCxnSpPr>
        <p:spPr>
          <a:xfrm>
            <a:off x="5986463" y="5035033"/>
            <a:ext cx="674322" cy="363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780EFC0B-A28B-EB44-B9F1-5D478776BF89}"/>
              </a:ext>
            </a:extLst>
          </p:cNvPr>
          <p:cNvCxnSpPr>
            <a:cxnSpLocks/>
            <a:stCxn id="11" idx="3"/>
            <a:endCxn id="41" idx="3"/>
          </p:cNvCxnSpPr>
          <p:nvPr/>
        </p:nvCxnSpPr>
        <p:spPr>
          <a:xfrm flipV="1">
            <a:off x="5986463" y="3494289"/>
            <a:ext cx="674322" cy="363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03899684-4CAF-E245-AD72-91D0FF0B2995}"/>
              </a:ext>
            </a:extLst>
          </p:cNvPr>
          <p:cNvCxnSpPr>
            <a:cxnSpLocks/>
          </p:cNvCxnSpPr>
          <p:nvPr/>
        </p:nvCxnSpPr>
        <p:spPr>
          <a:xfrm flipV="1">
            <a:off x="5986463" y="5531278"/>
            <a:ext cx="674322" cy="363336"/>
          </a:xfrm>
          <a:prstGeom prst="line">
            <a:avLst/>
          </a:prstGeom>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B03F0CE-713C-494A-B2EE-C03673DD4894}"/>
              </a:ext>
            </a:extLst>
          </p:cNvPr>
          <p:cNvSpPr txBox="1"/>
          <p:nvPr/>
        </p:nvSpPr>
        <p:spPr>
          <a:xfrm>
            <a:off x="7034321" y="3244334"/>
            <a:ext cx="853127" cy="369332"/>
          </a:xfrm>
          <a:prstGeom prst="rect">
            <a:avLst/>
          </a:prstGeom>
          <a:noFill/>
        </p:spPr>
        <p:txBody>
          <a:bodyPr wrap="square" rtlCol="0">
            <a:spAutoFit/>
          </a:bodyPr>
          <a:lstStyle/>
          <a:p>
            <a:r>
              <a:rPr kumimoji="1" lang="en-US" altLang="zh-CN" dirty="0"/>
              <a:t>Logit</a:t>
            </a:r>
            <a:endParaRPr kumimoji="1" lang="zh-CN" altLang="en-US" dirty="0"/>
          </a:p>
        </p:txBody>
      </p:sp>
      <p:sp>
        <p:nvSpPr>
          <p:cNvPr id="52" name="文本框 51">
            <a:extLst>
              <a:ext uri="{FF2B5EF4-FFF2-40B4-BE49-F238E27FC236}">
                <a16:creationId xmlns:a16="http://schemas.microsoft.com/office/drawing/2014/main" id="{C7C33AC2-02AD-A449-9E57-025637C3DFAE}"/>
              </a:ext>
            </a:extLst>
          </p:cNvPr>
          <p:cNvSpPr txBox="1"/>
          <p:nvPr/>
        </p:nvSpPr>
        <p:spPr>
          <a:xfrm>
            <a:off x="7034320" y="5305186"/>
            <a:ext cx="853127" cy="369332"/>
          </a:xfrm>
          <a:prstGeom prst="rect">
            <a:avLst/>
          </a:prstGeom>
          <a:noFill/>
        </p:spPr>
        <p:txBody>
          <a:bodyPr wrap="square" rtlCol="0">
            <a:spAutoFit/>
          </a:bodyPr>
          <a:lstStyle/>
          <a:p>
            <a:r>
              <a:rPr kumimoji="1" lang="en-US" altLang="zh-CN" dirty="0"/>
              <a:t>Logit</a:t>
            </a:r>
            <a:endParaRPr kumimoji="1" lang="zh-CN" altLang="en-US" dirty="0"/>
          </a:p>
        </p:txBody>
      </p:sp>
      <p:cxnSp>
        <p:nvCxnSpPr>
          <p:cNvPr id="53" name="直线箭头连接符 52">
            <a:extLst>
              <a:ext uri="{FF2B5EF4-FFF2-40B4-BE49-F238E27FC236}">
                <a16:creationId xmlns:a16="http://schemas.microsoft.com/office/drawing/2014/main" id="{99DF44E2-57D9-CB48-B488-0323230CB2A8}"/>
              </a:ext>
            </a:extLst>
          </p:cNvPr>
          <p:cNvCxnSpPr/>
          <p:nvPr/>
        </p:nvCxnSpPr>
        <p:spPr>
          <a:xfrm>
            <a:off x="6424613" y="3722832"/>
            <a:ext cx="0" cy="27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EBCCB499-A268-DB4A-B048-C1895596AB6E}"/>
              </a:ext>
            </a:extLst>
          </p:cNvPr>
          <p:cNvSpPr txBox="1"/>
          <p:nvPr/>
        </p:nvSpPr>
        <p:spPr>
          <a:xfrm>
            <a:off x="5724961" y="4064652"/>
            <a:ext cx="1871647" cy="369332"/>
          </a:xfrm>
          <a:prstGeom prst="rect">
            <a:avLst/>
          </a:prstGeom>
          <a:noFill/>
        </p:spPr>
        <p:txBody>
          <a:bodyPr wrap="square" rtlCol="0">
            <a:spAutoFit/>
          </a:bodyPr>
          <a:lstStyle/>
          <a:p>
            <a:r>
              <a:rPr kumimoji="1" lang="en-US" altLang="zh-CN" dirty="0"/>
              <a:t>Weighted Sum </a:t>
            </a:r>
            <a:endParaRPr kumimoji="1" lang="zh-CN" altLang="en-US" dirty="0"/>
          </a:p>
        </p:txBody>
      </p:sp>
      <p:sp>
        <p:nvSpPr>
          <p:cNvPr id="55" name="文本框 54">
            <a:extLst>
              <a:ext uri="{FF2B5EF4-FFF2-40B4-BE49-F238E27FC236}">
                <a16:creationId xmlns:a16="http://schemas.microsoft.com/office/drawing/2014/main" id="{401DFBDA-459A-4644-9004-563CF132B974}"/>
              </a:ext>
            </a:extLst>
          </p:cNvPr>
          <p:cNvSpPr txBox="1"/>
          <p:nvPr/>
        </p:nvSpPr>
        <p:spPr>
          <a:xfrm>
            <a:off x="5724961" y="6147592"/>
            <a:ext cx="1871647" cy="369332"/>
          </a:xfrm>
          <a:prstGeom prst="rect">
            <a:avLst/>
          </a:prstGeom>
          <a:noFill/>
        </p:spPr>
        <p:txBody>
          <a:bodyPr wrap="square" rtlCol="0">
            <a:spAutoFit/>
          </a:bodyPr>
          <a:lstStyle/>
          <a:p>
            <a:r>
              <a:rPr kumimoji="1" lang="en-US" altLang="zh-CN" dirty="0"/>
              <a:t>Weighted Sum </a:t>
            </a:r>
            <a:endParaRPr kumimoji="1" lang="zh-CN" altLang="en-US" dirty="0"/>
          </a:p>
        </p:txBody>
      </p:sp>
      <p:cxnSp>
        <p:nvCxnSpPr>
          <p:cNvPr id="56" name="直线箭头连接符 55">
            <a:extLst>
              <a:ext uri="{FF2B5EF4-FFF2-40B4-BE49-F238E27FC236}">
                <a16:creationId xmlns:a16="http://schemas.microsoft.com/office/drawing/2014/main" id="{B9E0ED3F-D70F-BA49-8366-22E61ACD8181}"/>
              </a:ext>
            </a:extLst>
          </p:cNvPr>
          <p:cNvCxnSpPr/>
          <p:nvPr/>
        </p:nvCxnSpPr>
        <p:spPr>
          <a:xfrm>
            <a:off x="6424613" y="5818332"/>
            <a:ext cx="0" cy="27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右箭头 56">
            <a:extLst>
              <a:ext uri="{FF2B5EF4-FFF2-40B4-BE49-F238E27FC236}">
                <a16:creationId xmlns:a16="http://schemas.microsoft.com/office/drawing/2014/main" id="{0C8B1958-1C47-ED47-A397-5749D9B10E86}"/>
              </a:ext>
            </a:extLst>
          </p:cNvPr>
          <p:cNvSpPr/>
          <p:nvPr/>
        </p:nvSpPr>
        <p:spPr>
          <a:xfrm>
            <a:off x="4098130" y="2214165"/>
            <a:ext cx="1519238" cy="399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1323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AC07D-A62D-F94E-A63D-EBFC3527D16C}"/>
              </a:ext>
            </a:extLst>
          </p:cNvPr>
          <p:cNvSpPr>
            <a:spLocks noGrp="1"/>
          </p:cNvSpPr>
          <p:nvPr>
            <p:ph type="title"/>
          </p:nvPr>
        </p:nvSpPr>
        <p:spPr/>
        <p:txBody>
          <a:bodyPr/>
          <a:lstStyle/>
          <a:p>
            <a:r>
              <a:rPr kumimoji="1" lang="en-US" altLang="zh-CN" dirty="0"/>
              <a:t>Task One – “</a:t>
            </a:r>
            <a:r>
              <a:rPr lang="en" altLang="zh-CN" dirty="0"/>
              <a:t>Pre-trained LM + a regression layer”</a:t>
            </a:r>
            <a:endParaRPr kumimoji="1" lang="zh-CN" altLang="en-US" dirty="0"/>
          </a:p>
        </p:txBody>
      </p:sp>
      <p:sp>
        <p:nvSpPr>
          <p:cNvPr id="3" name="内容占位符 2">
            <a:extLst>
              <a:ext uri="{FF2B5EF4-FFF2-40B4-BE49-F238E27FC236}">
                <a16:creationId xmlns:a16="http://schemas.microsoft.com/office/drawing/2014/main" id="{89454570-1748-B349-8013-745F34FB4E18}"/>
              </a:ext>
            </a:extLst>
          </p:cNvPr>
          <p:cNvSpPr>
            <a:spLocks noGrp="1"/>
          </p:cNvSpPr>
          <p:nvPr>
            <p:ph idx="1"/>
          </p:nvPr>
        </p:nvSpPr>
        <p:spPr/>
        <p:txBody>
          <a:bodyPr>
            <a:normAutofit/>
          </a:bodyPr>
          <a:lstStyle/>
          <a:p>
            <a:pPr marL="0" indent="0">
              <a:buNone/>
            </a:pPr>
            <a:r>
              <a:rPr kumimoji="1" lang="en-US" altLang="zh-CN" b="1" dirty="0"/>
              <a:t>Data preprocessing for </a:t>
            </a:r>
            <a:r>
              <a:rPr kumimoji="1" lang="en" altLang="zh-CN" b="1" dirty="0"/>
              <a:t>p</a:t>
            </a:r>
            <a:r>
              <a:rPr lang="en" altLang="zh-CN" b="1" dirty="0"/>
              <a:t>re-trained LMs (BERT-liked LMs) :</a:t>
            </a:r>
          </a:p>
          <a:p>
            <a:r>
              <a:rPr lang="en" altLang="zh-CN" dirty="0"/>
              <a:t>Version 1 - Concatenate original headlines and new headlines</a:t>
            </a:r>
          </a:p>
          <a:p>
            <a:r>
              <a:rPr lang="en" altLang="zh-CN" dirty="0"/>
              <a:t>Version 2 - Concatenate new headlines and new words</a:t>
            </a:r>
          </a:p>
          <a:p>
            <a:r>
              <a:rPr lang="en" altLang="zh-CN" dirty="0"/>
              <a:t>Version 3 – Contain only new headlines</a:t>
            </a:r>
          </a:p>
        </p:txBody>
      </p:sp>
    </p:spTree>
    <p:extLst>
      <p:ext uri="{BB962C8B-B14F-4D97-AF65-F5344CB8AC3E}">
        <p14:creationId xmlns:p14="http://schemas.microsoft.com/office/powerpoint/2010/main" val="122829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17859-8CAD-A44B-BF72-F77855F002D6}"/>
              </a:ext>
            </a:extLst>
          </p:cNvPr>
          <p:cNvSpPr>
            <a:spLocks noGrp="1"/>
          </p:cNvSpPr>
          <p:nvPr>
            <p:ph type="title"/>
          </p:nvPr>
        </p:nvSpPr>
        <p:spPr/>
        <p:txBody>
          <a:bodyPr/>
          <a:lstStyle/>
          <a:p>
            <a:r>
              <a:rPr kumimoji="1" lang="en-US" altLang="zh-CN" dirty="0"/>
              <a:t>Task One – “</a:t>
            </a:r>
            <a:r>
              <a:rPr lang="en" altLang="zh-CN" dirty="0"/>
              <a:t>Pre-trained LM + a regression layer”</a:t>
            </a:r>
            <a:endParaRPr kumimoji="1" lang="zh-CN" altLang="en-US" dirty="0"/>
          </a:p>
        </p:txBody>
      </p:sp>
      <p:sp>
        <p:nvSpPr>
          <p:cNvPr id="3" name="内容占位符 2">
            <a:extLst>
              <a:ext uri="{FF2B5EF4-FFF2-40B4-BE49-F238E27FC236}">
                <a16:creationId xmlns:a16="http://schemas.microsoft.com/office/drawing/2014/main" id="{1864475D-F37E-094D-9677-0A1E2294160C}"/>
              </a:ext>
            </a:extLst>
          </p:cNvPr>
          <p:cNvSpPr>
            <a:spLocks noGrp="1"/>
          </p:cNvSpPr>
          <p:nvPr>
            <p:ph idx="1"/>
          </p:nvPr>
        </p:nvSpPr>
        <p:spPr>
          <a:xfrm>
            <a:off x="762000" y="2286001"/>
            <a:ext cx="10668000" cy="642937"/>
          </a:xfrm>
        </p:spPr>
        <p:txBody>
          <a:bodyPr/>
          <a:lstStyle/>
          <a:p>
            <a:r>
              <a:rPr lang="en" altLang="zh-CN" b="1" dirty="0"/>
              <a:t>Version 1 - Concatenate original headlines and new headlines</a:t>
            </a:r>
          </a:p>
          <a:p>
            <a:endParaRPr kumimoji="1" lang="zh-CN" altLang="en-US" dirty="0"/>
          </a:p>
        </p:txBody>
      </p:sp>
      <p:sp>
        <p:nvSpPr>
          <p:cNvPr id="4" name="圆角矩形 3">
            <a:extLst>
              <a:ext uri="{FF2B5EF4-FFF2-40B4-BE49-F238E27FC236}">
                <a16:creationId xmlns:a16="http://schemas.microsoft.com/office/drawing/2014/main" id="{7755B043-DB71-834C-93E2-34CA712DFA5B}"/>
              </a:ext>
            </a:extLst>
          </p:cNvPr>
          <p:cNvSpPr/>
          <p:nvPr/>
        </p:nvSpPr>
        <p:spPr>
          <a:xfrm>
            <a:off x="490538" y="3700460"/>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[CLS]</a:t>
            </a:r>
            <a:endParaRPr kumimoji="1" lang="zh-CN" altLang="en-US" dirty="0"/>
          </a:p>
        </p:txBody>
      </p:sp>
      <p:sp>
        <p:nvSpPr>
          <p:cNvPr id="6" name="圆角矩形 5">
            <a:extLst>
              <a:ext uri="{FF2B5EF4-FFF2-40B4-BE49-F238E27FC236}">
                <a16:creationId xmlns:a16="http://schemas.microsoft.com/office/drawing/2014/main" id="{F3C1E409-3B04-0C4F-B665-6E7507F7551B}"/>
              </a:ext>
            </a:extLst>
          </p:cNvPr>
          <p:cNvSpPr/>
          <p:nvPr/>
        </p:nvSpPr>
        <p:spPr>
          <a:xfrm>
            <a:off x="1628776" y="3700460"/>
            <a:ext cx="3700462"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Old headline</a:t>
            </a:r>
            <a:endParaRPr kumimoji="1" lang="zh-CN" altLang="en-US" dirty="0"/>
          </a:p>
        </p:txBody>
      </p:sp>
      <p:sp>
        <p:nvSpPr>
          <p:cNvPr id="7" name="圆角矩形 6">
            <a:extLst>
              <a:ext uri="{FF2B5EF4-FFF2-40B4-BE49-F238E27FC236}">
                <a16:creationId xmlns:a16="http://schemas.microsoft.com/office/drawing/2014/main" id="{3835F2B8-2942-E545-887A-B9BE1787FDA8}"/>
              </a:ext>
            </a:extLst>
          </p:cNvPr>
          <p:cNvSpPr/>
          <p:nvPr/>
        </p:nvSpPr>
        <p:spPr>
          <a:xfrm>
            <a:off x="5329238" y="3700460"/>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
        <p:nvSpPr>
          <p:cNvPr id="8" name="圆角矩形 7">
            <a:extLst>
              <a:ext uri="{FF2B5EF4-FFF2-40B4-BE49-F238E27FC236}">
                <a16:creationId xmlns:a16="http://schemas.microsoft.com/office/drawing/2014/main" id="{92B16B2E-C80B-9242-9BA7-9B0FDB1E8A2F}"/>
              </a:ext>
            </a:extLst>
          </p:cNvPr>
          <p:cNvSpPr/>
          <p:nvPr/>
        </p:nvSpPr>
        <p:spPr>
          <a:xfrm>
            <a:off x="6467476" y="3700460"/>
            <a:ext cx="3700462"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New headline</a:t>
            </a:r>
            <a:endParaRPr kumimoji="1" lang="zh-CN" altLang="en-US" dirty="0"/>
          </a:p>
        </p:txBody>
      </p:sp>
      <p:sp>
        <p:nvSpPr>
          <p:cNvPr id="9" name="圆角矩形 8">
            <a:extLst>
              <a:ext uri="{FF2B5EF4-FFF2-40B4-BE49-F238E27FC236}">
                <a16:creationId xmlns:a16="http://schemas.microsoft.com/office/drawing/2014/main" id="{D003DB80-8A02-044B-B7D5-F3BFEDDAA8E8}"/>
              </a:ext>
            </a:extLst>
          </p:cNvPr>
          <p:cNvSpPr/>
          <p:nvPr/>
        </p:nvSpPr>
        <p:spPr>
          <a:xfrm>
            <a:off x="10167938" y="3700460"/>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Tree>
    <p:extLst>
      <p:ext uri="{BB962C8B-B14F-4D97-AF65-F5344CB8AC3E}">
        <p14:creationId xmlns:p14="http://schemas.microsoft.com/office/powerpoint/2010/main" val="104518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17859-8CAD-A44B-BF72-F77855F002D6}"/>
              </a:ext>
            </a:extLst>
          </p:cNvPr>
          <p:cNvSpPr>
            <a:spLocks noGrp="1"/>
          </p:cNvSpPr>
          <p:nvPr>
            <p:ph type="title"/>
          </p:nvPr>
        </p:nvSpPr>
        <p:spPr/>
        <p:txBody>
          <a:bodyPr/>
          <a:lstStyle/>
          <a:p>
            <a:r>
              <a:rPr kumimoji="1" lang="en-US" altLang="zh-CN" dirty="0"/>
              <a:t>Task One – “</a:t>
            </a:r>
            <a:r>
              <a:rPr lang="en" altLang="zh-CN" dirty="0"/>
              <a:t>Pre-trained LM + a regression layer”</a:t>
            </a:r>
            <a:endParaRPr kumimoji="1" lang="zh-CN" altLang="en-US" dirty="0"/>
          </a:p>
        </p:txBody>
      </p:sp>
      <p:sp>
        <p:nvSpPr>
          <p:cNvPr id="3" name="内容占位符 2">
            <a:extLst>
              <a:ext uri="{FF2B5EF4-FFF2-40B4-BE49-F238E27FC236}">
                <a16:creationId xmlns:a16="http://schemas.microsoft.com/office/drawing/2014/main" id="{1864475D-F37E-094D-9677-0A1E2294160C}"/>
              </a:ext>
            </a:extLst>
          </p:cNvPr>
          <p:cNvSpPr>
            <a:spLocks noGrp="1"/>
          </p:cNvSpPr>
          <p:nvPr>
            <p:ph idx="1"/>
          </p:nvPr>
        </p:nvSpPr>
        <p:spPr>
          <a:xfrm>
            <a:off x="762000" y="2286000"/>
            <a:ext cx="10668000" cy="714375"/>
          </a:xfrm>
        </p:spPr>
        <p:txBody>
          <a:bodyPr/>
          <a:lstStyle/>
          <a:p>
            <a:r>
              <a:rPr lang="en" altLang="zh-CN" b="1" dirty="0"/>
              <a:t>Version 2 - Concatenate new headlines and new words</a:t>
            </a:r>
          </a:p>
          <a:p>
            <a:endParaRPr kumimoji="1" lang="zh-CN" altLang="en-US" dirty="0"/>
          </a:p>
        </p:txBody>
      </p:sp>
      <p:sp>
        <p:nvSpPr>
          <p:cNvPr id="4" name="圆角矩形 3">
            <a:extLst>
              <a:ext uri="{FF2B5EF4-FFF2-40B4-BE49-F238E27FC236}">
                <a16:creationId xmlns:a16="http://schemas.microsoft.com/office/drawing/2014/main" id="{69776872-1EC3-1649-8912-3B6FC7A0F670}"/>
              </a:ext>
            </a:extLst>
          </p:cNvPr>
          <p:cNvSpPr/>
          <p:nvPr/>
        </p:nvSpPr>
        <p:spPr>
          <a:xfrm>
            <a:off x="1147763" y="3752850"/>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[CLS]</a:t>
            </a:r>
            <a:endParaRPr kumimoji="1" lang="zh-CN" altLang="en-US" dirty="0"/>
          </a:p>
        </p:txBody>
      </p:sp>
      <p:sp>
        <p:nvSpPr>
          <p:cNvPr id="5" name="圆角矩形 4">
            <a:extLst>
              <a:ext uri="{FF2B5EF4-FFF2-40B4-BE49-F238E27FC236}">
                <a16:creationId xmlns:a16="http://schemas.microsoft.com/office/drawing/2014/main" id="{907A6379-1533-C34E-8DE3-7A590B719520}"/>
              </a:ext>
            </a:extLst>
          </p:cNvPr>
          <p:cNvSpPr/>
          <p:nvPr/>
        </p:nvSpPr>
        <p:spPr>
          <a:xfrm>
            <a:off x="7124700" y="3752849"/>
            <a:ext cx="1571625"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new word</a:t>
            </a:r>
            <a:endParaRPr kumimoji="1" lang="zh-CN" altLang="en-US" dirty="0"/>
          </a:p>
        </p:txBody>
      </p:sp>
      <p:sp>
        <p:nvSpPr>
          <p:cNvPr id="6" name="圆角矩形 5">
            <a:extLst>
              <a:ext uri="{FF2B5EF4-FFF2-40B4-BE49-F238E27FC236}">
                <a16:creationId xmlns:a16="http://schemas.microsoft.com/office/drawing/2014/main" id="{17D20698-89E6-DA40-8B49-B67C327729A4}"/>
              </a:ext>
            </a:extLst>
          </p:cNvPr>
          <p:cNvSpPr/>
          <p:nvPr/>
        </p:nvSpPr>
        <p:spPr>
          <a:xfrm>
            <a:off x="8696325" y="3752849"/>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
        <p:nvSpPr>
          <p:cNvPr id="7" name="圆角矩形 6">
            <a:extLst>
              <a:ext uri="{FF2B5EF4-FFF2-40B4-BE49-F238E27FC236}">
                <a16:creationId xmlns:a16="http://schemas.microsoft.com/office/drawing/2014/main" id="{ABB77651-F02F-A04F-92A5-3C9F40E7CE2D}"/>
              </a:ext>
            </a:extLst>
          </p:cNvPr>
          <p:cNvSpPr/>
          <p:nvPr/>
        </p:nvSpPr>
        <p:spPr>
          <a:xfrm>
            <a:off x="2286001" y="3752850"/>
            <a:ext cx="3700462"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New headline</a:t>
            </a:r>
            <a:endParaRPr kumimoji="1" lang="zh-CN" altLang="en-US" dirty="0"/>
          </a:p>
        </p:txBody>
      </p:sp>
      <p:sp>
        <p:nvSpPr>
          <p:cNvPr id="8" name="圆角矩形 7">
            <a:extLst>
              <a:ext uri="{FF2B5EF4-FFF2-40B4-BE49-F238E27FC236}">
                <a16:creationId xmlns:a16="http://schemas.microsoft.com/office/drawing/2014/main" id="{93FB0FDD-7DE0-DD4E-B85E-9D51F2711CF5}"/>
              </a:ext>
            </a:extLst>
          </p:cNvPr>
          <p:cNvSpPr/>
          <p:nvPr/>
        </p:nvSpPr>
        <p:spPr>
          <a:xfrm>
            <a:off x="5986463" y="3752849"/>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Tree>
    <p:extLst>
      <p:ext uri="{BB962C8B-B14F-4D97-AF65-F5344CB8AC3E}">
        <p14:creationId xmlns:p14="http://schemas.microsoft.com/office/powerpoint/2010/main" val="653450194"/>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412434"/>
      </a:dk2>
      <a:lt2>
        <a:srgbClr val="E2E3E8"/>
      </a:lt2>
      <a:accent1>
        <a:srgbClr val="BF9D22"/>
      </a:accent1>
      <a:accent2>
        <a:srgbClr val="D55D17"/>
      </a:accent2>
      <a:accent3>
        <a:srgbClr val="E72932"/>
      </a:accent3>
      <a:accent4>
        <a:srgbClr val="D51770"/>
      </a:accent4>
      <a:accent5>
        <a:srgbClr val="E729D0"/>
      </a:accent5>
      <a:accent6>
        <a:srgbClr val="9C17D5"/>
      </a:accent6>
      <a:hlink>
        <a:srgbClr val="C1459D"/>
      </a:hlink>
      <a:folHlink>
        <a:srgbClr val="7F7F7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1533</TotalTime>
  <Words>1327</Words>
  <Application>Microsoft Macintosh PowerPoint</Application>
  <PresentationFormat>宽屏</PresentationFormat>
  <Paragraphs>200</Paragraphs>
  <Slides>30</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等线</vt:lpstr>
      <vt:lpstr>Arial</vt:lpstr>
      <vt:lpstr>Avenir Next LT Pro</vt:lpstr>
      <vt:lpstr>Avenir Next LT Pro Light</vt:lpstr>
      <vt:lpstr>Cambria Math</vt:lpstr>
      <vt:lpstr>Sitka Subheading</vt:lpstr>
      <vt:lpstr>STIXGeneral-Italic</vt:lpstr>
      <vt:lpstr>Wingdings</vt:lpstr>
      <vt:lpstr>PebbleVTI</vt:lpstr>
      <vt:lpstr>2020 NLP Tasks in Sentiment Analysis</vt:lpstr>
      <vt:lpstr>Funniness Estimation for Edited News Headlines</vt:lpstr>
      <vt:lpstr>Task One – Data Preprocessing</vt:lpstr>
      <vt:lpstr>Task One – Models Choices &amp; Design</vt:lpstr>
      <vt:lpstr>Task One – Two Inputs FFNN</vt:lpstr>
      <vt:lpstr>Task One – Two Inputs CNN, Two Inputs RNN (similar as the FFNN one)</vt:lpstr>
      <vt:lpstr>Task One – “Pre-trained LM + a regression layer”</vt:lpstr>
      <vt:lpstr>Task One – “Pre-trained LM + a regression layer”</vt:lpstr>
      <vt:lpstr>Task One – “Pre-trained LM + a regression layer”</vt:lpstr>
      <vt:lpstr>Task One – “Pre-trained LM + a regression layer”</vt:lpstr>
      <vt:lpstr>Task One – Optimizer &amp; Learning Rate Scheduler</vt:lpstr>
      <vt:lpstr>Task One – Prime Hyperparameters</vt:lpstr>
      <vt:lpstr>Task One – Loss Function</vt:lpstr>
      <vt:lpstr>Task One – Results</vt:lpstr>
      <vt:lpstr>Task One – Results</vt:lpstr>
      <vt:lpstr>Task One – Results</vt:lpstr>
      <vt:lpstr>Task One – Results</vt:lpstr>
      <vt:lpstr>Task Two – Data Preprocessing</vt:lpstr>
      <vt:lpstr>Task Two – Models Choices &amp; Design</vt:lpstr>
      <vt:lpstr>Task Two – “Pre-trained LM + a classification layer”</vt:lpstr>
      <vt:lpstr>Task Two – Design of Training Processes</vt:lpstr>
      <vt:lpstr>The optimizer, the learning rate scheduler and the prime hyperparameters are the same as those for the task one models</vt:lpstr>
      <vt:lpstr>Task Two – Loss Function</vt:lpstr>
      <vt:lpstr>Task Two – Results</vt:lpstr>
      <vt:lpstr>PowerPoint 演示文稿</vt:lpstr>
      <vt:lpstr>Task Two – Results</vt:lpstr>
      <vt:lpstr>PowerPoint 演示文稿</vt:lpstr>
      <vt:lpstr>Discussion</vt:lpstr>
      <vt:lpstr>Discussion</vt:lpstr>
      <vt:lpstr>Prospective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NLP Tasks in Funniness Estimation</dc:title>
  <dc:creator>子杨 林</dc:creator>
  <cp:lastModifiedBy>子杨 林</cp:lastModifiedBy>
  <cp:revision>79</cp:revision>
  <dcterms:created xsi:type="dcterms:W3CDTF">2020-07-24T05:33:56Z</dcterms:created>
  <dcterms:modified xsi:type="dcterms:W3CDTF">2020-07-25T07:28:01Z</dcterms:modified>
</cp:coreProperties>
</file>