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977" autoAdjust="0"/>
  </p:normalViewPr>
  <p:slideViewPr>
    <p:cSldViewPr snapToGrid="0">
      <p:cViewPr varScale="1">
        <p:scale>
          <a:sx n="17" d="100"/>
          <a:sy n="17" d="100"/>
        </p:scale>
        <p:origin x="3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CN" altLang="en-US"/>
              <a:t>单击此处编辑母版标题样式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257595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76137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1043714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pic>
        <p:nvPicPr>
          <p:cNvPr id="4" name="Image 3" descr="ATLAS-Poster-TopNew-200.jpg"/>
          <p:cNvPicPr>
            <a:picLocks noChangeAspect="1"/>
          </p:cNvPicPr>
          <p:nvPr userDrawn="1"/>
        </p:nvPicPr>
        <p:blipFill>
          <a:blip r:embed="rId2"/>
          <a:stretch>
            <a:fillRect/>
          </a:stretch>
        </p:blipFill>
        <p:spPr>
          <a:xfrm>
            <a:off x="0" y="1"/>
            <a:ext cx="30275213" cy="8130351"/>
          </a:xfrm>
          <a:prstGeom prst="rect">
            <a:avLst/>
          </a:prstGeom>
        </p:spPr>
      </p:pic>
      <p:pic>
        <p:nvPicPr>
          <p:cNvPr id="5" name="Image 4" descr="ATLAS-Poster-BottomNew-300.jpg"/>
          <p:cNvPicPr>
            <a:picLocks noChangeAspect="1"/>
          </p:cNvPicPr>
          <p:nvPr userDrawn="1"/>
        </p:nvPicPr>
        <p:blipFill>
          <a:blip r:embed="rId3"/>
          <a:stretch>
            <a:fillRect/>
          </a:stretch>
        </p:blipFill>
        <p:spPr>
          <a:xfrm>
            <a:off x="0" y="40876248"/>
            <a:ext cx="30275213" cy="1927516"/>
          </a:xfrm>
          <a:prstGeom prst="rect">
            <a:avLst/>
          </a:prstGeom>
        </p:spPr>
      </p:pic>
    </p:spTree>
    <p:extLst>
      <p:ext uri="{BB962C8B-B14F-4D97-AF65-F5344CB8AC3E}">
        <p14:creationId xmlns:p14="http://schemas.microsoft.com/office/powerpoint/2010/main" val="41861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24184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CN" altLang="en-US"/>
              <a:t>单击此处编辑母版标题样式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39307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407876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编辑母版文本样式</a:t>
            </a:r>
          </a:p>
        </p:txBody>
      </p:sp>
      <p:sp>
        <p:nvSpPr>
          <p:cNvPr id="4" name="Content Placeholder 3"/>
          <p:cNvSpPr>
            <a:spLocks noGrp="1"/>
          </p:cNvSpPr>
          <p:nvPr>
            <p:ph sz="half" idx="2"/>
          </p:nvPr>
        </p:nvSpPr>
        <p:spPr>
          <a:xfrm>
            <a:off x="2085368" y="15635264"/>
            <a:ext cx="12807832" cy="2299711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编辑母版文本样式</a:t>
            </a:r>
          </a:p>
        </p:txBody>
      </p:sp>
      <p:sp>
        <p:nvSpPr>
          <p:cNvPr id="6" name="Content Placeholder 5"/>
          <p:cNvSpPr>
            <a:spLocks noGrp="1"/>
          </p:cNvSpPr>
          <p:nvPr>
            <p:ph sz="quarter" idx="4"/>
          </p:nvPr>
        </p:nvSpPr>
        <p:spPr>
          <a:xfrm>
            <a:off x="15326828" y="15635264"/>
            <a:ext cx="12870909" cy="2299711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403188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323193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275460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编辑母版文本样式</a:t>
            </a:r>
          </a:p>
        </p:txBody>
      </p:sp>
      <p:sp>
        <p:nvSpPr>
          <p:cNvPr id="5" name="Date Placeholder 4"/>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5754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CN" altLang="en-US"/>
              <a:t>单击图标添加图片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编辑母版文本样式</a:t>
            </a:r>
          </a:p>
        </p:txBody>
      </p:sp>
      <p:sp>
        <p:nvSpPr>
          <p:cNvPr id="5" name="Date Placeholder 4"/>
          <p:cNvSpPr>
            <a:spLocks noGrp="1"/>
          </p:cNvSpPr>
          <p:nvPr>
            <p:ph type="dt" sz="half" idx="10"/>
          </p:nvPr>
        </p:nvSpPr>
        <p:spPr/>
        <p:txBody>
          <a:bodyPr/>
          <a:lstStyle/>
          <a:p>
            <a:fld id="{A4775B47-3621-4083-BD46-59558FD5DEE2}" type="datetimeFigureOut">
              <a:rPr lang="zh-CN" altLang="en-US" smtClean="0"/>
              <a:t>2023/2/13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161025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A4775B47-3621-4083-BD46-59558FD5DEE2}" type="datetimeFigureOut">
              <a:rPr lang="zh-CN" altLang="en-US" smtClean="0"/>
              <a:t>2023/2/13</a:t>
            </a:fld>
            <a:endParaRPr lang="zh-CN"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36E8F042-4373-42B7-9AC8-CA14679AB1AD}" type="slidenum">
              <a:rPr lang="zh-CN" altLang="en-US" smtClean="0"/>
              <a:t>‹#›</a:t>
            </a:fld>
            <a:endParaRPr lang="zh-CN" altLang="en-US"/>
          </a:p>
        </p:txBody>
      </p:sp>
    </p:spTree>
    <p:extLst>
      <p:ext uri="{BB962C8B-B14F-4D97-AF65-F5344CB8AC3E}">
        <p14:creationId xmlns:p14="http://schemas.microsoft.com/office/powerpoint/2010/main" val="3773440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g"/><Relationship Id="rId2"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emf"/><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image" Target="../media/image17.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emf"/><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hyperlink" Target="https://cds.cern.ch/record/2848703/?ln=zh_CN"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ZoneTexte 4"/>
          <p:cNvSpPr txBox="1"/>
          <p:nvPr/>
        </p:nvSpPr>
        <p:spPr>
          <a:xfrm>
            <a:off x="16933028" y="6182220"/>
            <a:ext cx="6847142" cy="34580943"/>
          </a:xfrm>
          <a:prstGeom prst="rect">
            <a:avLst/>
          </a:prstGeom>
          <a:solidFill>
            <a:schemeClr val="accent1">
              <a:lumMod val="20000"/>
              <a:lumOff val="80000"/>
            </a:schemeClr>
          </a:solidFill>
        </p:spPr>
        <p:txBody>
          <a:bodyPr wrap="square" lIns="0" tIns="0" rIns="0" bIns="0" rtlCol="0">
            <a:noAutofit/>
          </a:bodyPr>
          <a:lstStyle/>
          <a:p>
            <a:endParaRPr lang="fr-FR" sz="1427"/>
          </a:p>
        </p:txBody>
      </p:sp>
      <p:sp>
        <p:nvSpPr>
          <p:cNvPr id="30" name="ZoneTexte 2"/>
          <p:cNvSpPr txBox="1"/>
          <p:nvPr/>
        </p:nvSpPr>
        <p:spPr>
          <a:xfrm>
            <a:off x="5039401" y="8670111"/>
            <a:ext cx="6847142" cy="32093053"/>
          </a:xfrm>
          <a:prstGeom prst="rect">
            <a:avLst/>
          </a:prstGeom>
          <a:solidFill>
            <a:schemeClr val="accent1">
              <a:lumMod val="20000"/>
              <a:lumOff val="80000"/>
            </a:schemeClr>
          </a:solidFill>
        </p:spPr>
        <p:txBody>
          <a:bodyPr wrap="square" lIns="0" tIns="0" rIns="0" bIns="0" rtlCol="0">
            <a:noAutofit/>
          </a:bodyPr>
          <a:lstStyle/>
          <a:p>
            <a:endParaRPr lang="fr-FR" sz="1427" baseline="30000"/>
          </a:p>
        </p:txBody>
      </p:sp>
      <p:sp>
        <p:nvSpPr>
          <p:cNvPr id="3" name="ZoneTexte 2"/>
          <p:cNvSpPr txBox="1"/>
          <p:nvPr/>
        </p:nvSpPr>
        <p:spPr>
          <a:xfrm>
            <a:off x="1006814" y="8670111"/>
            <a:ext cx="6847142" cy="32093053"/>
          </a:xfrm>
          <a:prstGeom prst="rect">
            <a:avLst/>
          </a:prstGeom>
          <a:solidFill>
            <a:schemeClr val="accent1">
              <a:lumMod val="20000"/>
              <a:lumOff val="80000"/>
            </a:schemeClr>
          </a:solidFill>
        </p:spPr>
        <p:txBody>
          <a:bodyPr wrap="square" lIns="0" tIns="0" rIns="0" bIns="0" rtlCol="0">
            <a:noAutofit/>
          </a:bodyPr>
          <a:lstStyle/>
          <a:p>
            <a:endParaRPr lang="fr-FR" sz="1427" baseline="30000"/>
          </a:p>
        </p:txBody>
      </p:sp>
      <p:sp>
        <p:nvSpPr>
          <p:cNvPr id="4" name="ZoneTexte 3"/>
          <p:cNvSpPr txBox="1"/>
          <p:nvPr/>
        </p:nvSpPr>
        <p:spPr>
          <a:xfrm>
            <a:off x="8137349" y="6182221"/>
            <a:ext cx="6847142" cy="34580943"/>
          </a:xfrm>
          <a:prstGeom prst="rect">
            <a:avLst/>
          </a:prstGeom>
          <a:solidFill>
            <a:schemeClr val="accent1">
              <a:lumMod val="20000"/>
              <a:lumOff val="80000"/>
            </a:schemeClr>
          </a:solidFill>
        </p:spPr>
        <p:txBody>
          <a:bodyPr wrap="square" lIns="0" tIns="0" rIns="0" bIns="0" rtlCol="0">
            <a:noAutofit/>
          </a:bodyPr>
          <a:lstStyle/>
          <a:p>
            <a:endParaRPr lang="fr-FR" sz="1427"/>
          </a:p>
        </p:txBody>
      </p:sp>
      <p:sp>
        <p:nvSpPr>
          <p:cNvPr id="5" name="ZoneTexte 4"/>
          <p:cNvSpPr txBox="1"/>
          <p:nvPr/>
        </p:nvSpPr>
        <p:spPr>
          <a:xfrm>
            <a:off x="15267883" y="6182221"/>
            <a:ext cx="6847142" cy="34491040"/>
          </a:xfrm>
          <a:prstGeom prst="rect">
            <a:avLst/>
          </a:prstGeom>
          <a:solidFill>
            <a:schemeClr val="accent1">
              <a:lumMod val="20000"/>
              <a:lumOff val="80000"/>
            </a:schemeClr>
          </a:solidFill>
        </p:spPr>
        <p:txBody>
          <a:bodyPr wrap="square" lIns="0" tIns="0" rIns="0" bIns="0" rtlCol="0">
            <a:noAutofit/>
          </a:bodyPr>
          <a:lstStyle/>
          <a:p>
            <a:endParaRPr lang="fr-FR" sz="1427"/>
          </a:p>
        </p:txBody>
      </p:sp>
      <p:sp>
        <p:nvSpPr>
          <p:cNvPr id="6" name="ZoneTexte 5"/>
          <p:cNvSpPr txBox="1"/>
          <p:nvPr/>
        </p:nvSpPr>
        <p:spPr>
          <a:xfrm>
            <a:off x="22398418" y="6182221"/>
            <a:ext cx="6847142" cy="34580943"/>
          </a:xfrm>
          <a:prstGeom prst="rect">
            <a:avLst/>
          </a:prstGeom>
          <a:solidFill>
            <a:schemeClr val="accent1">
              <a:lumMod val="20000"/>
              <a:lumOff val="80000"/>
            </a:schemeClr>
          </a:solidFill>
        </p:spPr>
        <p:txBody>
          <a:bodyPr wrap="square" lIns="0" tIns="0" rIns="0" bIns="0" rtlCol="0">
            <a:noAutofit/>
          </a:bodyPr>
          <a:lstStyle/>
          <a:p>
            <a:endParaRPr lang="en-US" altLang="zh-CN" sz="1600" dirty="0">
              <a:latin typeface="Times New Roman" panose="02020603050405020304" pitchFamily="18" charset="0"/>
              <a:cs typeface="Times New Roman" panose="02020603050405020304" pitchFamily="18" charset="0"/>
            </a:endParaRPr>
          </a:p>
        </p:txBody>
      </p:sp>
      <p:sp>
        <p:nvSpPr>
          <p:cNvPr id="16" name="Titre 1"/>
          <p:cNvSpPr txBox="1">
            <a:spLocks/>
          </p:cNvSpPr>
          <p:nvPr/>
        </p:nvSpPr>
        <p:spPr>
          <a:xfrm>
            <a:off x="8137349" y="167955"/>
            <a:ext cx="21978366" cy="4929170"/>
          </a:xfrm>
          <a:prstGeom prst="rect">
            <a:avLst/>
          </a:prstGeom>
        </p:spPr>
        <p:txBody>
          <a:bodyPr vert="horz" lIns="0" tIns="0" rIns="0" bIns="0" rtlCol="0" anchor="ctr">
            <a:noAutofit/>
          </a:bodyPr>
          <a:lstStyle/>
          <a:p>
            <a:pPr defTabSz="1952130">
              <a:spcBef>
                <a:spcPct val="0"/>
              </a:spcBef>
              <a:defRPr/>
            </a:pPr>
            <a:r>
              <a:rPr lang="en-US" altLang="zh-CN" sz="9510" b="1" dirty="0">
                <a:solidFill>
                  <a:schemeClr val="bg1"/>
                </a:solidFill>
                <a:latin typeface="Arial Bold"/>
                <a:ea typeface="+mj-ea"/>
                <a:cs typeface="Arial Bold"/>
              </a:rPr>
              <a:t>ATLAS Tile Calorimeter Charge Injection System (CIS) and L1Calo</a:t>
            </a:r>
          </a:p>
          <a:p>
            <a:pPr defTabSz="1952130">
              <a:spcBef>
                <a:spcPct val="0"/>
              </a:spcBef>
              <a:defRPr/>
            </a:pPr>
            <a:endParaRPr lang="fr-FR" sz="9510" b="1" dirty="0">
              <a:solidFill>
                <a:schemeClr val="bg1"/>
              </a:solidFill>
              <a:latin typeface="Arial Bold"/>
              <a:ea typeface="+mj-ea"/>
              <a:cs typeface="Arial Bold"/>
            </a:endParaRPr>
          </a:p>
        </p:txBody>
      </p:sp>
      <p:sp>
        <p:nvSpPr>
          <p:cNvPr id="17" name="Titre 1"/>
          <p:cNvSpPr txBox="1">
            <a:spLocks/>
          </p:cNvSpPr>
          <p:nvPr/>
        </p:nvSpPr>
        <p:spPr>
          <a:xfrm>
            <a:off x="8137349" y="3580923"/>
            <a:ext cx="15822291" cy="1449312"/>
          </a:xfrm>
          <a:prstGeom prst="rect">
            <a:avLst/>
          </a:prstGeom>
        </p:spPr>
        <p:txBody>
          <a:bodyPr vert="horz" lIns="0" tIns="0" rIns="0" bIns="0" rtlCol="0" anchor="ctr">
            <a:noAutofit/>
          </a:bodyPr>
          <a:lstStyle/>
          <a:p>
            <a:pPr defTabSz="1952130">
              <a:spcBef>
                <a:spcPct val="0"/>
              </a:spcBef>
              <a:defRPr/>
            </a:pPr>
            <a:r>
              <a:rPr lang="fr-FR" sz="4280" dirty="0">
                <a:solidFill>
                  <a:schemeClr val="bg1"/>
                </a:solidFill>
                <a:latin typeface="Arial"/>
                <a:ea typeface="+mj-ea"/>
                <a:cs typeface="Arial"/>
              </a:rPr>
              <a:t>Mengyang Li and Peter Camporeale</a:t>
            </a:r>
            <a:r>
              <a:rPr lang="en-US" sz="4280" dirty="0">
                <a:solidFill>
                  <a:schemeClr val="bg1"/>
                </a:solidFill>
                <a:latin typeface="Arial"/>
                <a:ea typeface="+mj-ea"/>
                <a:cs typeface="Arial"/>
              </a:rPr>
              <a:t> of The University of Chicago</a:t>
            </a:r>
          </a:p>
          <a:p>
            <a:pPr defTabSz="1952130">
              <a:spcBef>
                <a:spcPct val="0"/>
              </a:spcBef>
              <a:defRPr/>
            </a:pPr>
            <a:r>
              <a:rPr lang="en-US" sz="4280" dirty="0">
                <a:solidFill>
                  <a:schemeClr val="bg1"/>
                </a:solidFill>
                <a:latin typeface="Arial"/>
                <a:ea typeface="+mj-ea"/>
                <a:cs typeface="Arial"/>
              </a:rPr>
              <a:t>ATLAS Collaboration Week (February 13-17, 2023)</a:t>
            </a:r>
            <a:r>
              <a:rPr lang="fr-FR" sz="4280" dirty="0">
                <a:solidFill>
                  <a:schemeClr val="bg1"/>
                </a:solidFill>
                <a:latin typeface="Arial Narrow"/>
                <a:ea typeface="+mj-ea"/>
                <a:cs typeface="Arial Narrow"/>
              </a:rPr>
              <a:t> </a:t>
            </a:r>
            <a:endParaRPr lang="fr-FR" sz="4280" dirty="0">
              <a:solidFill>
                <a:schemeClr val="bg1"/>
              </a:solidFill>
              <a:latin typeface="Arial Bold"/>
              <a:ea typeface="+mj-ea"/>
              <a:cs typeface="Arial Bold"/>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083" y="6223399"/>
            <a:ext cx="6781743" cy="4497188"/>
          </a:xfrm>
          <a:prstGeom prst="rect">
            <a:avLst/>
          </a:prstGeom>
        </p:spPr>
      </p:pic>
      <p:sp>
        <p:nvSpPr>
          <p:cNvPr id="9" name="矩形 8"/>
          <p:cNvSpPr/>
          <p:nvPr/>
        </p:nvSpPr>
        <p:spPr>
          <a:xfrm>
            <a:off x="15322532" y="7923362"/>
            <a:ext cx="6763442" cy="7848302"/>
          </a:xfrm>
          <a:prstGeom prst="rect">
            <a:avLst/>
          </a:prstGeom>
        </p:spPr>
        <p:txBody>
          <a:bodyPr wrap="square">
            <a:spAutoFit/>
          </a:bodyPr>
          <a:lstStyle/>
          <a:p>
            <a:r>
              <a:rPr lang="en-US" altLang="zh-CN" sz="3600" dirty="0">
                <a:latin typeface="Times New Roman" panose="02020603050405020304" pitchFamily="18" charset="0"/>
                <a:cs typeface="Times New Roman" panose="02020603050405020304" pitchFamily="18" charset="0"/>
              </a:rPr>
              <a:t>CIS runs are taken 2-3 times per week during data taking and technical stops to monitor the conditions of the Tile electronics.</a:t>
            </a:r>
          </a:p>
          <a:p>
            <a:r>
              <a:rPr lang="en-US" altLang="zh-CN" sz="3600" dirty="0">
                <a:latin typeface="Times New Roman" panose="02020603050405020304" pitchFamily="18" charset="0"/>
                <a:cs typeface="Times New Roman" panose="02020603050405020304" pitchFamily="18" charset="0"/>
              </a:rPr>
              <a:t>While instabilities in the electronics can cause shifts of the individual channel calibrations of up to 0.7%, these jumps are rare and are generally corrected within a month. In Run 3 from March to November 2022, we had stable constants in each </a:t>
            </a:r>
            <a:r>
              <a:rPr lang="en-US" altLang="zh-CN" sz="3600" dirty="0" smtClean="0">
                <a:latin typeface="Times New Roman" panose="02020603050405020304" pitchFamily="18" charset="0"/>
                <a:cs typeface="Times New Roman" panose="02020603050405020304" pitchFamily="18" charset="0"/>
              </a:rPr>
              <a:t>channel (figure on the right) and the detector as a whole (figures below) </a:t>
            </a:r>
            <a:r>
              <a:rPr lang="en-US" altLang="zh-CN" sz="3600" dirty="0">
                <a:latin typeface="Times New Roman" panose="02020603050405020304" pitchFamily="18" charset="0"/>
                <a:cs typeface="Times New Roman" panose="02020603050405020304" pitchFamily="18" charset="0"/>
              </a:rPr>
              <a:t>over time.</a:t>
            </a:r>
          </a:p>
        </p:txBody>
      </p:sp>
      <p:pic>
        <p:nvPicPr>
          <p:cNvPr id="18" name="Google Shape;113;p3"/>
          <p:cNvPicPr preferRelativeResize="0"/>
          <p:nvPr/>
        </p:nvPicPr>
        <p:blipFill rotWithShape="1">
          <a:blip r:embed="rId3">
            <a:alphaModFix/>
          </a:blip>
          <a:srcRect l="21224" t="18252" r="57154" b="53475"/>
          <a:stretch/>
        </p:blipFill>
        <p:spPr>
          <a:xfrm>
            <a:off x="1060207" y="34325215"/>
            <a:ext cx="6868807" cy="4704056"/>
          </a:xfrm>
          <a:prstGeom prst="rect">
            <a:avLst/>
          </a:prstGeom>
          <a:noFill/>
          <a:ln>
            <a:noFill/>
          </a:ln>
        </p:spPr>
      </p:pic>
      <p:pic>
        <p:nvPicPr>
          <p:cNvPr id="20" name="Google Shape;115;p3"/>
          <p:cNvPicPr preferRelativeResize="0"/>
          <p:nvPr/>
        </p:nvPicPr>
        <p:blipFill rotWithShape="1">
          <a:blip r:embed="rId4">
            <a:alphaModFix/>
          </a:blip>
          <a:srcRect l="24281" t="47090" r="53883" b="24965"/>
          <a:stretch/>
        </p:blipFill>
        <p:spPr>
          <a:xfrm>
            <a:off x="8035403" y="34370700"/>
            <a:ext cx="6825478" cy="4660489"/>
          </a:xfrm>
          <a:prstGeom prst="rect">
            <a:avLst/>
          </a:prstGeom>
          <a:noFill/>
          <a:ln>
            <a:noFill/>
          </a:ln>
        </p:spPr>
      </p:pic>
      <p:pic>
        <p:nvPicPr>
          <p:cNvPr id="24" name="Google Shape;232;g20496f20241_0_90"/>
          <p:cNvPicPr preferRelativeResize="0"/>
          <p:nvPr/>
        </p:nvPicPr>
        <p:blipFill rotWithShape="1">
          <a:blip r:embed="rId5">
            <a:alphaModFix/>
          </a:blip>
          <a:srcRect l="6639" r="7346"/>
          <a:stretch/>
        </p:blipFill>
        <p:spPr>
          <a:xfrm>
            <a:off x="15347324" y="16097507"/>
            <a:ext cx="6900661" cy="5462329"/>
          </a:xfrm>
          <a:prstGeom prst="rect">
            <a:avLst/>
          </a:prstGeom>
          <a:noFill/>
          <a:ln>
            <a:noFill/>
          </a:ln>
        </p:spPr>
      </p:pic>
      <p:pic>
        <p:nvPicPr>
          <p:cNvPr id="25" name="Google Shape;233;g20496f20241_0_90"/>
          <p:cNvPicPr preferRelativeResize="0"/>
          <p:nvPr/>
        </p:nvPicPr>
        <p:blipFill rotWithShape="1">
          <a:blip r:embed="rId6">
            <a:alphaModFix/>
          </a:blip>
          <a:srcRect l="6158" r="7476"/>
          <a:stretch/>
        </p:blipFill>
        <p:spPr>
          <a:xfrm>
            <a:off x="22115025" y="16097506"/>
            <a:ext cx="7077639" cy="5462329"/>
          </a:xfrm>
          <a:prstGeom prst="rect">
            <a:avLst/>
          </a:prstGeom>
          <a:noFill/>
          <a:ln>
            <a:noFill/>
          </a:ln>
        </p:spPr>
      </p:pic>
      <p:sp>
        <p:nvSpPr>
          <p:cNvPr id="26" name="Google Shape;235;g20496f20241_0_90"/>
          <p:cNvSpPr txBox="1"/>
          <p:nvPr/>
        </p:nvSpPr>
        <p:spPr>
          <a:xfrm>
            <a:off x="16308140" y="21578698"/>
            <a:ext cx="12180553"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latin typeface="Times New Roman" panose="02020603050405020304" pitchFamily="18" charset="0"/>
                <a:ea typeface="Calibri"/>
                <a:cs typeface="Times New Roman" panose="02020603050405020304" pitchFamily="18" charset="0"/>
                <a:sym typeface="Calibri"/>
              </a:rPr>
              <a:t>CIS constant average over Run 3 period from April to November 2022, in High Gain (Left) and Low Gain (Right)</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28" name="Google Shape;241;g20496f20241_0_97"/>
          <p:cNvPicPr preferRelativeResize="0"/>
          <p:nvPr/>
        </p:nvPicPr>
        <p:blipFill>
          <a:blip r:embed="rId7">
            <a:alphaModFix/>
          </a:blip>
          <a:stretch>
            <a:fillRect/>
          </a:stretch>
        </p:blipFill>
        <p:spPr>
          <a:xfrm>
            <a:off x="21964592" y="7869172"/>
            <a:ext cx="7228072" cy="6042114"/>
          </a:xfrm>
          <a:prstGeom prst="rect">
            <a:avLst/>
          </a:prstGeom>
          <a:noFill/>
          <a:ln>
            <a:noFill/>
          </a:ln>
        </p:spPr>
      </p:pic>
      <p:sp>
        <p:nvSpPr>
          <p:cNvPr id="29" name="Google Shape;244;g20496f20241_0_97"/>
          <p:cNvSpPr txBox="1"/>
          <p:nvPr/>
        </p:nvSpPr>
        <p:spPr>
          <a:xfrm>
            <a:off x="22115026" y="13956237"/>
            <a:ext cx="671163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latin typeface="Times New Roman" panose="02020603050405020304" pitchFamily="18" charset="0"/>
                <a:ea typeface="Calibri"/>
                <a:cs typeface="Times New Roman" panose="02020603050405020304" pitchFamily="18" charset="0"/>
                <a:sym typeface="Calibri"/>
              </a:rPr>
              <a:t>Number of individual channel percentage change of CIS constant in Run 3 period</a:t>
            </a:r>
            <a:endParaRPr sz="3600" dirty="0">
              <a:latin typeface="Times New Roman" panose="02020603050405020304" pitchFamily="18" charset="0"/>
              <a:ea typeface="Calibri"/>
              <a:cs typeface="Times New Roman" panose="02020603050405020304" pitchFamily="18" charset="0"/>
              <a:sym typeface="Calibri"/>
            </a:endParaRPr>
          </a:p>
        </p:txBody>
      </p:sp>
      <p:sp>
        <p:nvSpPr>
          <p:cNvPr id="11" name="文本框 10"/>
          <p:cNvSpPr txBox="1"/>
          <p:nvPr/>
        </p:nvSpPr>
        <p:spPr>
          <a:xfrm>
            <a:off x="1076616" y="11387132"/>
            <a:ext cx="6983704" cy="10064294"/>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The Tile Calorimeter is a central sampling hadron calorimeter of the ATLAS experiment. It provides information to reconstruct hadrons, jets, </a:t>
            </a:r>
            <a:r>
              <a:rPr lang="en-US" altLang="zh-CN" sz="3600" dirty="0" err="1">
                <a:latin typeface="Times New Roman" panose="02020603050405020304" pitchFamily="18" charset="0"/>
                <a:cs typeface="Times New Roman" panose="02020603050405020304" pitchFamily="18" charset="0"/>
              </a:rPr>
              <a:t>taus</a:t>
            </a:r>
            <a:r>
              <a:rPr lang="en-US" altLang="zh-CN" sz="3600" dirty="0">
                <a:latin typeface="Times New Roman" panose="02020603050405020304" pitchFamily="18" charset="0"/>
                <a:cs typeface="Times New Roman" panose="02020603050405020304" pitchFamily="18" charset="0"/>
              </a:rPr>
              <a:t>, missing transverse energy, assists in muon identification and provides inputs to L1 trigger. Light produced by particles going through scintillator is converted into electric charge by the photomultiplier tubes (PMTs). Depending on its value, signal is processed in high or low gain, with ratio of  amplification equal to 64:1, respectively. Ten-bit digitizers sample and convert analog signal into digital output at the current LHC rate of bunch crossing (40 MHz).</a:t>
            </a:r>
          </a:p>
        </p:txBody>
      </p:sp>
      <p:sp>
        <p:nvSpPr>
          <p:cNvPr id="33" name="Rectangle 10">
            <a:extLst>
              <a:ext uri="{FF2B5EF4-FFF2-40B4-BE49-F238E27FC236}">
                <a16:creationId xmlns:a16="http://schemas.microsoft.com/office/drawing/2014/main" id="{E3FEBAB5-D47E-42BA-A84C-C1EA43E9ED05}"/>
              </a:ext>
            </a:extLst>
          </p:cNvPr>
          <p:cNvSpPr>
            <a:spLocks noChangeArrowheads="1"/>
          </p:cNvSpPr>
          <p:nvPr/>
        </p:nvSpPr>
        <p:spPr bwMode="auto">
          <a:xfrm>
            <a:off x="15304563" y="6205585"/>
            <a:ext cx="13845340" cy="1362680"/>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4800" b="1" dirty="0">
                <a:solidFill>
                  <a:schemeClr val="bg1"/>
                </a:solidFill>
                <a:latin typeface="Quattrocento" panose="02020802030000000404" pitchFamily="18" charset="0"/>
              </a:rPr>
              <a:t>CIS Constant Stability in Run 3</a:t>
            </a:r>
          </a:p>
        </p:txBody>
      </p:sp>
      <p:sp>
        <p:nvSpPr>
          <p:cNvPr id="34" name="Rectangle 10">
            <a:extLst>
              <a:ext uri="{FF2B5EF4-FFF2-40B4-BE49-F238E27FC236}">
                <a16:creationId xmlns:a16="http://schemas.microsoft.com/office/drawing/2014/main" id="{E3FEBAB5-D47E-42BA-A84C-C1EA43E9ED05}"/>
              </a:ext>
            </a:extLst>
          </p:cNvPr>
          <p:cNvSpPr>
            <a:spLocks noChangeArrowheads="1"/>
          </p:cNvSpPr>
          <p:nvPr/>
        </p:nvSpPr>
        <p:spPr bwMode="auto">
          <a:xfrm>
            <a:off x="985149" y="8773874"/>
            <a:ext cx="7006871" cy="2287416"/>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4800" b="1" dirty="0">
                <a:solidFill>
                  <a:schemeClr val="bg1"/>
                </a:solidFill>
                <a:latin typeface="Quattrocento" panose="02020802030000000404" pitchFamily="18" charset="0"/>
              </a:rPr>
              <a:t>Introduction</a:t>
            </a:r>
          </a:p>
        </p:txBody>
      </p:sp>
      <p:sp>
        <p:nvSpPr>
          <p:cNvPr id="35" name="Google Shape;244;g20496f20241_0_97"/>
          <p:cNvSpPr txBox="1"/>
          <p:nvPr/>
        </p:nvSpPr>
        <p:spPr>
          <a:xfrm>
            <a:off x="8190757" y="10686606"/>
            <a:ext cx="6699404" cy="1292631"/>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A cut-away drawing of the ATLAS inner detector and calorimeters. [1]</a:t>
            </a:r>
            <a:endParaRPr sz="3600" dirty="0">
              <a:latin typeface="Times New Roman" panose="02020603050405020304" pitchFamily="18" charset="0"/>
              <a:ea typeface="Calibri"/>
              <a:cs typeface="Times New Roman" panose="02020603050405020304" pitchFamily="18" charset="0"/>
              <a:sym typeface="Calibri"/>
            </a:endParaRPr>
          </a:p>
        </p:txBody>
      </p:sp>
      <p:sp>
        <p:nvSpPr>
          <p:cNvPr id="36" name="Google Shape;244;g20496f20241_0_97"/>
          <p:cNvSpPr txBox="1"/>
          <p:nvPr/>
        </p:nvSpPr>
        <p:spPr>
          <a:xfrm>
            <a:off x="8211514" y="19707174"/>
            <a:ext cx="6678647" cy="1846629"/>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A module of the tile calorimeter, with plastic scintillators and steel absorbers. [1]</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41" name="Picture 2" descr="Coat of arms of the University of Chicago - Wikipedi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846861" y="3400124"/>
            <a:ext cx="1367967" cy="1735810"/>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27578992" y="3440524"/>
            <a:ext cx="2536723" cy="16550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43" name="Picture 6" descr="Enrico Fermi Institute | The University of Chica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78992" y="3058938"/>
            <a:ext cx="2536723" cy="253397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890418" y="41089006"/>
            <a:ext cx="24956443" cy="1323439"/>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References: 1. ATLAS Collaboration 2013 Approved Detector Reference Figures And Schematics URL https://twiki.cern.ch/twiki/bin/view/AtlasPublic/ApprovedDetectorReferenceFiguresAndSchematics</a:t>
            </a:r>
          </a:p>
          <a:p>
            <a:r>
              <a:rPr lang="en-US" altLang="zh-CN" sz="2000" dirty="0">
                <a:solidFill>
                  <a:schemeClr val="bg1"/>
                </a:solidFill>
                <a:latin typeface="Times New Roman" panose="02020603050405020304" pitchFamily="18" charset="0"/>
                <a:cs typeface="Times New Roman" panose="02020603050405020304" pitchFamily="18" charset="0"/>
              </a:rPr>
              <a:t>2. Calibration and Performance of the ATLAS Tile Calorimeter, </a:t>
            </a:r>
            <a:r>
              <a:rPr lang="en-US" altLang="zh-CN" sz="2000" dirty="0" err="1">
                <a:solidFill>
                  <a:schemeClr val="bg1"/>
                </a:solidFill>
                <a:latin typeface="Times New Roman" panose="02020603050405020304" pitchFamily="18" charset="0"/>
                <a:cs typeface="Times New Roman" panose="02020603050405020304" pitchFamily="18" charset="0"/>
              </a:rPr>
              <a:t>Krystsina</a:t>
            </a:r>
            <a:r>
              <a:rPr lang="en-US" altLang="zh-CN"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Petukhova</a:t>
            </a:r>
            <a:r>
              <a:rPr lang="en-US" altLang="zh-CN" sz="2000" dirty="0">
                <a:solidFill>
                  <a:schemeClr val="bg1"/>
                </a:solidFill>
                <a:latin typeface="Times New Roman" panose="02020603050405020304" pitchFamily="18" charset="0"/>
                <a:cs typeface="Times New Roman" panose="02020603050405020304" pitchFamily="18" charset="0"/>
              </a:rPr>
              <a:t> and on behalf of the ATLAS Collaboration 2019 J. </a:t>
            </a:r>
            <a:r>
              <a:rPr lang="en-US" altLang="zh-CN" sz="2000" dirty="0" err="1">
                <a:solidFill>
                  <a:schemeClr val="bg1"/>
                </a:solidFill>
                <a:latin typeface="Times New Roman" panose="02020603050405020304" pitchFamily="18" charset="0"/>
                <a:cs typeface="Times New Roman" panose="02020603050405020304" pitchFamily="18" charset="0"/>
              </a:rPr>
              <a:t>Phys</a:t>
            </a:r>
            <a:r>
              <a:rPr lang="en-US" altLang="zh-CN" sz="2000" dirty="0">
                <a:solidFill>
                  <a:schemeClr val="bg1"/>
                </a:solidFill>
                <a:latin typeface="Times New Roman" panose="02020603050405020304" pitchFamily="18" charset="0"/>
                <a:cs typeface="Times New Roman" panose="02020603050405020304" pitchFamily="18" charset="0"/>
              </a:rPr>
              <a:t>.:Conf. Ser. 1390 012107</a:t>
            </a:r>
          </a:p>
          <a:p>
            <a:r>
              <a:rPr lang="en-US" altLang="zh-CN" sz="2000" dirty="0">
                <a:solidFill>
                  <a:schemeClr val="bg1"/>
                </a:solidFill>
                <a:latin typeface="Times New Roman" panose="02020603050405020304" pitchFamily="18" charset="0"/>
                <a:cs typeface="Times New Roman" panose="02020603050405020304" pitchFamily="18" charset="0"/>
              </a:rPr>
              <a:t>3. Tile CIS Calibration URL https://twiki.cern.ch/twiki/bin/view/Atlas/TileCisCalibration</a:t>
            </a:r>
          </a:p>
          <a:p>
            <a:r>
              <a:rPr lang="en-US" altLang="zh-CN" sz="2000" dirty="0">
                <a:solidFill>
                  <a:schemeClr val="bg1"/>
                </a:solidFill>
                <a:latin typeface="Times New Roman" panose="02020603050405020304" pitchFamily="18" charset="0"/>
                <a:cs typeface="Times New Roman" panose="02020603050405020304" pitchFamily="18" charset="0"/>
              </a:rPr>
              <a:t>4. Tile Trigger Bad Channels URL https://twiki.cern.ch/twiki/bin/viewauth/Atlas/TileTriggerBadChannels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44" name="Rectangle 10">
            <a:extLst>
              <a:ext uri="{FF2B5EF4-FFF2-40B4-BE49-F238E27FC236}">
                <a16:creationId xmlns:a16="http://schemas.microsoft.com/office/drawing/2014/main" id="{E3FEBAB5-D47E-42BA-A84C-C1EA43E9ED05}"/>
              </a:ext>
            </a:extLst>
          </p:cNvPr>
          <p:cNvSpPr>
            <a:spLocks noChangeArrowheads="1"/>
          </p:cNvSpPr>
          <p:nvPr/>
        </p:nvSpPr>
        <p:spPr bwMode="auto">
          <a:xfrm>
            <a:off x="15400220" y="23012862"/>
            <a:ext cx="13845340" cy="1362680"/>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4800" b="1" dirty="0">
                <a:solidFill>
                  <a:schemeClr val="bg1"/>
                </a:solidFill>
                <a:latin typeface="Quattrocento" panose="02020802030000000404" pitchFamily="18" charset="0"/>
              </a:rPr>
              <a:t>L1Calo and Tile in Run 3</a:t>
            </a:r>
          </a:p>
        </p:txBody>
      </p:sp>
      <p:sp>
        <p:nvSpPr>
          <p:cNvPr id="45" name="Rectangle 10">
            <a:extLst>
              <a:ext uri="{FF2B5EF4-FFF2-40B4-BE49-F238E27FC236}">
                <a16:creationId xmlns:a16="http://schemas.microsoft.com/office/drawing/2014/main" id="{E3FEBAB5-D47E-42BA-A84C-C1EA43E9ED05}"/>
              </a:ext>
            </a:extLst>
          </p:cNvPr>
          <p:cNvSpPr>
            <a:spLocks noChangeArrowheads="1"/>
          </p:cNvSpPr>
          <p:nvPr/>
        </p:nvSpPr>
        <p:spPr bwMode="auto">
          <a:xfrm>
            <a:off x="1076617" y="29568417"/>
            <a:ext cx="13845340" cy="1362680"/>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4800" b="1" dirty="0">
                <a:solidFill>
                  <a:schemeClr val="bg1"/>
                </a:solidFill>
                <a:latin typeface="Quattrocento" panose="02020802030000000404" pitchFamily="18" charset="0"/>
              </a:rPr>
              <a:t>CIS Calibration Process</a:t>
            </a:r>
          </a:p>
        </p:txBody>
      </p:sp>
      <p:sp>
        <p:nvSpPr>
          <p:cNvPr id="47" name="Google Shape;244;g20496f20241_0_97"/>
          <p:cNvSpPr txBox="1"/>
          <p:nvPr/>
        </p:nvSpPr>
        <p:spPr>
          <a:xfrm>
            <a:off x="1544888" y="39409202"/>
            <a:ext cx="12931987" cy="1292631"/>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Analog CIS pulse shape fit to 7 samples (left); fit of mean reconstructed amplitude over a range of injected charges (right) [3]</a:t>
            </a:r>
            <a:endParaRPr sz="36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8" name="Google Shape;244;g20496f20241_0_97"/>
          <p:cNvSpPr txBox="1"/>
          <p:nvPr/>
        </p:nvSpPr>
        <p:spPr>
          <a:xfrm>
            <a:off x="1685033" y="27819266"/>
            <a:ext cx="12992100" cy="1846629"/>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Equation of particle energy reconstruction and flow diagram of the </a:t>
            </a:r>
            <a:r>
              <a:rPr lang="en-US" sz="3600" dirty="0" err="1">
                <a:latin typeface="Times New Roman" panose="02020603050405020304" pitchFamily="18" charset="0"/>
                <a:ea typeface="Calibri"/>
                <a:cs typeface="Times New Roman" panose="02020603050405020304" pitchFamily="18" charset="0"/>
                <a:sym typeface="Calibri"/>
              </a:rPr>
              <a:t>TileCal</a:t>
            </a:r>
            <a:r>
              <a:rPr lang="en-US" sz="3600" dirty="0">
                <a:latin typeface="Times New Roman" panose="02020603050405020304" pitchFamily="18" charset="0"/>
                <a:ea typeface="Calibri"/>
                <a:cs typeface="Times New Roman" panose="02020603050405020304" pitchFamily="18" charset="0"/>
                <a:sym typeface="Calibri"/>
              </a:rPr>
              <a:t> calibration tools: Cesium, Laser, and Charge Injection systems (CIS), and Integrator System readout  [2]</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37" name="图片 36"/>
          <p:cNvPicPr>
            <a:picLocks noChangeAspect="1"/>
          </p:cNvPicPr>
          <p:nvPr/>
        </p:nvPicPr>
        <p:blipFill rotWithShape="1">
          <a:blip r:embed="rId10"/>
          <a:srcRect l="21896" r="8486"/>
          <a:stretch/>
        </p:blipFill>
        <p:spPr>
          <a:xfrm>
            <a:off x="1125310" y="26643726"/>
            <a:ext cx="13764851" cy="1085637"/>
          </a:xfrm>
          <a:prstGeom prst="rect">
            <a:avLst/>
          </a:prstGeom>
        </p:spPr>
      </p:pic>
      <p:sp>
        <p:nvSpPr>
          <p:cNvPr id="7" name="文本框 10">
            <a:extLst>
              <a:ext uri="{FF2B5EF4-FFF2-40B4-BE49-F238E27FC236}">
                <a16:creationId xmlns:a16="http://schemas.microsoft.com/office/drawing/2014/main" id="{447B175B-B85E-67D5-B5C7-7936770B1ACB}"/>
              </a:ext>
            </a:extLst>
          </p:cNvPr>
          <p:cNvSpPr txBox="1"/>
          <p:nvPr/>
        </p:nvSpPr>
        <p:spPr>
          <a:xfrm>
            <a:off x="15371982" y="24813269"/>
            <a:ext cx="6535848" cy="7848302"/>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The Level 1 Calorimeter Trigger (L1Calo) uses Tile trigger towers as inputs during data taking. Tile and the L1Calo take combined calibrations to monitor response of trigger towers and compare directly to the response of the electronics. To monitor photomultiplier tubes (PMTs) that contribute to a bad trigger tower, Tile performs PMT scans. To simulate PMT signals, the calibration uses CIS to inject charges to one PMT at a time </a:t>
            </a:r>
          </a:p>
        </p:txBody>
      </p:sp>
      <p:pic>
        <p:nvPicPr>
          <p:cNvPr id="13" name="Picture 12" descr="Chart&#10;&#10;Description automatically generated">
            <a:extLst>
              <a:ext uri="{FF2B5EF4-FFF2-40B4-BE49-F238E27FC236}">
                <a16:creationId xmlns:a16="http://schemas.microsoft.com/office/drawing/2014/main" id="{6F47B18E-3302-5278-2F94-B07A88FB12D5}"/>
              </a:ext>
            </a:extLst>
          </p:cNvPr>
          <p:cNvPicPr>
            <a:picLocks noChangeAspect="1"/>
          </p:cNvPicPr>
          <p:nvPr/>
        </p:nvPicPr>
        <p:blipFill rotWithShape="1">
          <a:blip r:embed="rId11">
            <a:extLst>
              <a:ext uri="{28A0092B-C50C-407E-A947-70E740481C1C}">
                <a14:useLocalDpi xmlns:a14="http://schemas.microsoft.com/office/drawing/2010/main" val="0"/>
              </a:ext>
            </a:extLst>
          </a:blip>
          <a:srcRect l="8801" t="-1" b="972"/>
          <a:stretch/>
        </p:blipFill>
        <p:spPr>
          <a:xfrm>
            <a:off x="22119389" y="32023386"/>
            <a:ext cx="6914611" cy="5414211"/>
          </a:xfrm>
          <a:prstGeom prst="rect">
            <a:avLst/>
          </a:prstGeom>
        </p:spPr>
      </p:pic>
      <p:sp>
        <p:nvSpPr>
          <p:cNvPr id="21" name="文本框 10">
            <a:extLst>
              <a:ext uri="{FF2B5EF4-FFF2-40B4-BE49-F238E27FC236}">
                <a16:creationId xmlns:a16="http://schemas.microsoft.com/office/drawing/2014/main" id="{479A65AB-6C47-B3EC-4B96-4CA56CCBFDCE}"/>
              </a:ext>
            </a:extLst>
          </p:cNvPr>
          <p:cNvSpPr txBox="1"/>
          <p:nvPr/>
        </p:nvSpPr>
        <p:spPr>
          <a:xfrm>
            <a:off x="15371982" y="33599809"/>
            <a:ext cx="6755638" cy="5078313"/>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We identify two types of bad channels: no gain (less than 10% response) and half gain (between 10% and 50% response). We compare these channels to those flagged by L1Calo through other calibrations. Bad channels are marked for possible maintenance interventions during technical stops.</a:t>
            </a:r>
          </a:p>
        </p:txBody>
      </p:sp>
      <p:sp>
        <p:nvSpPr>
          <p:cNvPr id="22" name="Google Shape;235;g20496f20241_0_90">
            <a:extLst>
              <a:ext uri="{FF2B5EF4-FFF2-40B4-BE49-F238E27FC236}">
                <a16:creationId xmlns:a16="http://schemas.microsoft.com/office/drawing/2014/main" id="{53523591-0D8A-7708-F7DC-BA9B40A38472}"/>
              </a:ext>
            </a:extLst>
          </p:cNvPr>
          <p:cNvSpPr txBox="1"/>
          <p:nvPr/>
        </p:nvSpPr>
        <p:spPr>
          <a:xfrm>
            <a:off x="22100087" y="37790325"/>
            <a:ext cx="6933913" cy="29546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latin typeface="Times New Roman" panose="02020603050405020304" pitchFamily="18" charset="0"/>
                <a:ea typeface="Calibri"/>
                <a:cs typeface="Times New Roman" panose="02020603050405020304" pitchFamily="18" charset="0"/>
                <a:sym typeface="Calibri"/>
              </a:rPr>
              <a:t>Map of fraction of bad PMT channels per tower in Tile from PMT Scan 441888. Red regions correspond to modules off during the PMT scan.</a:t>
            </a:r>
            <a:endParaRPr sz="3600" dirty="0">
              <a:latin typeface="Times New Roman" panose="02020603050405020304" pitchFamily="18" charset="0"/>
              <a:ea typeface="Calibri"/>
              <a:cs typeface="Times New Roman" panose="02020603050405020304" pitchFamily="18" charset="0"/>
              <a:sym typeface="Calibri"/>
            </a:endParaRPr>
          </a:p>
        </p:txBody>
      </p:sp>
      <p:sp>
        <p:nvSpPr>
          <p:cNvPr id="23" name="AutoShape 2">
            <a:extLst>
              <a:ext uri="{FF2B5EF4-FFF2-40B4-BE49-F238E27FC236}">
                <a16:creationId xmlns:a16="http://schemas.microsoft.com/office/drawing/2014/main" id="{F4EC8B49-4978-0771-F38D-2D6322EE3EEA}"/>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9" name="Picture 38" descr="Diagram, schematic&#10;&#10;Description automatically generated">
            <a:extLst>
              <a:ext uri="{FF2B5EF4-FFF2-40B4-BE49-F238E27FC236}">
                <a16:creationId xmlns:a16="http://schemas.microsoft.com/office/drawing/2014/main" id="{DE42990F-1480-847E-1CA2-32A878038D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100087" y="24964850"/>
            <a:ext cx="7049816" cy="4932570"/>
          </a:xfrm>
          <a:prstGeom prst="rect">
            <a:avLst/>
          </a:prstGeom>
        </p:spPr>
      </p:pic>
      <p:sp>
        <p:nvSpPr>
          <p:cNvPr id="40" name="Google Shape;235;g20496f20241_0_90">
            <a:extLst>
              <a:ext uri="{FF2B5EF4-FFF2-40B4-BE49-F238E27FC236}">
                <a16:creationId xmlns:a16="http://schemas.microsoft.com/office/drawing/2014/main" id="{CB68A8C0-9753-F68D-33CE-DC584B53AB71}"/>
              </a:ext>
            </a:extLst>
          </p:cNvPr>
          <p:cNvSpPr txBox="1"/>
          <p:nvPr/>
        </p:nvSpPr>
        <p:spPr>
          <a:xfrm>
            <a:off x="22018730" y="30075347"/>
            <a:ext cx="7228071" cy="1292631"/>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Schematic of PMTs and Trigger Towers in Tile and L1Calo [4]</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2" name="图片 1"/>
          <p:cNvPicPr>
            <a:picLocks noChangeAspect="1"/>
          </p:cNvPicPr>
          <p:nvPr/>
        </p:nvPicPr>
        <p:blipFill>
          <a:blip r:embed="rId13"/>
          <a:stretch>
            <a:fillRect/>
          </a:stretch>
        </p:blipFill>
        <p:spPr>
          <a:xfrm>
            <a:off x="1135460" y="21589385"/>
            <a:ext cx="13754702" cy="5074571"/>
          </a:xfrm>
          <a:prstGeom prst="rect">
            <a:avLst/>
          </a:prstGeom>
        </p:spPr>
      </p:pic>
      <p:pic>
        <p:nvPicPr>
          <p:cNvPr id="1026" name="Picture 2" descr="Instruments 06 00025 g001 5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32985" y="12061727"/>
            <a:ext cx="6830731" cy="75555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60AC5B-7B9B-863B-9ECC-63DF0AE20725}"/>
                  </a:ext>
                </a:extLst>
              </p:cNvPr>
              <p:cNvSpPr txBox="1"/>
              <p:nvPr/>
            </p:nvSpPr>
            <p:spPr>
              <a:xfrm>
                <a:off x="1055436" y="31231698"/>
                <a:ext cx="13696884" cy="290509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The charge injection system injects a pulse of known charge in every channel and records the output in ADC counts. For each fixed charge, CIS repeats the charge injection in each channel and fits the mean amplitude. The results of the fit yield the </a:t>
                </a:r>
                <a14:m>
                  <m:oMath xmlns:m="http://schemas.openxmlformats.org/officeDocument/2006/math">
                    <m:sSub>
                      <m:sSubPr>
                        <m:ctrlPr>
                          <a:rPr lang="en-US" altLang="zh-CN" sz="3600" b="0" i="1" smtClean="0">
                            <a:latin typeface="Cambria Math" panose="02040503050406030204" pitchFamily="18" charset="0"/>
                            <a:cs typeface="Times New Roman" panose="02020603050405020304" pitchFamily="18" charset="0"/>
                          </a:rPr>
                        </m:ctrlPr>
                      </m:sSubPr>
                      <m:e>
                        <m:r>
                          <a:rPr lang="en-US" altLang="zh-CN" sz="3600" b="0" i="1" smtClean="0">
                            <a:latin typeface="Cambria Math" panose="02040503050406030204" pitchFamily="18" charset="0"/>
                            <a:cs typeface="Times New Roman" panose="02020603050405020304" pitchFamily="18" charset="0"/>
                          </a:rPr>
                          <m:t>𝐶</m:t>
                        </m:r>
                      </m:e>
                      <m:sub>
                        <m:r>
                          <a:rPr lang="en-US" altLang="zh-CN" sz="3600" b="0" i="1" smtClean="0">
                            <a:latin typeface="Cambria Math" panose="02040503050406030204" pitchFamily="18" charset="0"/>
                            <a:cs typeface="Times New Roman" panose="02020603050405020304" pitchFamily="18" charset="0"/>
                          </a:rPr>
                          <m:t>𝐴𝐷𝐶</m:t>
                        </m:r>
                        <m:r>
                          <a:rPr lang="en-US" altLang="zh-CN" sz="3600" b="0" i="1" smtClean="0">
                            <a:latin typeface="Cambria Math" panose="02040503050406030204" pitchFamily="18" charset="0"/>
                            <a:cs typeface="Times New Roman" panose="02020603050405020304" pitchFamily="18" charset="0"/>
                          </a:rPr>
                          <m:t>→</m:t>
                        </m:r>
                        <m:r>
                          <a:rPr lang="en-US" altLang="zh-CN" sz="3600" b="0" i="1" smtClean="0">
                            <a:latin typeface="Cambria Math" panose="02040503050406030204" pitchFamily="18" charset="0"/>
                            <a:cs typeface="Times New Roman" panose="02020603050405020304" pitchFamily="18" charset="0"/>
                          </a:rPr>
                          <m:t>𝑝𝐶</m:t>
                        </m:r>
                      </m:sub>
                    </m:sSub>
                  </m:oMath>
                </a14:m>
                <a:r>
                  <a:rPr lang="en-US" altLang="zh-CN" sz="3600" b="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conversion factor (CIS constant), converting ADC counts to </a:t>
                </a:r>
                <a:r>
                  <a:rPr lang="en-US" altLang="zh-CN" sz="3600" dirty="0" err="1">
                    <a:latin typeface="Times New Roman" panose="02020603050405020304" pitchFamily="18" charset="0"/>
                    <a:cs typeface="Times New Roman" panose="02020603050405020304" pitchFamily="18" charset="0"/>
                  </a:rPr>
                  <a:t>pC</a:t>
                </a:r>
                <a:r>
                  <a:rPr lang="en-US" altLang="zh-CN" sz="3600" dirty="0">
                    <a:latin typeface="Times New Roman" panose="02020603050405020304" pitchFamily="18" charset="0"/>
                    <a:cs typeface="Times New Roman" panose="02020603050405020304" pitchFamily="18" charset="0"/>
                  </a:rPr>
                  <a:t>. </a:t>
                </a:r>
                <a:endParaRPr lang="en-US" sz="3600" dirty="0"/>
              </a:p>
            </p:txBody>
          </p:sp>
        </mc:Choice>
        <mc:Fallback xmlns="">
          <p:sp>
            <p:nvSpPr>
              <p:cNvPr id="10" name="TextBox 9">
                <a:extLst>
                  <a:ext uri="{FF2B5EF4-FFF2-40B4-BE49-F238E27FC236}">
                    <a16:creationId xmlns:a16="http://schemas.microsoft.com/office/drawing/2014/main" id="{3860AC5B-7B9B-863B-9ECC-63DF0AE20725}"/>
                  </a:ext>
                </a:extLst>
              </p:cNvPr>
              <p:cNvSpPr txBox="1">
                <a:spLocks noRot="1" noChangeAspect="1" noMove="1" noResize="1" noEditPoints="1" noAdjustHandles="1" noChangeArrowheads="1" noChangeShapeType="1" noTextEdit="1"/>
              </p:cNvSpPr>
              <p:nvPr/>
            </p:nvSpPr>
            <p:spPr>
              <a:xfrm>
                <a:off x="1055436" y="31231698"/>
                <a:ext cx="13696884" cy="2905091"/>
              </a:xfrm>
              <a:prstGeom prst="rect">
                <a:avLst/>
              </a:prstGeom>
              <a:blipFill>
                <a:blip r:embed="rId15"/>
                <a:stretch>
                  <a:fillRect l="-1335" t="-3354" r="-1914" b="-6499"/>
                </a:stretch>
              </a:blipFill>
            </p:spPr>
            <p:txBody>
              <a:bodyPr/>
              <a:lstStyle/>
              <a:p>
                <a:r>
                  <a:rPr lang="en-US">
                    <a:noFill/>
                  </a:rPr>
                  <a:t> </a:t>
                </a:r>
              </a:p>
            </p:txBody>
          </p:sp>
        </mc:Fallback>
      </mc:AlternateContent>
    </p:spTree>
    <p:extLst>
      <p:ext uri="{BB962C8B-B14F-4D97-AF65-F5344CB8AC3E}">
        <p14:creationId xmlns:p14="http://schemas.microsoft.com/office/powerpoint/2010/main" val="19828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ZoneTexte 4"/>
          <p:cNvSpPr txBox="1"/>
          <p:nvPr/>
        </p:nvSpPr>
        <p:spPr>
          <a:xfrm>
            <a:off x="16933028" y="6182220"/>
            <a:ext cx="6847142" cy="34580943"/>
          </a:xfrm>
          <a:prstGeom prst="rect">
            <a:avLst/>
          </a:prstGeom>
          <a:solidFill>
            <a:schemeClr val="accent1">
              <a:lumMod val="20000"/>
              <a:lumOff val="80000"/>
            </a:schemeClr>
          </a:solidFill>
        </p:spPr>
        <p:txBody>
          <a:bodyPr wrap="square" lIns="0" tIns="0" rIns="0" bIns="0" rtlCol="0">
            <a:noAutofit/>
          </a:bodyPr>
          <a:lstStyle/>
          <a:p>
            <a:endParaRPr lang="fr-FR" sz="1427"/>
          </a:p>
        </p:txBody>
      </p:sp>
      <p:sp>
        <p:nvSpPr>
          <p:cNvPr id="30" name="ZoneTexte 2"/>
          <p:cNvSpPr txBox="1"/>
          <p:nvPr/>
        </p:nvSpPr>
        <p:spPr>
          <a:xfrm>
            <a:off x="5039401" y="8670111"/>
            <a:ext cx="6847142" cy="32093053"/>
          </a:xfrm>
          <a:prstGeom prst="rect">
            <a:avLst/>
          </a:prstGeom>
          <a:solidFill>
            <a:schemeClr val="accent1">
              <a:lumMod val="20000"/>
              <a:lumOff val="80000"/>
            </a:schemeClr>
          </a:solidFill>
        </p:spPr>
        <p:txBody>
          <a:bodyPr wrap="square" lIns="0" tIns="0" rIns="0" bIns="0" rtlCol="0">
            <a:noAutofit/>
          </a:bodyPr>
          <a:lstStyle/>
          <a:p>
            <a:endParaRPr lang="fr-FR" sz="1427" baseline="30000"/>
          </a:p>
        </p:txBody>
      </p:sp>
      <p:sp>
        <p:nvSpPr>
          <p:cNvPr id="3" name="ZoneTexte 2"/>
          <p:cNvSpPr txBox="1"/>
          <p:nvPr/>
        </p:nvSpPr>
        <p:spPr>
          <a:xfrm>
            <a:off x="1006816" y="8670111"/>
            <a:ext cx="6847142" cy="32093053"/>
          </a:xfrm>
          <a:prstGeom prst="rect">
            <a:avLst/>
          </a:prstGeom>
          <a:solidFill>
            <a:schemeClr val="accent1">
              <a:lumMod val="20000"/>
              <a:lumOff val="80000"/>
            </a:schemeClr>
          </a:solidFill>
        </p:spPr>
        <p:txBody>
          <a:bodyPr wrap="square" lIns="0" tIns="0" rIns="0" bIns="0" rtlCol="0">
            <a:noAutofit/>
          </a:bodyPr>
          <a:lstStyle/>
          <a:p>
            <a:endParaRPr lang="fr-FR" sz="1427" baseline="30000"/>
          </a:p>
        </p:txBody>
      </p:sp>
      <p:sp>
        <p:nvSpPr>
          <p:cNvPr id="4" name="ZoneTexte 3"/>
          <p:cNvSpPr txBox="1"/>
          <p:nvPr/>
        </p:nvSpPr>
        <p:spPr>
          <a:xfrm>
            <a:off x="8137349" y="6182221"/>
            <a:ext cx="6847142" cy="34580943"/>
          </a:xfrm>
          <a:prstGeom prst="rect">
            <a:avLst/>
          </a:prstGeom>
          <a:solidFill>
            <a:schemeClr val="accent1">
              <a:lumMod val="20000"/>
              <a:lumOff val="80000"/>
            </a:schemeClr>
          </a:solidFill>
        </p:spPr>
        <p:txBody>
          <a:bodyPr wrap="square" lIns="0" tIns="0" rIns="0" bIns="0" rtlCol="0">
            <a:noAutofit/>
          </a:bodyPr>
          <a:lstStyle/>
          <a:p>
            <a:endParaRPr lang="fr-FR" sz="1427"/>
          </a:p>
        </p:txBody>
      </p:sp>
      <p:sp>
        <p:nvSpPr>
          <p:cNvPr id="5" name="ZoneTexte 4"/>
          <p:cNvSpPr txBox="1"/>
          <p:nvPr/>
        </p:nvSpPr>
        <p:spPr>
          <a:xfrm>
            <a:off x="15267883" y="6182221"/>
            <a:ext cx="6847142" cy="34491040"/>
          </a:xfrm>
          <a:prstGeom prst="rect">
            <a:avLst/>
          </a:prstGeom>
          <a:solidFill>
            <a:schemeClr val="accent1">
              <a:lumMod val="20000"/>
              <a:lumOff val="80000"/>
            </a:schemeClr>
          </a:solidFill>
        </p:spPr>
        <p:txBody>
          <a:bodyPr wrap="square" lIns="0" tIns="0" rIns="0" bIns="0" rtlCol="0">
            <a:noAutofit/>
          </a:bodyPr>
          <a:lstStyle/>
          <a:p>
            <a:endParaRPr lang="fr-FR" sz="1427"/>
          </a:p>
        </p:txBody>
      </p:sp>
      <p:sp>
        <p:nvSpPr>
          <p:cNvPr id="6" name="ZoneTexte 5"/>
          <p:cNvSpPr txBox="1"/>
          <p:nvPr/>
        </p:nvSpPr>
        <p:spPr>
          <a:xfrm>
            <a:off x="22398418" y="6182221"/>
            <a:ext cx="6847142" cy="34580943"/>
          </a:xfrm>
          <a:prstGeom prst="rect">
            <a:avLst/>
          </a:prstGeom>
          <a:solidFill>
            <a:schemeClr val="accent1">
              <a:lumMod val="20000"/>
              <a:lumOff val="80000"/>
            </a:schemeClr>
          </a:solidFill>
        </p:spPr>
        <p:txBody>
          <a:bodyPr wrap="square" lIns="0" tIns="0" rIns="0" bIns="0" rtlCol="0">
            <a:noAutofit/>
          </a:bodyPr>
          <a:lstStyle/>
          <a:p>
            <a:endParaRPr lang="en-US" altLang="zh-CN" sz="1600" dirty="0">
              <a:latin typeface="Times New Roman" panose="02020603050405020304" pitchFamily="18" charset="0"/>
              <a:cs typeface="Times New Roman" panose="02020603050405020304" pitchFamily="18" charset="0"/>
            </a:endParaRPr>
          </a:p>
        </p:txBody>
      </p:sp>
      <p:sp>
        <p:nvSpPr>
          <p:cNvPr id="16" name="Titre 1"/>
          <p:cNvSpPr txBox="1">
            <a:spLocks/>
          </p:cNvSpPr>
          <p:nvPr/>
        </p:nvSpPr>
        <p:spPr>
          <a:xfrm>
            <a:off x="8137349" y="167955"/>
            <a:ext cx="21978366" cy="4929170"/>
          </a:xfrm>
          <a:prstGeom prst="rect">
            <a:avLst/>
          </a:prstGeom>
        </p:spPr>
        <p:txBody>
          <a:bodyPr vert="horz" lIns="0" tIns="0" rIns="0" bIns="0" rtlCol="0" anchor="ctr">
            <a:noAutofit/>
          </a:bodyPr>
          <a:lstStyle/>
          <a:p>
            <a:pPr defTabSz="1952130">
              <a:spcBef>
                <a:spcPct val="0"/>
              </a:spcBef>
              <a:defRPr/>
            </a:pPr>
            <a:r>
              <a:rPr lang="en-US" altLang="zh-CN" sz="9510" b="1" dirty="0">
                <a:solidFill>
                  <a:schemeClr val="bg1"/>
                </a:solidFill>
                <a:latin typeface="Arial Bold"/>
                <a:ea typeface="+mj-ea"/>
                <a:cs typeface="Arial Bold"/>
              </a:rPr>
              <a:t>ATLAS Tile Calorimeter Charge Injection System (CIS) and L1Calo</a:t>
            </a:r>
          </a:p>
          <a:p>
            <a:pPr defTabSz="1952130">
              <a:spcBef>
                <a:spcPct val="0"/>
              </a:spcBef>
              <a:defRPr/>
            </a:pPr>
            <a:endParaRPr lang="fr-FR" sz="9510" b="1" dirty="0">
              <a:solidFill>
                <a:schemeClr val="bg1"/>
              </a:solidFill>
              <a:latin typeface="Arial Bold"/>
              <a:ea typeface="+mj-ea"/>
              <a:cs typeface="Arial Bold"/>
            </a:endParaRPr>
          </a:p>
        </p:txBody>
      </p:sp>
      <p:sp>
        <p:nvSpPr>
          <p:cNvPr id="17" name="Titre 1"/>
          <p:cNvSpPr txBox="1">
            <a:spLocks/>
          </p:cNvSpPr>
          <p:nvPr/>
        </p:nvSpPr>
        <p:spPr>
          <a:xfrm>
            <a:off x="8137349" y="3580923"/>
            <a:ext cx="15822291" cy="1449312"/>
          </a:xfrm>
          <a:prstGeom prst="rect">
            <a:avLst/>
          </a:prstGeom>
        </p:spPr>
        <p:txBody>
          <a:bodyPr vert="horz" lIns="0" tIns="0" rIns="0" bIns="0" rtlCol="0" anchor="ctr">
            <a:noAutofit/>
          </a:bodyPr>
          <a:lstStyle/>
          <a:p>
            <a:pPr defTabSz="1952130">
              <a:spcBef>
                <a:spcPct val="0"/>
              </a:spcBef>
              <a:defRPr/>
            </a:pPr>
            <a:r>
              <a:rPr lang="fr-FR" sz="4280" dirty="0">
                <a:solidFill>
                  <a:schemeClr val="bg1"/>
                </a:solidFill>
                <a:latin typeface="Arial"/>
                <a:ea typeface="+mj-ea"/>
                <a:cs typeface="Arial"/>
              </a:rPr>
              <a:t>Mengyang Li and Peter Camporeale</a:t>
            </a:r>
            <a:r>
              <a:rPr lang="en-US" sz="4280" dirty="0">
                <a:solidFill>
                  <a:schemeClr val="bg1"/>
                </a:solidFill>
                <a:latin typeface="Arial"/>
                <a:ea typeface="+mj-ea"/>
                <a:cs typeface="Arial"/>
              </a:rPr>
              <a:t> of The University of Chicago</a:t>
            </a:r>
          </a:p>
          <a:p>
            <a:pPr defTabSz="1952130">
              <a:spcBef>
                <a:spcPct val="0"/>
              </a:spcBef>
              <a:defRPr/>
            </a:pPr>
            <a:r>
              <a:rPr lang="en-US" sz="4280" dirty="0">
                <a:solidFill>
                  <a:schemeClr val="bg1"/>
                </a:solidFill>
                <a:latin typeface="Arial"/>
                <a:ea typeface="+mj-ea"/>
                <a:cs typeface="Arial"/>
              </a:rPr>
              <a:t>ATLAS Collaboration Week (Feb 13-17, 2023)</a:t>
            </a:r>
            <a:r>
              <a:rPr lang="fr-FR" sz="4280" dirty="0">
                <a:solidFill>
                  <a:schemeClr val="bg1"/>
                </a:solidFill>
                <a:latin typeface="Arial Narrow"/>
                <a:ea typeface="+mj-ea"/>
                <a:cs typeface="Arial Narrow"/>
              </a:rPr>
              <a:t> </a:t>
            </a:r>
            <a:endParaRPr lang="fr-FR" sz="4280" dirty="0">
              <a:solidFill>
                <a:schemeClr val="bg1"/>
              </a:solidFill>
              <a:latin typeface="Arial Bold"/>
              <a:ea typeface="+mj-ea"/>
              <a:cs typeface="Arial Bold"/>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083" y="6223399"/>
            <a:ext cx="6781743" cy="4497188"/>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5252136" y="17268536"/>
                <a:ext cx="6763442" cy="8445069"/>
              </a:xfrm>
              <a:prstGeom prst="rect">
                <a:avLst/>
              </a:prstGeom>
            </p:spPr>
            <p:txBody>
              <a:bodyPr wrap="square">
                <a:spAutoFit/>
              </a:bodyPr>
              <a:lstStyle/>
              <a:p>
                <a:r>
                  <a:rPr lang="en-US" altLang="zh-CN" sz="3600" dirty="0">
                    <a:latin typeface="Times New Roman" panose="02020603050405020304" pitchFamily="18" charset="0"/>
                    <a:cs typeface="Times New Roman" panose="02020603050405020304" pitchFamily="18" charset="0"/>
                  </a:rPr>
                  <a:t>The charge injection system injects a pulse of known charge in every channel and records the output in ADC counts. After scanning a range of input charge, the results are used to derive the </a:t>
                </a:r>
                <a14:m>
                  <m:oMath xmlns:m="http://schemas.openxmlformats.org/officeDocument/2006/math">
                    <m:sSub>
                      <m:sSubPr>
                        <m:ctrlPr>
                          <a:rPr lang="en-US" altLang="zh-CN" sz="3600" b="0" i="1" smtClean="0">
                            <a:latin typeface="Cambria Math" panose="02040503050406030204" pitchFamily="18" charset="0"/>
                            <a:cs typeface="Times New Roman" panose="02020603050405020304" pitchFamily="18" charset="0"/>
                          </a:rPr>
                        </m:ctrlPr>
                      </m:sSubPr>
                      <m:e>
                        <m:r>
                          <a:rPr lang="en-US" altLang="zh-CN" sz="3600" b="0" i="1" smtClean="0">
                            <a:latin typeface="Cambria Math" panose="02040503050406030204" pitchFamily="18" charset="0"/>
                            <a:cs typeface="Times New Roman" panose="02020603050405020304" pitchFamily="18" charset="0"/>
                          </a:rPr>
                          <m:t>𝐶</m:t>
                        </m:r>
                      </m:e>
                      <m:sub>
                        <m:r>
                          <a:rPr lang="en-US" altLang="zh-CN" sz="3600" b="0" i="1" smtClean="0">
                            <a:latin typeface="Cambria Math" panose="02040503050406030204" pitchFamily="18" charset="0"/>
                            <a:cs typeface="Times New Roman" panose="02020603050405020304" pitchFamily="18" charset="0"/>
                          </a:rPr>
                          <m:t>𝐴𝐷𝐶</m:t>
                        </m:r>
                        <m:r>
                          <a:rPr lang="en-US" altLang="zh-CN" sz="3600" b="0" i="1" smtClean="0">
                            <a:latin typeface="Cambria Math" panose="02040503050406030204" pitchFamily="18" charset="0"/>
                            <a:cs typeface="Times New Roman" panose="02020603050405020304" pitchFamily="18" charset="0"/>
                          </a:rPr>
                          <m:t>→</m:t>
                        </m:r>
                        <m:r>
                          <a:rPr lang="en-US" altLang="zh-CN" sz="3600" b="0" i="1" smtClean="0">
                            <a:latin typeface="Cambria Math" panose="02040503050406030204" pitchFamily="18" charset="0"/>
                            <a:cs typeface="Times New Roman" panose="02020603050405020304" pitchFamily="18" charset="0"/>
                          </a:rPr>
                          <m:t>𝑝𝐶</m:t>
                        </m:r>
                      </m:sub>
                    </m:sSub>
                  </m:oMath>
                </a14:m>
                <a:r>
                  <a:rPr lang="en-US" altLang="zh-CN" sz="3600" b="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conversion factor, converting ADC counts to </a:t>
                </a:r>
                <a:r>
                  <a:rPr lang="en-US" altLang="zh-CN" sz="3600" dirty="0" err="1">
                    <a:latin typeface="Times New Roman" panose="02020603050405020304" pitchFamily="18" charset="0"/>
                    <a:cs typeface="Times New Roman" panose="02020603050405020304" pitchFamily="18" charset="0"/>
                  </a:rPr>
                  <a:t>pC</a:t>
                </a:r>
                <a:r>
                  <a:rPr lang="en-US" altLang="zh-CN" sz="3600" dirty="0">
                    <a:latin typeface="Times New Roman" panose="02020603050405020304" pitchFamily="18" charset="0"/>
                    <a:cs typeface="Times New Roman" panose="02020603050405020304" pitchFamily="18" charset="0"/>
                  </a:rPr>
                  <a:t>. While instabilities in the electronics can cause shifts of the individual channel calibrations of up to 0.7%, these jumps are rare and are generally corrected within a month. In Run 3 from March to November 2022, we had stable constants in each channel over time.</a:t>
                </a:r>
              </a:p>
            </p:txBody>
          </p:sp>
        </mc:Choice>
        <mc:Fallback xmlns="">
          <p:sp>
            <p:nvSpPr>
              <p:cNvPr id="9" name="矩形 8"/>
              <p:cNvSpPr>
                <a:spLocks noRot="1" noChangeAspect="1" noMove="1" noResize="1" noEditPoints="1" noAdjustHandles="1" noChangeArrowheads="1" noChangeShapeType="1" noTextEdit="1"/>
              </p:cNvSpPr>
              <p:nvPr/>
            </p:nvSpPr>
            <p:spPr>
              <a:xfrm>
                <a:off x="15252136" y="17268536"/>
                <a:ext cx="6763442" cy="8445069"/>
              </a:xfrm>
              <a:prstGeom prst="rect">
                <a:avLst/>
              </a:prstGeom>
              <a:blipFill>
                <a:blip r:embed="rId3"/>
                <a:stretch>
                  <a:fillRect l="-2795" t="-1227" r="-4238" b="-1733"/>
                </a:stretch>
              </a:blipFill>
            </p:spPr>
            <p:txBody>
              <a:bodyPr/>
              <a:lstStyle/>
              <a:p>
                <a:r>
                  <a:rPr lang="en-US">
                    <a:noFill/>
                  </a:rPr>
                  <a:t> </a:t>
                </a:r>
              </a:p>
            </p:txBody>
          </p:sp>
        </mc:Fallback>
      </mc:AlternateContent>
      <p:pic>
        <p:nvPicPr>
          <p:cNvPr id="18" name="Google Shape;113;p3"/>
          <p:cNvPicPr preferRelativeResize="0"/>
          <p:nvPr/>
        </p:nvPicPr>
        <p:blipFill rotWithShape="1">
          <a:blip r:embed="rId4">
            <a:alphaModFix/>
          </a:blip>
          <a:srcRect l="21224" t="18252" r="57154" b="53475"/>
          <a:stretch/>
        </p:blipFill>
        <p:spPr>
          <a:xfrm>
            <a:off x="15298006" y="7992756"/>
            <a:ext cx="6868807" cy="4704056"/>
          </a:xfrm>
          <a:prstGeom prst="rect">
            <a:avLst/>
          </a:prstGeom>
          <a:noFill/>
          <a:ln>
            <a:noFill/>
          </a:ln>
        </p:spPr>
      </p:pic>
      <p:pic>
        <p:nvPicPr>
          <p:cNvPr id="19" name="Google Shape;114;p3"/>
          <p:cNvPicPr preferRelativeResize="0"/>
          <p:nvPr/>
        </p:nvPicPr>
        <p:blipFill rotWithShape="1">
          <a:blip r:embed="rId4">
            <a:alphaModFix/>
          </a:blip>
          <a:srcRect l="61914" t="19338" r="16462" b="54422"/>
          <a:stretch/>
        </p:blipFill>
        <p:spPr>
          <a:xfrm>
            <a:off x="22166813" y="8014542"/>
            <a:ext cx="6941875" cy="4682270"/>
          </a:xfrm>
          <a:prstGeom prst="rect">
            <a:avLst/>
          </a:prstGeom>
          <a:noFill/>
          <a:ln>
            <a:noFill/>
          </a:ln>
        </p:spPr>
      </p:pic>
      <p:pic>
        <p:nvPicPr>
          <p:cNvPr id="20" name="Google Shape;115;p3"/>
          <p:cNvPicPr preferRelativeResize="0"/>
          <p:nvPr/>
        </p:nvPicPr>
        <p:blipFill rotWithShape="1">
          <a:blip r:embed="rId5">
            <a:alphaModFix/>
          </a:blip>
          <a:srcRect l="24281" t="47090" r="53883" b="24965"/>
          <a:stretch/>
        </p:blipFill>
        <p:spPr>
          <a:xfrm>
            <a:off x="15331662" y="12757747"/>
            <a:ext cx="6825478" cy="4660489"/>
          </a:xfrm>
          <a:prstGeom prst="rect">
            <a:avLst/>
          </a:prstGeom>
          <a:noFill/>
          <a:ln>
            <a:noFill/>
          </a:ln>
        </p:spPr>
      </p:pic>
      <p:pic>
        <p:nvPicPr>
          <p:cNvPr id="24" name="Google Shape;232;g20496f20241_0_90"/>
          <p:cNvPicPr preferRelativeResize="0"/>
          <p:nvPr/>
        </p:nvPicPr>
        <p:blipFill rotWithShape="1">
          <a:blip r:embed="rId6">
            <a:alphaModFix/>
          </a:blip>
          <a:srcRect l="6639" r="7346"/>
          <a:stretch/>
        </p:blipFill>
        <p:spPr>
          <a:xfrm>
            <a:off x="15136813" y="25537904"/>
            <a:ext cx="6900661" cy="5462329"/>
          </a:xfrm>
          <a:prstGeom prst="rect">
            <a:avLst/>
          </a:prstGeom>
          <a:noFill/>
          <a:ln>
            <a:noFill/>
          </a:ln>
        </p:spPr>
      </p:pic>
      <p:pic>
        <p:nvPicPr>
          <p:cNvPr id="25" name="Google Shape;233;g20496f20241_0_90"/>
          <p:cNvPicPr preferRelativeResize="0"/>
          <p:nvPr/>
        </p:nvPicPr>
        <p:blipFill rotWithShape="1">
          <a:blip r:embed="rId7">
            <a:alphaModFix/>
          </a:blip>
          <a:srcRect l="6158" r="7476"/>
          <a:stretch/>
        </p:blipFill>
        <p:spPr>
          <a:xfrm>
            <a:off x="22115025" y="25543934"/>
            <a:ext cx="7077639" cy="5462329"/>
          </a:xfrm>
          <a:prstGeom prst="rect">
            <a:avLst/>
          </a:prstGeom>
          <a:noFill/>
          <a:ln>
            <a:noFill/>
          </a:ln>
        </p:spPr>
      </p:pic>
      <p:sp>
        <p:nvSpPr>
          <p:cNvPr id="26" name="Google Shape;235;g20496f20241_0_90"/>
          <p:cNvSpPr txBox="1"/>
          <p:nvPr/>
        </p:nvSpPr>
        <p:spPr>
          <a:xfrm>
            <a:off x="16308140" y="30870192"/>
            <a:ext cx="12180553"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latin typeface="Times New Roman" panose="02020603050405020304" pitchFamily="18" charset="0"/>
                <a:ea typeface="Calibri"/>
                <a:cs typeface="Times New Roman" panose="02020603050405020304" pitchFamily="18" charset="0"/>
                <a:sym typeface="Calibri"/>
              </a:rPr>
              <a:t>CIS Average over Run 3 period from April to November 2022, in High Gain (Left) and Low Gain (Right)</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28" name="Google Shape;241;g20496f20241_0_97"/>
          <p:cNvPicPr preferRelativeResize="0"/>
          <p:nvPr/>
        </p:nvPicPr>
        <p:blipFill rotWithShape="1">
          <a:blip r:embed="rId8">
            <a:alphaModFix/>
          </a:blip>
          <a:srcRect l="3409" t="7918" r="11300" b="6650"/>
          <a:stretch/>
        </p:blipFill>
        <p:spPr>
          <a:xfrm>
            <a:off x="22704316" y="18184269"/>
            <a:ext cx="6164827" cy="5161936"/>
          </a:xfrm>
          <a:prstGeom prst="rect">
            <a:avLst/>
          </a:prstGeom>
          <a:noFill/>
          <a:ln>
            <a:noFill/>
          </a:ln>
        </p:spPr>
      </p:pic>
      <p:sp>
        <p:nvSpPr>
          <p:cNvPr id="29" name="Google Shape;244;g20496f20241_0_97"/>
          <p:cNvSpPr txBox="1"/>
          <p:nvPr/>
        </p:nvSpPr>
        <p:spPr>
          <a:xfrm>
            <a:off x="22640466" y="23247717"/>
            <a:ext cx="6711630" cy="1846629"/>
          </a:xfrm>
          <a:prstGeom prst="rect">
            <a:avLst/>
          </a:prstGeom>
          <a:noFill/>
          <a:ln>
            <a:noFill/>
          </a:ln>
        </p:spPr>
        <p:txBody>
          <a:bodyPr spcFirstLastPara="1" wrap="square" lIns="91425" tIns="91425" rIns="91425" bIns="91425" anchor="t" anchorCtr="0">
            <a:spAutoFit/>
          </a:bodyPr>
          <a:lstStyle/>
          <a:p>
            <a:pPr lvl="0"/>
            <a:r>
              <a:rPr lang="en-US" altLang="zh-CN" sz="3600" dirty="0">
                <a:latin typeface="Times New Roman" panose="02020603050405020304" pitchFamily="18" charset="0"/>
                <a:ea typeface="Calibri"/>
                <a:cs typeface="Times New Roman" panose="02020603050405020304" pitchFamily="18" charset="0"/>
                <a:sym typeface="Calibri"/>
              </a:rPr>
              <a:t>Number of individual channel percentage change of CIS constant in Run 3 period</a:t>
            </a:r>
          </a:p>
        </p:txBody>
      </p:sp>
      <p:sp>
        <p:nvSpPr>
          <p:cNvPr id="11" name="文本框 10"/>
          <p:cNvSpPr txBox="1"/>
          <p:nvPr/>
        </p:nvSpPr>
        <p:spPr>
          <a:xfrm>
            <a:off x="1076616" y="11387132"/>
            <a:ext cx="6983704" cy="10064294"/>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The Tile Calorimeter is a central sampling hadron calorimeter of the ATLAS experiment. It provides information to reconstruct hadrons, jets, </a:t>
            </a:r>
            <a:r>
              <a:rPr lang="en-US" altLang="zh-CN" sz="3600" dirty="0" err="1">
                <a:latin typeface="Times New Roman" panose="02020603050405020304" pitchFamily="18" charset="0"/>
                <a:cs typeface="Times New Roman" panose="02020603050405020304" pitchFamily="18" charset="0"/>
              </a:rPr>
              <a:t>taus</a:t>
            </a:r>
            <a:r>
              <a:rPr lang="en-US" altLang="zh-CN" sz="3600" dirty="0">
                <a:latin typeface="Times New Roman" panose="02020603050405020304" pitchFamily="18" charset="0"/>
                <a:cs typeface="Times New Roman" panose="02020603050405020304" pitchFamily="18" charset="0"/>
              </a:rPr>
              <a:t>, missing transverse energy, assists in muon identification and provides inputs to L1 trigger. Light produced by particles going through scintillator is converted into electric charge by the photomultiplier tubes (PMTs). Depending on its value, signal is processed in high or low gain, with ratio of  amplification equal to 64:1, respectively. Ten-bit digitizers sample and convert analog signal into digital output at the current LHC rate of bunch crossing (40 MHz).</a:t>
            </a:r>
          </a:p>
        </p:txBody>
      </p:sp>
      <p:sp>
        <p:nvSpPr>
          <p:cNvPr id="34" name="Rectangle 10">
            <a:extLst>
              <a:ext uri="{FF2B5EF4-FFF2-40B4-BE49-F238E27FC236}">
                <a16:creationId xmlns:a16="http://schemas.microsoft.com/office/drawing/2014/main" id="{E3FEBAB5-D47E-42BA-A84C-C1EA43E9ED05}"/>
              </a:ext>
            </a:extLst>
          </p:cNvPr>
          <p:cNvSpPr>
            <a:spLocks noChangeArrowheads="1"/>
          </p:cNvSpPr>
          <p:nvPr/>
        </p:nvSpPr>
        <p:spPr bwMode="auto">
          <a:xfrm>
            <a:off x="985149" y="8773874"/>
            <a:ext cx="7006871" cy="2287416"/>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4800" b="1" dirty="0">
                <a:solidFill>
                  <a:schemeClr val="bg1"/>
                </a:solidFill>
                <a:latin typeface="Quattrocento" panose="02020802030000000404" pitchFamily="18" charset="0"/>
              </a:rPr>
              <a:t>Introduction</a:t>
            </a:r>
          </a:p>
        </p:txBody>
      </p:sp>
      <p:sp>
        <p:nvSpPr>
          <p:cNvPr id="35" name="Google Shape;244;g20496f20241_0_97"/>
          <p:cNvSpPr txBox="1"/>
          <p:nvPr/>
        </p:nvSpPr>
        <p:spPr>
          <a:xfrm>
            <a:off x="8190757" y="10686606"/>
            <a:ext cx="6699404" cy="1292631"/>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A cut-away drawing of the ATLAS inner detector and calorimeters. [1]</a:t>
            </a:r>
            <a:endParaRPr sz="3600" dirty="0">
              <a:latin typeface="Times New Roman" panose="02020603050405020304" pitchFamily="18" charset="0"/>
              <a:ea typeface="Calibri"/>
              <a:cs typeface="Times New Roman" panose="02020603050405020304" pitchFamily="18" charset="0"/>
              <a:sym typeface="Calibri"/>
            </a:endParaRPr>
          </a:p>
        </p:txBody>
      </p:sp>
      <p:sp>
        <p:nvSpPr>
          <p:cNvPr id="36" name="Google Shape;244;g20496f20241_0_97"/>
          <p:cNvSpPr txBox="1"/>
          <p:nvPr/>
        </p:nvSpPr>
        <p:spPr>
          <a:xfrm>
            <a:off x="8211514" y="19707174"/>
            <a:ext cx="6678647" cy="1846629"/>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A module of the tile calorimeter, with plastic scintillators and steel absorbers. [1]</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41" name="Picture 2" descr="Coat of arms of the University of Chicago - Wikipedi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46861" y="3400124"/>
            <a:ext cx="1367967" cy="1735810"/>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27578992" y="3440524"/>
            <a:ext cx="2536723" cy="16550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43" name="Picture 6" descr="Enrico Fermi Institute | The University of Chica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578992" y="3058938"/>
            <a:ext cx="2536723" cy="253397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890418" y="41089006"/>
            <a:ext cx="24956443" cy="1323439"/>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References: 1. ATLAS Collaboration 2013 Approved Detector Reference Figures And Schematics URL https://twiki.cern.ch/twiki/bin/view/AtlasPublic/ApprovedDetectorReferenceFiguresAndSchematics</a:t>
            </a:r>
          </a:p>
          <a:p>
            <a:r>
              <a:rPr lang="en-US" altLang="zh-CN" sz="2000" dirty="0">
                <a:solidFill>
                  <a:schemeClr val="bg1"/>
                </a:solidFill>
                <a:latin typeface="Times New Roman" panose="02020603050405020304" pitchFamily="18" charset="0"/>
                <a:cs typeface="Times New Roman" panose="02020603050405020304" pitchFamily="18" charset="0"/>
              </a:rPr>
              <a:t>2. Calibration and Performance of the ATLAS Tile Calorimeter, </a:t>
            </a:r>
            <a:r>
              <a:rPr lang="en-US" altLang="zh-CN" sz="2000" dirty="0" err="1">
                <a:solidFill>
                  <a:schemeClr val="bg1"/>
                </a:solidFill>
                <a:latin typeface="Times New Roman" panose="02020603050405020304" pitchFamily="18" charset="0"/>
                <a:cs typeface="Times New Roman" panose="02020603050405020304" pitchFamily="18" charset="0"/>
              </a:rPr>
              <a:t>Krystsina</a:t>
            </a:r>
            <a:r>
              <a:rPr lang="en-US" altLang="zh-CN"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Petukhova</a:t>
            </a:r>
            <a:r>
              <a:rPr lang="en-US" altLang="zh-CN" sz="2000" dirty="0">
                <a:solidFill>
                  <a:schemeClr val="bg1"/>
                </a:solidFill>
                <a:latin typeface="Times New Roman" panose="02020603050405020304" pitchFamily="18" charset="0"/>
                <a:cs typeface="Times New Roman" panose="02020603050405020304" pitchFamily="18" charset="0"/>
              </a:rPr>
              <a:t> and on behalf of the ATLAS Collaboration 2019 J. </a:t>
            </a:r>
            <a:r>
              <a:rPr lang="en-US" altLang="zh-CN" sz="2000" dirty="0" err="1">
                <a:solidFill>
                  <a:schemeClr val="bg1"/>
                </a:solidFill>
                <a:latin typeface="Times New Roman" panose="02020603050405020304" pitchFamily="18" charset="0"/>
                <a:cs typeface="Times New Roman" panose="02020603050405020304" pitchFamily="18" charset="0"/>
              </a:rPr>
              <a:t>Phys</a:t>
            </a:r>
            <a:r>
              <a:rPr lang="en-US" altLang="zh-CN" sz="2000" dirty="0">
                <a:solidFill>
                  <a:schemeClr val="bg1"/>
                </a:solidFill>
                <a:latin typeface="Times New Roman" panose="02020603050405020304" pitchFamily="18" charset="0"/>
                <a:cs typeface="Times New Roman" panose="02020603050405020304" pitchFamily="18" charset="0"/>
              </a:rPr>
              <a:t>.:Conf. Ser. 1390 012107</a:t>
            </a:r>
          </a:p>
          <a:p>
            <a:r>
              <a:rPr lang="en-US" altLang="zh-CN" sz="2000" dirty="0">
                <a:solidFill>
                  <a:schemeClr val="bg1"/>
                </a:solidFill>
                <a:latin typeface="Times New Roman" panose="02020603050405020304" pitchFamily="18" charset="0"/>
                <a:cs typeface="Times New Roman" panose="02020603050405020304" pitchFamily="18" charset="0"/>
              </a:rPr>
              <a:t>3. Tile CIS Calibration URL https://twiki.cern.ch/twiki/bin/view/Atlas/TileCisCalibration</a:t>
            </a:r>
          </a:p>
          <a:p>
            <a:r>
              <a:rPr lang="en-US" altLang="zh-CN" sz="2000" dirty="0">
                <a:solidFill>
                  <a:schemeClr val="bg1"/>
                </a:solidFill>
                <a:latin typeface="Times New Roman" panose="02020603050405020304" pitchFamily="18" charset="0"/>
                <a:cs typeface="Times New Roman" panose="02020603050405020304" pitchFamily="18" charset="0"/>
              </a:rPr>
              <a:t>4. Tile Trigger Bad Channels URL https://twiki.cern.ch/twiki/bin/viewauth/Atlas/TileTriggerBadChannels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44" name="Rectangle 10">
            <a:extLst>
              <a:ext uri="{FF2B5EF4-FFF2-40B4-BE49-F238E27FC236}">
                <a16:creationId xmlns:a16="http://schemas.microsoft.com/office/drawing/2014/main" id="{E3FEBAB5-D47E-42BA-A84C-C1EA43E9ED05}"/>
              </a:ext>
            </a:extLst>
          </p:cNvPr>
          <p:cNvSpPr>
            <a:spLocks noChangeArrowheads="1"/>
          </p:cNvSpPr>
          <p:nvPr/>
        </p:nvSpPr>
        <p:spPr bwMode="auto">
          <a:xfrm>
            <a:off x="1076616" y="32151542"/>
            <a:ext cx="28124809" cy="1362680"/>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4800" b="1" dirty="0">
                <a:solidFill>
                  <a:schemeClr val="bg1"/>
                </a:solidFill>
                <a:latin typeface="Quattrocento" panose="02020802030000000404" pitchFamily="18" charset="0"/>
              </a:rPr>
              <a:t>L1Calo and Tile in Run 3</a:t>
            </a:r>
          </a:p>
        </p:txBody>
      </p:sp>
      <p:sp>
        <p:nvSpPr>
          <p:cNvPr id="45" name="Rectangle 10">
            <a:extLst>
              <a:ext uri="{FF2B5EF4-FFF2-40B4-BE49-F238E27FC236}">
                <a16:creationId xmlns:a16="http://schemas.microsoft.com/office/drawing/2014/main" id="{E3FEBAB5-D47E-42BA-A84C-C1EA43E9ED05}"/>
              </a:ext>
            </a:extLst>
          </p:cNvPr>
          <p:cNvSpPr>
            <a:spLocks noChangeArrowheads="1"/>
          </p:cNvSpPr>
          <p:nvPr/>
        </p:nvSpPr>
        <p:spPr bwMode="auto">
          <a:xfrm>
            <a:off x="15295144" y="6313392"/>
            <a:ext cx="13845340" cy="1362680"/>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4800" b="1" dirty="0">
                <a:solidFill>
                  <a:schemeClr val="bg1"/>
                </a:solidFill>
                <a:latin typeface="Quattrocento" panose="02020802030000000404" pitchFamily="18" charset="0"/>
              </a:rPr>
              <a:t>CIS Calibration in Run 3</a:t>
            </a:r>
          </a:p>
        </p:txBody>
      </p:sp>
      <p:sp>
        <p:nvSpPr>
          <p:cNvPr id="47" name="Google Shape;244;g20496f20241_0_97"/>
          <p:cNvSpPr txBox="1"/>
          <p:nvPr/>
        </p:nvSpPr>
        <p:spPr>
          <a:xfrm>
            <a:off x="22562237" y="13163529"/>
            <a:ext cx="6667576" cy="4062620"/>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Analog CIS pulse shape fit to 7 samples (top left); distribution of reconstructed amplitudes of 60 injection events (top right); fit of mean reconstructed amplitude over a range of injected charges (bottom left) [3]</a:t>
            </a:r>
            <a:endParaRPr sz="36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8" name="Google Shape;244;g20496f20241_0_97"/>
          <p:cNvSpPr txBox="1"/>
          <p:nvPr/>
        </p:nvSpPr>
        <p:spPr>
          <a:xfrm>
            <a:off x="1685033" y="27819266"/>
            <a:ext cx="12992100" cy="1846629"/>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Equation of particle energy reconstruction and flow diagram of the </a:t>
            </a:r>
            <a:r>
              <a:rPr lang="en-US" sz="3600" dirty="0" err="1">
                <a:latin typeface="Times New Roman" panose="02020603050405020304" pitchFamily="18" charset="0"/>
                <a:ea typeface="Calibri"/>
                <a:cs typeface="Times New Roman" panose="02020603050405020304" pitchFamily="18" charset="0"/>
                <a:sym typeface="Calibri"/>
              </a:rPr>
              <a:t>TileCal</a:t>
            </a:r>
            <a:r>
              <a:rPr lang="en-US" sz="3600" dirty="0">
                <a:latin typeface="Times New Roman" panose="02020603050405020304" pitchFamily="18" charset="0"/>
                <a:ea typeface="Calibri"/>
                <a:cs typeface="Times New Roman" panose="02020603050405020304" pitchFamily="18" charset="0"/>
                <a:sym typeface="Calibri"/>
              </a:rPr>
              <a:t> calibration tools: Cesium, Laser, and Charge Injection systems (CIS), and Integrator System readout  [2]</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37" name="图片 36"/>
          <p:cNvPicPr>
            <a:picLocks noChangeAspect="1"/>
          </p:cNvPicPr>
          <p:nvPr/>
        </p:nvPicPr>
        <p:blipFill rotWithShape="1">
          <a:blip r:embed="rId11"/>
          <a:srcRect l="21896" r="8486"/>
          <a:stretch/>
        </p:blipFill>
        <p:spPr>
          <a:xfrm>
            <a:off x="1125310" y="26643726"/>
            <a:ext cx="13764851" cy="1085637"/>
          </a:xfrm>
          <a:prstGeom prst="rect">
            <a:avLst/>
          </a:prstGeom>
        </p:spPr>
      </p:pic>
      <p:sp>
        <p:nvSpPr>
          <p:cNvPr id="7" name="文本框 10">
            <a:extLst>
              <a:ext uri="{FF2B5EF4-FFF2-40B4-BE49-F238E27FC236}">
                <a16:creationId xmlns:a16="http://schemas.microsoft.com/office/drawing/2014/main" id="{447B175B-B85E-67D5-B5C7-7936770B1ACB}"/>
              </a:ext>
            </a:extLst>
          </p:cNvPr>
          <p:cNvSpPr txBox="1"/>
          <p:nvPr/>
        </p:nvSpPr>
        <p:spPr>
          <a:xfrm>
            <a:off x="1125310" y="33849714"/>
            <a:ext cx="6755639" cy="6740307"/>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Tile and L1Calo take combined calibrations to monitor response of</a:t>
            </a:r>
          </a:p>
          <a:p>
            <a:r>
              <a:rPr lang="en-US" altLang="zh-CN" sz="3600" dirty="0">
                <a:latin typeface="Times New Roman" panose="02020603050405020304" pitchFamily="18" charset="0"/>
                <a:cs typeface="Times New Roman" panose="02020603050405020304" pitchFamily="18" charset="0"/>
              </a:rPr>
              <a:t>trigger towers and compare directly to the response of the electronics. To monitor PMTs that contribute to a bad trigger tower, Tile performs PMT scans. To simulate PMT signals, 100 pF capacitor injects a</a:t>
            </a:r>
          </a:p>
          <a:p>
            <a:r>
              <a:rPr lang="en-US" altLang="zh-CN" sz="3600" dirty="0">
                <a:latin typeface="Times New Roman" panose="02020603050405020304" pitchFamily="18" charset="0"/>
                <a:cs typeface="Times New Roman" panose="02020603050405020304" pitchFamily="18" charset="0"/>
              </a:rPr>
              <a:t>charge into the 3-in-1 cards on the motherboards. We then read out</a:t>
            </a:r>
          </a:p>
          <a:p>
            <a:r>
              <a:rPr lang="en-US" altLang="zh-CN" sz="3600" dirty="0">
                <a:latin typeface="Times New Roman" panose="02020603050405020304" pitchFamily="18" charset="0"/>
                <a:cs typeface="Times New Roman" panose="02020603050405020304" pitchFamily="18" charset="0"/>
              </a:rPr>
              <a:t>the low gain signal to characterize the response of the electronics. </a:t>
            </a:r>
          </a:p>
        </p:txBody>
      </p:sp>
      <p:pic>
        <p:nvPicPr>
          <p:cNvPr id="13" name="Picture 12" descr="Chart&#10;&#10;Description automatically generated">
            <a:extLst>
              <a:ext uri="{FF2B5EF4-FFF2-40B4-BE49-F238E27FC236}">
                <a16:creationId xmlns:a16="http://schemas.microsoft.com/office/drawing/2014/main" id="{6F47B18E-3302-5278-2F94-B07A88FB12D5}"/>
              </a:ext>
            </a:extLst>
          </p:cNvPr>
          <p:cNvPicPr>
            <a:picLocks noChangeAspect="1"/>
          </p:cNvPicPr>
          <p:nvPr/>
        </p:nvPicPr>
        <p:blipFill rotWithShape="1">
          <a:blip r:embed="rId12">
            <a:extLst>
              <a:ext uri="{28A0092B-C50C-407E-A947-70E740481C1C}">
                <a14:useLocalDpi xmlns:a14="http://schemas.microsoft.com/office/drawing/2010/main" val="0"/>
              </a:ext>
            </a:extLst>
          </a:blip>
          <a:srcRect l="8801" t="-1" b="972"/>
          <a:stretch/>
        </p:blipFill>
        <p:spPr>
          <a:xfrm>
            <a:off x="22119389" y="33822691"/>
            <a:ext cx="6914611" cy="5414211"/>
          </a:xfrm>
          <a:prstGeom prst="rect">
            <a:avLst/>
          </a:prstGeom>
        </p:spPr>
      </p:pic>
      <p:sp>
        <p:nvSpPr>
          <p:cNvPr id="21" name="文本框 10">
            <a:extLst>
              <a:ext uri="{FF2B5EF4-FFF2-40B4-BE49-F238E27FC236}">
                <a16:creationId xmlns:a16="http://schemas.microsoft.com/office/drawing/2014/main" id="{479A65AB-6C47-B3EC-4B96-4CA56CCBFDCE}"/>
              </a:ext>
            </a:extLst>
          </p:cNvPr>
          <p:cNvSpPr txBox="1"/>
          <p:nvPr/>
        </p:nvSpPr>
        <p:spPr>
          <a:xfrm>
            <a:off x="15263519" y="33849714"/>
            <a:ext cx="6954295" cy="6740307"/>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We define thresholds to characterize the response of PMTs compared</a:t>
            </a:r>
          </a:p>
          <a:p>
            <a:r>
              <a:rPr lang="en-US" altLang="zh-CN" sz="3600" dirty="0">
                <a:latin typeface="Times New Roman" panose="02020603050405020304" pitchFamily="18" charset="0"/>
                <a:cs typeface="Times New Roman" panose="02020603050405020304" pitchFamily="18" charset="0"/>
              </a:rPr>
              <a:t>to our expectation given a known injected charge. We identify two types of bad channels: no gain (less than 10% response) and half gain (between 10% and 50% response). We compare these channels to those flagged by L1Calo through other calibrations. Bad channels are marked for possible maintenance interventions during technical stops.</a:t>
            </a:r>
          </a:p>
        </p:txBody>
      </p:sp>
      <p:sp>
        <p:nvSpPr>
          <p:cNvPr id="22" name="Google Shape;235;g20496f20241_0_90">
            <a:extLst>
              <a:ext uri="{FF2B5EF4-FFF2-40B4-BE49-F238E27FC236}">
                <a16:creationId xmlns:a16="http://schemas.microsoft.com/office/drawing/2014/main" id="{53523591-0D8A-7708-F7DC-BA9B40A38472}"/>
              </a:ext>
            </a:extLst>
          </p:cNvPr>
          <p:cNvSpPr txBox="1"/>
          <p:nvPr/>
        </p:nvSpPr>
        <p:spPr>
          <a:xfrm>
            <a:off x="21951962" y="39159137"/>
            <a:ext cx="7249463"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latin typeface="Times New Roman" panose="02020603050405020304" pitchFamily="18" charset="0"/>
                <a:ea typeface="Calibri"/>
                <a:cs typeface="Times New Roman" panose="02020603050405020304" pitchFamily="18" charset="0"/>
                <a:sym typeface="Calibri"/>
              </a:rPr>
              <a:t>Map of fraction of bad PMT channels per tower in Tile from PMT Scan 441888. </a:t>
            </a:r>
            <a:endParaRPr sz="3600" dirty="0">
              <a:latin typeface="Times New Roman" panose="02020603050405020304" pitchFamily="18" charset="0"/>
              <a:ea typeface="Calibri"/>
              <a:cs typeface="Times New Roman" panose="02020603050405020304" pitchFamily="18" charset="0"/>
              <a:sym typeface="Calibri"/>
            </a:endParaRPr>
          </a:p>
        </p:txBody>
      </p:sp>
      <p:sp>
        <p:nvSpPr>
          <p:cNvPr id="23" name="AutoShape 2">
            <a:extLst>
              <a:ext uri="{FF2B5EF4-FFF2-40B4-BE49-F238E27FC236}">
                <a16:creationId xmlns:a16="http://schemas.microsoft.com/office/drawing/2014/main" id="{F4EC8B49-4978-0771-F38D-2D6322EE3EEA}"/>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9" name="Picture 38" descr="Diagram, schematic&#10;&#10;Description automatically generated">
            <a:extLst>
              <a:ext uri="{FF2B5EF4-FFF2-40B4-BE49-F238E27FC236}">
                <a16:creationId xmlns:a16="http://schemas.microsoft.com/office/drawing/2014/main" id="{DE42990F-1480-847E-1CA2-32A878038D4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80992" y="33883675"/>
            <a:ext cx="7049816" cy="4932570"/>
          </a:xfrm>
          <a:prstGeom prst="rect">
            <a:avLst/>
          </a:prstGeom>
        </p:spPr>
      </p:pic>
      <p:sp>
        <p:nvSpPr>
          <p:cNvPr id="40" name="Google Shape;235;g20496f20241_0_90">
            <a:extLst>
              <a:ext uri="{FF2B5EF4-FFF2-40B4-BE49-F238E27FC236}">
                <a16:creationId xmlns:a16="http://schemas.microsoft.com/office/drawing/2014/main" id="{CB68A8C0-9753-F68D-33CE-DC584B53AB71}"/>
              </a:ext>
            </a:extLst>
          </p:cNvPr>
          <p:cNvSpPr txBox="1"/>
          <p:nvPr/>
        </p:nvSpPr>
        <p:spPr>
          <a:xfrm>
            <a:off x="8154013" y="39072161"/>
            <a:ext cx="7228071" cy="1292631"/>
          </a:xfrm>
          <a:prstGeom prst="rect">
            <a:avLst/>
          </a:prstGeom>
          <a:noFill/>
          <a:ln>
            <a:noFill/>
          </a:ln>
        </p:spPr>
        <p:txBody>
          <a:bodyPr spcFirstLastPara="1" wrap="square" lIns="91425" tIns="91425" rIns="91425" bIns="91425" anchor="t" anchorCtr="0">
            <a:spAutoFit/>
          </a:bodyPr>
          <a:lstStyle/>
          <a:p>
            <a:pPr lvl="0"/>
            <a:r>
              <a:rPr lang="en-US" sz="3600" dirty="0">
                <a:latin typeface="Times New Roman" panose="02020603050405020304" pitchFamily="18" charset="0"/>
                <a:ea typeface="Calibri"/>
                <a:cs typeface="Times New Roman" panose="02020603050405020304" pitchFamily="18" charset="0"/>
                <a:sym typeface="Calibri"/>
              </a:rPr>
              <a:t>Schematic of PMTs and Trigger Towers in Tile and L1Calo [4]</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2" name="图片 1"/>
          <p:cNvPicPr>
            <a:picLocks noChangeAspect="1"/>
          </p:cNvPicPr>
          <p:nvPr/>
        </p:nvPicPr>
        <p:blipFill>
          <a:blip r:embed="rId14"/>
          <a:stretch>
            <a:fillRect/>
          </a:stretch>
        </p:blipFill>
        <p:spPr>
          <a:xfrm>
            <a:off x="1135460" y="21589385"/>
            <a:ext cx="13754702" cy="5074571"/>
          </a:xfrm>
          <a:prstGeom prst="rect">
            <a:avLst/>
          </a:prstGeom>
        </p:spPr>
      </p:pic>
      <p:pic>
        <p:nvPicPr>
          <p:cNvPr id="1026" name="Picture 2" descr="Instruments 06 00025 g001 5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32985" y="12061727"/>
            <a:ext cx="6830731" cy="755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08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1456" y="16415822"/>
            <a:ext cx="45605113" cy="2308324"/>
          </a:xfrm>
          <a:prstGeom prst="rect">
            <a:avLst/>
          </a:prstGeom>
        </p:spPr>
        <p:txBody>
          <a:bodyPr wrap="none">
            <a:spAutoFit/>
          </a:bodyPr>
          <a:lstStyle/>
          <a:p>
            <a:r>
              <a:rPr lang="en-US" altLang="zh-CN" sz="7200" dirty="0">
                <a:hlinkClick r:id="rId2"/>
              </a:rPr>
              <a:t>ATLAS Week (Feb 13-17) poster, ATLAS Tile Calorimeter Charge Injection System (CIS) and L1Calo - CERN Document </a:t>
            </a:r>
            <a:r>
              <a:rPr lang="en-US" altLang="zh-CN" sz="7200" dirty="0" smtClean="0">
                <a:hlinkClick r:id="rId2"/>
              </a:rPr>
              <a:t>Server</a:t>
            </a:r>
            <a:endParaRPr lang="en-US" altLang="zh-CN" sz="7200" dirty="0" smtClean="0"/>
          </a:p>
          <a:p>
            <a:r>
              <a:rPr lang="en-US" altLang="zh-CN" sz="7200" dirty="0"/>
              <a:t>httpscds.cern.chrecord2848703ln=</a:t>
            </a:r>
            <a:r>
              <a:rPr lang="en-US" altLang="zh-CN" sz="7200" dirty="0" err="1"/>
              <a:t>zh_CN</a:t>
            </a:r>
            <a:endParaRPr lang="zh-CN" altLang="en-US" sz="7200" dirty="0"/>
          </a:p>
        </p:txBody>
      </p:sp>
    </p:spTree>
    <p:extLst>
      <p:ext uri="{BB962C8B-B14F-4D97-AF65-F5344CB8AC3E}">
        <p14:creationId xmlns:p14="http://schemas.microsoft.com/office/powerpoint/2010/main" val="246086313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TotalTime>
  <Words>1332</Words>
  <Application>Microsoft Office PowerPoint</Application>
  <PresentationFormat>自定义</PresentationFormat>
  <Paragraphs>53</Paragraphs>
  <Slides>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vt:i4>
      </vt:variant>
    </vt:vector>
  </HeadingPairs>
  <TitlesOfParts>
    <vt:vector size="14" baseType="lpstr">
      <vt:lpstr>Quattrocento</vt:lpstr>
      <vt:lpstr>等线</vt:lpstr>
      <vt:lpstr>等线 Light</vt:lpstr>
      <vt:lpstr>Arial</vt:lpstr>
      <vt:lpstr>Arial Bold</vt:lpstr>
      <vt:lpstr>Arial Narrow</vt:lpstr>
      <vt:lpstr>Calibri</vt:lpstr>
      <vt:lpstr>Calibri Light</vt:lpstr>
      <vt:lpstr>Cambria Math</vt:lpstr>
      <vt:lpstr>Times New Roman</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Jacky Li</dc:creator>
  <cp:lastModifiedBy>Jacky Li</cp:lastModifiedBy>
  <cp:revision>27</cp:revision>
  <dcterms:created xsi:type="dcterms:W3CDTF">2023-02-07T15:51:39Z</dcterms:created>
  <dcterms:modified xsi:type="dcterms:W3CDTF">2023-02-13T15:30:11Z</dcterms:modified>
</cp:coreProperties>
</file>