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15"/>
  </p:notesMasterIdLst>
  <p:sldIdLst>
    <p:sldId id="257" r:id="rId2"/>
    <p:sldId id="25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FF9B6E8-E3FD-46ED-A707-6E167AAB6202}">
          <p14:sldIdLst>
            <p14:sldId id="257"/>
            <p14:sldId id="25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AD6C-B12A-4331-8A17-C09A00A4B626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93B8A-4D23-47E9-8862-6191A756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5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9c48c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9c48c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557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93B8A-4D23-47E9-8862-6191A7563E1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6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93B8A-4D23-47E9-8862-6191A7563E1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3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D2F6-A322-0891-EAA1-28DE3A68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F94B2-2CC6-76DB-FA05-63928D37D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0654C-1122-3153-C556-A4006C75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BAD18-ADD4-A393-AFBC-FAD4ADB9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FB592-FD8B-69C2-9883-850F937E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5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6E16-8EA9-CB47-C955-A6A8B2D4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9A7EB-0D40-F120-9843-B7CB4C6EF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CEAC7-4CDF-3220-113A-2CA70C5B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646E0-C27F-9A30-8D34-4149A1EA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D4E-4DC4-8E93-3D39-8186EB2E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4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A0452-27FD-04E9-C491-CBE55DAE2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B88EF-B15F-9EF8-C72B-E775B09E2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0A0C4-6082-2D2B-6A1A-4BA4961F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E2668-2002-E838-EE93-6C8F3E71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92E2-7C97-18EA-113A-AD2ED9E4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21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3E70-AD2C-D461-6FF0-494DEAE4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927D-9022-4060-2828-AF8A7CEFB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76B3D-9A25-1347-2641-7AD35766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D3D6-5A7A-175F-F73D-455F3C5E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986BD-BEFB-A54E-48CC-A6F54A6C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7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1FDC-E8A0-299D-721D-A9D68F44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A11A3-2386-3A02-F68F-0578E1AD5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F99A5-2D97-A089-EE7C-D09E0F2A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D83B1-EDC5-1766-530C-7501BC00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1D38-1E8C-EAC1-A37F-E75C9A4D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A02A-B86C-9F59-997F-533DBBBF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C2E1-F266-AC5A-26FE-6C3F2DBEC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B0115-A0C3-8AE7-3E84-76A1C4DF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EDBDA-5784-622F-0BC6-36E375B6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33584-8443-DEFE-D12A-4F0779F1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B78CC-0D07-FBFF-2461-F408B5AC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0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CDC0-7675-3B53-87CA-1AB373F4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4B585-9A39-706D-BCB2-CF36D441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AD3E7-4D55-C07D-AECD-A5CB2A95B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D46AD-4406-F2F1-88B3-F97FECF21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1A552-D7B9-6CA2-350D-118A50310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CC496-E643-8098-1169-7270165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09539-E0E9-8F73-0BE0-E8020A3D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A8AD7-0904-5EA7-FE12-353996B9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9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291-A4F5-4220-2A89-D8018C35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71764-9F78-FAD6-00B0-7180B6C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0DA7D-2F40-8356-FC13-F754AC83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0B07A-A965-8058-CABE-C7E223F8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35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B1E12-E89A-CF5B-50D8-DC3F126E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E9C1D-6D7F-613A-7157-B171EBED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A095B-000E-7B1D-21BC-E3902FE7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05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A3A9-1126-AEF1-A83E-7EFA7D08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F3B4-4616-084E-9FE9-65E03DAC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BBDB8-A9D7-84ED-FA88-289C12634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AE156-3FEA-009A-992F-1BA163B9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E62E0-7451-5D59-1471-D3057EA0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12253-3873-EB6A-8DD8-21DB86EE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4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5C32-F686-E0DD-4B64-716CA5AA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B3AE8-D899-AF2D-8C77-7B4A457CD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1A489-D8E1-BB08-3DAD-50F811FA6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1A237-9F77-6D96-02CE-7B01F186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B110F-9D82-A103-B53D-668598B5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86B1A-862A-E785-E7CC-7887AAC2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1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8EB6F-2414-3D20-1F18-44A05315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488D8-6DA2-4A5B-9E6B-3A35ED72D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4C7A-589C-A034-3EBF-141B8BB2D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825BD-F723-49F7-A7C2-9575CF8F6364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D0D12-B9C1-1B4A-D776-362E40957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16E60-4300-646B-BB4F-569827816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6BF3-9B0A-4579-89EC-312D2AC8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6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t="17228" b="8027"/>
          <a:stretch/>
        </p:blipFill>
        <p:spPr>
          <a:xfrm>
            <a:off x="-49133" y="633"/>
            <a:ext cx="1223406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-42068" y="4666200"/>
            <a:ext cx="12234069" cy="2192000"/>
          </a:xfrm>
          <a:prstGeom prst="rect">
            <a:avLst/>
          </a:prstGeom>
          <a:solidFill>
            <a:srgbClr val="184482">
              <a:alpha val="69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-63263" y="4533341"/>
            <a:ext cx="10492000" cy="18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" sz="8000" b="1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CIS Tech Update</a:t>
            </a:r>
            <a:endParaRPr sz="2400" b="1" dirty="0">
              <a:solidFill>
                <a:schemeClr val="lt1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sz="quarter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/>
              <a:t>1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-42067" y="4666200"/>
            <a:ext cx="7652400" cy="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Chicago Meeting, August 15</a:t>
            </a:r>
            <a:r>
              <a:rPr lang="en" sz="2400" b="1" baseline="300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th</a:t>
            </a:r>
            <a:r>
              <a:rPr lang="en" sz="2400" b="1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, 2022</a:t>
            </a:r>
            <a:endParaRPr sz="2400" b="1" dirty="0">
              <a:solidFill>
                <a:schemeClr val="lt1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3901" y="5137185"/>
            <a:ext cx="1249967" cy="124996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-56198" y="6075091"/>
            <a:ext cx="119488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Peter </a:t>
            </a:r>
            <a:r>
              <a:rPr lang="en-US" sz="2400" dirty="0" err="1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Camporeale</a:t>
            </a:r>
            <a:r>
              <a:rPr lang="en-US" sz="24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 </a:t>
            </a:r>
            <a:r>
              <a:rPr lang="en" sz="2400" dirty="0">
                <a:solidFill>
                  <a:schemeClr val="lt1"/>
                </a:solidFill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and Jacky Li</a:t>
            </a:r>
            <a:endParaRPr sz="2400" dirty="0">
              <a:solidFill>
                <a:schemeClr val="lt1"/>
              </a:solidFill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4830" y="4886649"/>
            <a:ext cx="1379700" cy="175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00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Old CIS techs leaving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Katie left on July 25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Dawit left on August 13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Prof. David Miller’s visit late June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Getting settled in the city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Learning/refreshing driving manual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sz="4800" b="1">
                <a:solidFill>
                  <a:schemeClr val="bg1"/>
                </a:solidFill>
                <a:latin typeface="Bahnschrift" panose="020B0502040204020203" pitchFamily="34" charset="0"/>
              </a:rPr>
              <a:t>7. Life</a:t>
            </a:r>
            <a:endParaRPr lang="en-US"/>
          </a:p>
          <a:p>
            <a:pPr algn="ctr"/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B5218E0-5DE0-60D3-F782-41EE5A13FB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790" y="2346311"/>
            <a:ext cx="4374473" cy="3280855"/>
          </a:xfrm>
          <a:prstGeom prst="rect">
            <a:avLst/>
          </a:prstGeom>
        </p:spPr>
      </p:pic>
      <p:sp>
        <p:nvSpPr>
          <p:cNvPr id="10" name="矩形 4">
            <a:extLst>
              <a:ext uri="{FF2B5EF4-FFF2-40B4-BE49-F238E27FC236}">
                <a16:creationId xmlns:a16="http://schemas.microsoft.com/office/drawing/2014/main" id="{10A9A6E1-059D-870B-F7FB-CE495D7E200E}"/>
              </a:ext>
            </a:extLst>
          </p:cNvPr>
          <p:cNvSpPr/>
          <p:nvPr/>
        </p:nvSpPr>
        <p:spPr>
          <a:xfrm>
            <a:off x="8105211" y="5619689"/>
            <a:ext cx="3047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June 29</a:t>
            </a:r>
            <a:r>
              <a:rPr lang="en-US" altLang="zh-CN" baseline="30000" dirty="0">
                <a:latin typeface="Bahnschrift" panose="020B0502040204020203" pitchFamily="34" charset="0"/>
              </a:rPr>
              <a:t>th</a:t>
            </a:r>
            <a:r>
              <a:rPr lang="en-US" altLang="zh-CN" dirty="0">
                <a:latin typeface="Bahnschrift" panose="020B0502040204020203" pitchFamily="34" charset="0"/>
              </a:rPr>
              <a:t> , </a:t>
            </a:r>
            <a:r>
              <a:rPr lang="en-US" altLang="zh-CN" sz="2000" dirty="0">
                <a:latin typeface="Bahnschrift" panose="020B0502040204020203" pitchFamily="34" charset="0"/>
              </a:rPr>
              <a:t>Dinner</a:t>
            </a:r>
            <a:r>
              <a:rPr lang="en-US" altLang="zh-CN" dirty="0">
                <a:latin typeface="Bahnschrift" panose="020B0502040204020203" pitchFamily="34" charset="0"/>
              </a:rPr>
              <a:t> at Luigi’s</a:t>
            </a:r>
            <a:endParaRPr lang="en-US" altLang="zh-CN" baseline="30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36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7333" y="3292963"/>
            <a:ext cx="3170931" cy="695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Jacky teaching Peter to drive manual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7. Life (More Pictures)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B5218E0-5DE0-60D3-F782-41EE5A13FB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790" y="2346311"/>
            <a:ext cx="4374473" cy="3280855"/>
          </a:xfrm>
          <a:prstGeom prst="rect">
            <a:avLst/>
          </a:prstGeom>
        </p:spPr>
      </p:pic>
      <p:sp>
        <p:nvSpPr>
          <p:cNvPr id="10" name="矩形 4">
            <a:extLst>
              <a:ext uri="{FF2B5EF4-FFF2-40B4-BE49-F238E27FC236}">
                <a16:creationId xmlns:a16="http://schemas.microsoft.com/office/drawing/2014/main" id="{10A9A6E1-059D-870B-F7FB-CE495D7E200E}"/>
              </a:ext>
            </a:extLst>
          </p:cNvPr>
          <p:cNvSpPr/>
          <p:nvPr/>
        </p:nvSpPr>
        <p:spPr>
          <a:xfrm>
            <a:off x="8105211" y="5619689"/>
            <a:ext cx="3047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June 29</a:t>
            </a:r>
            <a:r>
              <a:rPr lang="en-US" altLang="zh-CN" baseline="30000" dirty="0">
                <a:latin typeface="Bahnschrift" panose="020B0502040204020203" pitchFamily="34" charset="0"/>
              </a:rPr>
              <a:t>th</a:t>
            </a:r>
            <a:r>
              <a:rPr lang="en-US" altLang="zh-CN" dirty="0">
                <a:latin typeface="Bahnschrift" panose="020B0502040204020203" pitchFamily="34" charset="0"/>
              </a:rPr>
              <a:t> , </a:t>
            </a:r>
            <a:r>
              <a:rPr lang="en-US" altLang="zh-CN" sz="2000" dirty="0">
                <a:latin typeface="Bahnschrift" panose="020B0502040204020203" pitchFamily="34" charset="0"/>
              </a:rPr>
              <a:t>Dinner</a:t>
            </a:r>
            <a:r>
              <a:rPr lang="en-US" altLang="zh-CN" dirty="0">
                <a:latin typeface="Bahnschrift" panose="020B0502040204020203" pitchFamily="34" charset="0"/>
              </a:rPr>
              <a:t> at Luigi’s</a:t>
            </a:r>
            <a:endParaRPr lang="en-US" altLang="zh-CN" baseline="30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7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Peter’s first shifts were August 2 – August 8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Monitoring data quality for Tile modules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Reporting on </a:t>
            </a:r>
            <a:r>
              <a:rPr lang="en-US" altLang="zh-CN" sz="16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LAr</a:t>
            </a:r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 status and major problems 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More shifts in late August and September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Jacky’s shift training is in late August, will take shifts next semester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8. Questions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0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83099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Thank you for your attention </a:t>
            </a:r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</a:t>
            </a: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9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CIS Constant Updates</a:t>
            </a:r>
          </a:p>
          <a:p>
            <a:pPr marL="781200" lvl="1" indent="-457200">
              <a:lnSpc>
                <a:spcPct val="90000"/>
              </a:lnSpc>
              <a:buFont typeface="+mj-lt"/>
              <a:buAutoNum type="alphaL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June 23 - July 14</a:t>
            </a:r>
          </a:p>
          <a:p>
            <a:pPr marL="781200" lvl="1" indent="-457200">
              <a:lnSpc>
                <a:spcPct val="90000"/>
              </a:lnSpc>
              <a:buFont typeface="+mj-lt"/>
              <a:buAutoNum type="alphaL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July 15 – August 9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Low Voltage Power Supply / Detector Control System Monitoring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L1 Trigger System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Fast Calo Simulation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Test Beam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ATLAS Control Room Shifts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40404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Life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Outline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2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Transition from last generation of Katie and Dawit to Peter and Jacky</a:t>
            </a:r>
            <a:endParaRPr lang="zh-CN" altLang="en-US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1.a. CIS Constant Update: June 23-July 14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6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Independently done by Peter and Jacky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1.b. CIS Constant Update: July 14 – August 8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Connected with Filipe Martins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Generated code for checking DCS values (Pending checking with Filipe)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Put the code into TIO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…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2. LVPS/DCS Monitoring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4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Connected with Danijela Bogavac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Given overview of system and a tour in control room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Codes review? 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3. L1 Trigger System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4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Knowledge Transferred from Dawit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Recreated plots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None, until further notice.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4. Fast Calo Simulation (FCS)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1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Meeting with Irakli Minashvili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Done: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Checked the legacy Tile system in Test Beam.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To do: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Shift training. 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None, until further notice. (Irakli is taking his vacation)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5. Test Beam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7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Peter’s first shifts were August 2 – August 8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Monitoring data quality for Tile modules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Reporting on </a:t>
            </a:r>
            <a:r>
              <a:rPr lang="en-US" altLang="zh-CN" sz="16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LAr</a:t>
            </a:r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 status and major problems </a:t>
            </a:r>
          </a:p>
          <a:p>
            <a:pPr lvl="1"/>
            <a:r>
              <a:rPr lang="en-US" altLang="zh-CN" sz="1600" dirty="0">
                <a:latin typeface="Bahnschrift" panose="020B0502040204020203" pitchFamily="34" charset="0"/>
                <a:cs typeface="Times New Roman" panose="02020603050405020304" pitchFamily="18" charset="0"/>
              </a:rPr>
              <a:t>More shifts in late August and September</a:t>
            </a:r>
          </a:p>
          <a:p>
            <a:r>
              <a:rPr lang="en-US" altLang="zh-CN" sz="2000" dirty="0">
                <a:latin typeface="Bahnschrift" panose="020B0502040204020203" pitchFamily="34" charset="0"/>
                <a:cs typeface="Times New Roman" panose="02020603050405020304" pitchFamily="18" charset="0"/>
              </a:rPr>
              <a:t>Jacky’s shift training is in late August, will take shifts next semester</a:t>
            </a:r>
          </a:p>
          <a:p>
            <a:endParaRPr lang="en-US" altLang="zh-CN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6FBE-6CD8-B2C3-4C30-27FFBB9D076C}"/>
              </a:ext>
            </a:extLst>
          </p:cNvPr>
          <p:cNvSpPr txBox="1"/>
          <p:nvPr/>
        </p:nvSpPr>
        <p:spPr>
          <a:xfrm>
            <a:off x="0" y="0"/>
            <a:ext cx="12192000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6. ATLAS Control Room Shifts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4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378</Words>
  <Application>Microsoft Office PowerPoint</Application>
  <PresentationFormat>Widescreen</PresentationFormat>
  <Paragraphs>116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Arial</vt:lpstr>
      <vt:lpstr>Bahnschrift</vt:lpstr>
      <vt:lpstr>Calibri</vt:lpstr>
      <vt:lpstr>Calibri Light</vt:lpstr>
      <vt:lpstr>Office Theme</vt:lpstr>
      <vt:lpstr>CIS Tech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Tech Update</dc:title>
  <dc:creator>Jacky Li</dc:creator>
  <cp:lastModifiedBy>Peter Camporeale</cp:lastModifiedBy>
  <cp:revision>10</cp:revision>
  <dcterms:created xsi:type="dcterms:W3CDTF">2022-08-11T10:20:40Z</dcterms:created>
  <dcterms:modified xsi:type="dcterms:W3CDTF">2022-08-12T11:04:03Z</dcterms:modified>
</cp:coreProperties>
</file>