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5e54c73d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5e54c73d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5a89ef0d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5a89ef0d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5a89ef0d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5a89ef0d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146161654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146161654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12e463cff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12e463cff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c5932a87d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ec5932a87d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12e463cff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12e463cff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146161654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146161654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fd1efb465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fd1efb465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12e463cff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12e463cff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6a4450b5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6a4450b5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Channels in update is much larger than usual (~125)</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12e463cff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12e463cff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c5932a87d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ec5932a87d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f5e54c73d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f5e54c73d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e4a4ea7f0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e4a4ea7f0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d1efb46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d1efb46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46161654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146161654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fd1efb465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fd1efb465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d1efb465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d1efb465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d1efb465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d1efb465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d1efb465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d1efb465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c5932a87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c5932a87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7" name="Google Shape;57;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 name="Shape 59"/>
        <p:cNvGrpSpPr/>
        <p:nvPr/>
      </p:nvGrpSpPr>
      <p:grpSpPr>
        <a:xfrm>
          <a:off x="0" y="0"/>
          <a:ext cx="0" cy="0"/>
          <a:chOff x="0" y="0"/>
          <a:chExt cx="0" cy="0"/>
        </a:xfrm>
      </p:grpSpPr>
      <p:sp>
        <p:nvSpPr>
          <p:cNvPr id="60" name="Google Shape;60;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1" name="Google Shape;6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2" name="Shape 62"/>
        <p:cNvGrpSpPr/>
        <p:nvPr/>
      </p:nvGrpSpPr>
      <p:grpSpPr>
        <a:xfrm>
          <a:off x="0" y="0"/>
          <a:ext cx="0" cy="0"/>
          <a:chOff x="0" y="0"/>
          <a:chExt cx="0" cy="0"/>
        </a:xfrm>
      </p:grpSpPr>
      <p:sp>
        <p:nvSpPr>
          <p:cNvPr id="63" name="Google Shape;6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5" name="Google Shape;6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6" name="Shape 66"/>
        <p:cNvGrpSpPr/>
        <p:nvPr/>
      </p:nvGrpSpPr>
      <p:grpSpPr>
        <a:xfrm>
          <a:off x="0" y="0"/>
          <a:ext cx="0" cy="0"/>
          <a:chOff x="0" y="0"/>
          <a:chExt cx="0" cy="0"/>
        </a:xfrm>
      </p:grpSpPr>
      <p:sp>
        <p:nvSpPr>
          <p:cNvPr id="67" name="Google Shape;6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8" name="Google Shape;68;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0" name="Google Shape;7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3" name="Google Shape;7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 name="Shape 74"/>
        <p:cNvGrpSpPr/>
        <p:nvPr/>
      </p:nvGrpSpPr>
      <p:grpSpPr>
        <a:xfrm>
          <a:off x="0" y="0"/>
          <a:ext cx="0" cy="0"/>
          <a:chOff x="0" y="0"/>
          <a:chExt cx="0" cy="0"/>
        </a:xfrm>
      </p:grpSpPr>
      <p:sp>
        <p:nvSpPr>
          <p:cNvPr id="75" name="Google Shape;75;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6" name="Google Shape;76;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7" name="Google Shape;7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8" name="Shape 78"/>
        <p:cNvGrpSpPr/>
        <p:nvPr/>
      </p:nvGrpSpPr>
      <p:grpSpPr>
        <a:xfrm>
          <a:off x="0" y="0"/>
          <a:ext cx="0" cy="0"/>
          <a:chOff x="0" y="0"/>
          <a:chExt cx="0" cy="0"/>
        </a:xfrm>
      </p:grpSpPr>
      <p:sp>
        <p:nvSpPr>
          <p:cNvPr id="79" name="Google Shape;79;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0" name="Google Shape;80;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1" name="Shape 81"/>
        <p:cNvGrpSpPr/>
        <p:nvPr/>
      </p:nvGrpSpPr>
      <p:grpSpPr>
        <a:xfrm>
          <a:off x="0" y="0"/>
          <a:ext cx="0" cy="0"/>
          <a:chOff x="0" y="0"/>
          <a:chExt cx="0" cy="0"/>
        </a:xfrm>
      </p:grpSpPr>
      <p:sp>
        <p:nvSpPr>
          <p:cNvPr id="82" name="Google Shape;8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4" name="Google Shape;84;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5" name="Google Shape;85;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6" name="Google Shape;86;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7" name="Shape 87"/>
        <p:cNvGrpSpPr/>
        <p:nvPr/>
      </p:nvGrpSpPr>
      <p:grpSpPr>
        <a:xfrm>
          <a:off x="0" y="0"/>
          <a:ext cx="0" cy="0"/>
          <a:chOff x="0" y="0"/>
          <a:chExt cx="0" cy="0"/>
        </a:xfrm>
      </p:grpSpPr>
      <p:sp>
        <p:nvSpPr>
          <p:cNvPr id="88" name="Google Shape;88;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9" name="Google Shape;8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0" name="Shape 90"/>
        <p:cNvGrpSpPr/>
        <p:nvPr/>
      </p:nvGrpSpPr>
      <p:grpSpPr>
        <a:xfrm>
          <a:off x="0" y="0"/>
          <a:ext cx="0" cy="0"/>
          <a:chOff x="0" y="0"/>
          <a:chExt cx="0" cy="0"/>
        </a:xfrm>
      </p:grpSpPr>
      <p:sp>
        <p:nvSpPr>
          <p:cNvPr id="91" name="Google Shape;9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2" name="Google Shape;92;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3" name="Google Shape;93;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13"/>
          <p:cNvSpPr/>
          <p:nvPr/>
        </p:nvSpPr>
        <p:spPr>
          <a:xfrm>
            <a:off x="0" y="0"/>
            <a:ext cx="341400" cy="5143500"/>
          </a:xfrm>
          <a:prstGeom prst="rect">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0.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5.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25.png"/><Relationship Id="rId5"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26.png"/><Relationship Id="rId5"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3.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25"/>
          <p:cNvPicPr preferRelativeResize="0"/>
          <p:nvPr/>
        </p:nvPicPr>
        <p:blipFill>
          <a:blip r:embed="rId3">
            <a:alphaModFix/>
          </a:blip>
          <a:stretch>
            <a:fillRect/>
          </a:stretch>
        </p:blipFill>
        <p:spPr>
          <a:xfrm>
            <a:off x="4505467" y="3577000"/>
            <a:ext cx="2812261" cy="1479826"/>
          </a:xfrm>
          <a:prstGeom prst="rect">
            <a:avLst/>
          </a:prstGeom>
          <a:noFill/>
          <a:ln>
            <a:noFill/>
          </a:ln>
        </p:spPr>
      </p:pic>
      <p:sp>
        <p:nvSpPr>
          <p:cNvPr id="101" name="Google Shape;101;p25"/>
          <p:cNvSpPr txBox="1"/>
          <p:nvPr>
            <p:ph type="ctrTitle"/>
          </p:nvPr>
        </p:nvSpPr>
        <p:spPr>
          <a:xfrm>
            <a:off x="311700" y="655800"/>
            <a:ext cx="8520600" cy="180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latin typeface="Times New Roman"/>
                <a:ea typeface="Times New Roman"/>
                <a:cs typeface="Times New Roman"/>
                <a:sym typeface="Times New Roman"/>
              </a:rPr>
              <a:t>Charge Injection System (CIS)</a:t>
            </a:r>
            <a:r>
              <a:rPr lang="en" sz="4200">
                <a:latin typeface="Times New Roman"/>
                <a:ea typeface="Times New Roman"/>
                <a:cs typeface="Times New Roman"/>
                <a:sym typeface="Times New Roman"/>
              </a:rPr>
              <a:t> Update</a:t>
            </a:r>
            <a:endParaRPr sz="4200">
              <a:latin typeface="Times New Roman"/>
              <a:ea typeface="Times New Roman"/>
              <a:cs typeface="Times New Roman"/>
              <a:sym typeface="Times New Roman"/>
            </a:endParaRPr>
          </a:p>
        </p:txBody>
      </p:sp>
      <p:sp>
        <p:nvSpPr>
          <p:cNvPr id="102" name="Google Shape;102;p25"/>
          <p:cNvSpPr txBox="1"/>
          <p:nvPr>
            <p:ph idx="1" type="subTitle"/>
          </p:nvPr>
        </p:nvSpPr>
        <p:spPr>
          <a:xfrm>
            <a:off x="311700" y="21754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dk1"/>
                </a:solidFill>
              </a:rPr>
              <a:t>Katie Hughes, Dawit Belayneh </a:t>
            </a:r>
            <a:endParaRPr sz="2000">
              <a:solidFill>
                <a:srgbClr val="000000"/>
              </a:solidFill>
            </a:endParaRPr>
          </a:p>
          <a:p>
            <a:pPr indent="0" lvl="0" marL="0" rtl="0" algn="ctr">
              <a:spcBef>
                <a:spcPts val="0"/>
              </a:spcBef>
              <a:spcAft>
                <a:spcPts val="0"/>
              </a:spcAft>
              <a:buNone/>
            </a:pPr>
            <a:r>
              <a:rPr lang="en" sz="2000">
                <a:solidFill>
                  <a:srgbClr val="000000"/>
                </a:solidFill>
              </a:rPr>
              <a:t>The University of Chicago</a:t>
            </a:r>
            <a:endParaRPr sz="2000">
              <a:solidFill>
                <a:srgbClr val="000000"/>
              </a:solidFill>
            </a:endParaRPr>
          </a:p>
          <a:p>
            <a:pPr indent="0" lvl="0" marL="0" rtl="0" algn="ctr">
              <a:spcBef>
                <a:spcPts val="0"/>
              </a:spcBef>
              <a:spcAft>
                <a:spcPts val="0"/>
              </a:spcAft>
              <a:buNone/>
            </a:pPr>
            <a:r>
              <a:rPr lang="en" sz="1800">
                <a:solidFill>
                  <a:srgbClr val="000000"/>
                </a:solidFill>
              </a:rPr>
              <a:t>February 17, 2022</a:t>
            </a:r>
            <a:endParaRPr sz="1800">
              <a:solidFill>
                <a:srgbClr val="000000"/>
              </a:solidFill>
            </a:endParaRPr>
          </a:p>
        </p:txBody>
      </p:sp>
      <p:sp>
        <p:nvSpPr>
          <p:cNvPr id="103" name="Google Shape;103;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4" name="Google Shape;104;p25"/>
          <p:cNvPicPr preferRelativeResize="0"/>
          <p:nvPr/>
        </p:nvPicPr>
        <p:blipFill>
          <a:blip r:embed="rId4">
            <a:alphaModFix/>
          </a:blip>
          <a:stretch>
            <a:fillRect/>
          </a:stretch>
        </p:blipFill>
        <p:spPr>
          <a:xfrm>
            <a:off x="3025725" y="3863125"/>
            <a:ext cx="873950" cy="1107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4"/>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Channels Far from Detector Avg</a:t>
            </a:r>
            <a:endParaRPr/>
          </a:p>
        </p:txBody>
      </p:sp>
      <p:sp>
        <p:nvSpPr>
          <p:cNvPr id="173" name="Google Shape;173;p34"/>
          <p:cNvSpPr txBox="1"/>
          <p:nvPr>
            <p:ph idx="1" type="body"/>
          </p:nvPr>
        </p:nvSpPr>
        <p:spPr>
          <a:xfrm>
            <a:off x="311700" y="1017725"/>
            <a:ext cx="42603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u="sng">
                <a:solidFill>
                  <a:schemeClr val="dk1"/>
                </a:solidFill>
              </a:rPr>
              <a:t>Highgain (Avg should be 81)</a:t>
            </a:r>
            <a:endParaRPr u="sng">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EBA_m06_c20_highgain: 74.55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EBA_m39_c31_highgain: 74.04</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EBA_m50_c31_highgain: 71.58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EBC_m18_c36_highgain: 28.68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EBC_m23_c36_highgain: 69.28</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EBC_m37_c40_highgain: 73.59</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EBC_m43_c36-41: ~54</a:t>
            </a:r>
            <a:endParaRPr>
              <a:solidFill>
                <a:schemeClr val="dk1"/>
              </a:solidFill>
              <a:highlight>
                <a:srgbClr val="00FF00"/>
              </a:highlight>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LBA_m62_c26_highgain: 10.14</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LBC_m41_c25_highgain: 47.07</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LBC_m52_c18_highgain: 103.88</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LBC_m57_c06_highgain: 53.65</a:t>
            </a:r>
            <a:endParaRPr>
              <a:solidFill>
                <a:schemeClr val="dk1"/>
              </a:solidFill>
            </a:endParaRPr>
          </a:p>
        </p:txBody>
      </p:sp>
      <p:sp>
        <p:nvSpPr>
          <p:cNvPr id="174" name="Google Shape;174;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5" name="Google Shape;175;p34"/>
          <p:cNvSpPr txBox="1"/>
          <p:nvPr>
            <p:ph idx="1" type="body"/>
          </p:nvPr>
        </p:nvSpPr>
        <p:spPr>
          <a:xfrm>
            <a:off x="4572000" y="1017725"/>
            <a:ext cx="4260300" cy="15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u="sng">
                <a:solidFill>
                  <a:schemeClr val="dk1"/>
                </a:solidFill>
              </a:rPr>
              <a:t>Lowgain (Avg should be 1.29)</a:t>
            </a:r>
            <a:endParaRPr u="sng">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LBC_m23_c20_lowgain: 1.69</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EBC_m26_c01_lowgain: 0.18</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EBC_m43_c36-41: ~0.86</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EBC_m56_c41_lowgain: 1.16</a:t>
            </a:r>
            <a:endParaRPr>
              <a:solidFill>
                <a:schemeClr val="dk1"/>
              </a:solidFill>
            </a:endParaRPr>
          </a:p>
        </p:txBody>
      </p:sp>
      <p:sp>
        <p:nvSpPr>
          <p:cNvPr id="176" name="Google Shape;176;p34"/>
          <p:cNvSpPr txBox="1"/>
          <p:nvPr>
            <p:ph idx="1" type="body"/>
          </p:nvPr>
        </p:nvSpPr>
        <p:spPr>
          <a:xfrm>
            <a:off x="4572000" y="3353325"/>
            <a:ext cx="4260300" cy="15540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dk1"/>
                </a:solidFill>
                <a:highlight>
                  <a:srgbClr val="93C47D"/>
                </a:highlight>
              </a:rPr>
              <a:t>All were also far from detector avg. in the last CIS update.</a:t>
            </a:r>
            <a:endParaRPr>
              <a:solidFill>
                <a:schemeClr val="dk1"/>
              </a:solidFill>
              <a:highlight>
                <a:srgbClr val="93C47D"/>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EBC_m43_c36-41</a:t>
            </a:r>
            <a:endParaRPr/>
          </a:p>
        </p:txBody>
      </p:sp>
      <p:sp>
        <p:nvSpPr>
          <p:cNvPr id="182" name="Google Shape;182;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Unusually low and same pattern across all channels/both gains. Same issue in the last CIS update. Flagged as a problem in some DQ reports.  </a:t>
            </a:r>
            <a:endParaRPr>
              <a:solidFill>
                <a:schemeClr val="dk1"/>
              </a:solidFill>
            </a:endParaRPr>
          </a:p>
        </p:txBody>
      </p:sp>
      <p:sp>
        <p:nvSpPr>
          <p:cNvPr id="183" name="Google Shape;183;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4" name="Google Shape;184;p35"/>
          <p:cNvPicPr preferRelativeResize="0"/>
          <p:nvPr/>
        </p:nvPicPr>
        <p:blipFill>
          <a:blip r:embed="rId3">
            <a:alphaModFix/>
          </a:blip>
          <a:stretch>
            <a:fillRect/>
          </a:stretch>
        </p:blipFill>
        <p:spPr>
          <a:xfrm>
            <a:off x="636875" y="2057175"/>
            <a:ext cx="3935126" cy="2837625"/>
          </a:xfrm>
          <a:prstGeom prst="rect">
            <a:avLst/>
          </a:prstGeom>
          <a:noFill/>
          <a:ln>
            <a:noFill/>
          </a:ln>
        </p:spPr>
      </p:pic>
      <p:pic>
        <p:nvPicPr>
          <p:cNvPr id="185" name="Google Shape;185;p35"/>
          <p:cNvPicPr preferRelativeResize="0"/>
          <p:nvPr/>
        </p:nvPicPr>
        <p:blipFill>
          <a:blip r:embed="rId4">
            <a:alphaModFix/>
          </a:blip>
          <a:stretch>
            <a:fillRect/>
          </a:stretch>
        </p:blipFill>
        <p:spPr>
          <a:xfrm>
            <a:off x="4638225" y="2057170"/>
            <a:ext cx="3935126" cy="283764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High Scatter Channels</a:t>
            </a:r>
            <a:endParaRPr/>
          </a:p>
        </p:txBody>
      </p:sp>
      <p:sp>
        <p:nvSpPr>
          <p:cNvPr id="191" name="Google Shape;191;p36"/>
          <p:cNvSpPr txBox="1"/>
          <p:nvPr>
            <p:ph idx="1" type="body"/>
          </p:nvPr>
        </p:nvSpPr>
        <p:spPr>
          <a:xfrm>
            <a:off x="311700" y="719975"/>
            <a:ext cx="4260300" cy="4771800"/>
          </a:xfrm>
          <a:prstGeom prst="rect">
            <a:avLst/>
          </a:prstGeom>
        </p:spPr>
        <p:txBody>
          <a:bodyPr anchorCtr="0" anchor="t" bIns="91425" lIns="91425" spcFirstLastPara="1" rIns="91425" wrap="square" tIns="91425">
            <a:noAutofit/>
          </a:bodyPr>
          <a:lstStyle/>
          <a:p>
            <a:pPr indent="-361950" lvl="0" marL="457200" rtl="0" algn="l">
              <a:lnSpc>
                <a:spcPct val="100000"/>
              </a:lnSpc>
              <a:spcBef>
                <a:spcPts val="0"/>
              </a:spcBef>
              <a:spcAft>
                <a:spcPts val="0"/>
              </a:spcAft>
              <a:buClr>
                <a:schemeClr val="dk1"/>
              </a:buClr>
              <a:buSzPts val="2100"/>
              <a:buChar char="●"/>
            </a:pPr>
            <a:r>
              <a:rPr lang="en" sz="1900">
                <a:solidFill>
                  <a:schemeClr val="dk1"/>
                </a:solidFill>
              </a:rPr>
              <a:t>EBA_m07_c31_lowgain</a:t>
            </a:r>
            <a:endParaRPr sz="1900">
              <a:solidFill>
                <a:schemeClr val="dk1"/>
              </a:solidFill>
            </a:endParaRPr>
          </a:p>
          <a:p>
            <a:pPr indent="-349250" lvl="0" marL="457200" rtl="0" algn="l">
              <a:lnSpc>
                <a:spcPct val="100000"/>
              </a:lnSpc>
              <a:spcBef>
                <a:spcPts val="0"/>
              </a:spcBef>
              <a:spcAft>
                <a:spcPts val="0"/>
              </a:spcAft>
              <a:buClr>
                <a:schemeClr val="dk1"/>
              </a:buClr>
              <a:buSzPts val="1900"/>
              <a:buChar char="●"/>
            </a:pPr>
            <a:r>
              <a:rPr lang="en" sz="1900">
                <a:solidFill>
                  <a:schemeClr val="dk1"/>
                </a:solidFill>
              </a:rPr>
              <a:t>EBA_m42_c30_highgain</a:t>
            </a:r>
            <a:endParaRPr sz="1900">
              <a:solidFill>
                <a:schemeClr val="dk1"/>
              </a:solidFill>
            </a:endParaRPr>
          </a:p>
          <a:p>
            <a:pPr indent="-349250" lvl="0" marL="457200" rtl="0" algn="l">
              <a:lnSpc>
                <a:spcPct val="100000"/>
              </a:lnSpc>
              <a:spcBef>
                <a:spcPts val="0"/>
              </a:spcBef>
              <a:spcAft>
                <a:spcPts val="0"/>
              </a:spcAft>
              <a:buClr>
                <a:schemeClr val="dk1"/>
              </a:buClr>
              <a:buSzPts val="1900"/>
              <a:buChar char="●"/>
            </a:pPr>
            <a:r>
              <a:rPr lang="en" sz="1900">
                <a:solidFill>
                  <a:schemeClr val="dk1"/>
                </a:solidFill>
              </a:rPr>
              <a:t>EBA_m49_c00_highgain</a:t>
            </a:r>
            <a:endParaRPr sz="1900">
              <a:solidFill>
                <a:schemeClr val="dk1"/>
              </a:solidFill>
            </a:endParaRPr>
          </a:p>
          <a:p>
            <a:pPr indent="-349250" lvl="0" marL="457200" rtl="0" algn="l">
              <a:lnSpc>
                <a:spcPct val="100000"/>
              </a:lnSpc>
              <a:spcBef>
                <a:spcPts val="0"/>
              </a:spcBef>
              <a:spcAft>
                <a:spcPts val="0"/>
              </a:spcAft>
              <a:buClr>
                <a:schemeClr val="dk1"/>
              </a:buClr>
              <a:buSzPts val="1900"/>
              <a:buChar char="●"/>
            </a:pPr>
            <a:r>
              <a:rPr lang="en" sz="1900">
                <a:solidFill>
                  <a:schemeClr val="dk1"/>
                </a:solidFill>
              </a:rPr>
              <a:t>EBA_m50</a:t>
            </a:r>
            <a:endParaRPr sz="1900">
              <a:solidFill>
                <a:schemeClr val="dk1"/>
              </a:solidFill>
            </a:endParaRPr>
          </a:p>
          <a:p>
            <a:pPr indent="-349250" lvl="0" marL="457200" rtl="0" algn="l">
              <a:lnSpc>
                <a:spcPct val="100000"/>
              </a:lnSpc>
              <a:spcBef>
                <a:spcPts val="0"/>
              </a:spcBef>
              <a:spcAft>
                <a:spcPts val="0"/>
              </a:spcAft>
              <a:buClr>
                <a:schemeClr val="dk1"/>
              </a:buClr>
              <a:buSzPts val="1900"/>
              <a:buChar char="●"/>
            </a:pPr>
            <a:r>
              <a:rPr lang="en" sz="1900">
                <a:solidFill>
                  <a:schemeClr val="dk1"/>
                </a:solidFill>
              </a:rPr>
              <a:t>EBC_m16_c39_highgain</a:t>
            </a:r>
            <a:endParaRPr sz="1900">
              <a:solidFill>
                <a:schemeClr val="dk1"/>
              </a:solidFill>
            </a:endParaRPr>
          </a:p>
          <a:p>
            <a:pPr indent="-349250" lvl="0" marL="457200" rtl="0" algn="l">
              <a:lnSpc>
                <a:spcPct val="100000"/>
              </a:lnSpc>
              <a:spcBef>
                <a:spcPts val="0"/>
              </a:spcBef>
              <a:spcAft>
                <a:spcPts val="0"/>
              </a:spcAft>
              <a:buClr>
                <a:schemeClr val="dk1"/>
              </a:buClr>
              <a:buSzPts val="1900"/>
              <a:buChar char="●"/>
            </a:pPr>
            <a:r>
              <a:rPr lang="en" sz="1900">
                <a:solidFill>
                  <a:schemeClr val="dk1"/>
                </a:solidFill>
              </a:rPr>
              <a:t>EBC_m61_c08_lowgain</a:t>
            </a:r>
            <a:endParaRPr sz="1900">
              <a:solidFill>
                <a:schemeClr val="dk1"/>
              </a:solidFill>
            </a:endParaRPr>
          </a:p>
          <a:p>
            <a:pPr indent="-349250" lvl="0" marL="457200" rtl="0" algn="l">
              <a:lnSpc>
                <a:spcPct val="100000"/>
              </a:lnSpc>
              <a:spcBef>
                <a:spcPts val="0"/>
              </a:spcBef>
              <a:spcAft>
                <a:spcPts val="0"/>
              </a:spcAft>
              <a:buClr>
                <a:schemeClr val="dk1"/>
              </a:buClr>
              <a:buSzPts val="1900"/>
              <a:buChar char="●"/>
            </a:pPr>
            <a:r>
              <a:rPr lang="en" sz="1900">
                <a:solidFill>
                  <a:schemeClr val="dk1"/>
                </a:solidFill>
              </a:rPr>
              <a:t>LBA_m02_c06</a:t>
            </a:r>
            <a:endParaRPr sz="1900">
              <a:solidFill>
                <a:schemeClr val="dk1"/>
              </a:solidFill>
            </a:endParaRPr>
          </a:p>
          <a:p>
            <a:pPr indent="-349250" lvl="0" marL="457200" rtl="0" algn="l">
              <a:lnSpc>
                <a:spcPct val="100000"/>
              </a:lnSpc>
              <a:spcBef>
                <a:spcPts val="0"/>
              </a:spcBef>
              <a:spcAft>
                <a:spcPts val="0"/>
              </a:spcAft>
              <a:buClr>
                <a:schemeClr val="dk1"/>
              </a:buClr>
              <a:buSzPts val="1900"/>
              <a:buChar char="●"/>
            </a:pPr>
            <a:r>
              <a:rPr lang="en" sz="1900">
                <a:solidFill>
                  <a:schemeClr val="dk1"/>
                </a:solidFill>
              </a:rPr>
              <a:t>LBA_m03_c17_lowgain</a:t>
            </a:r>
            <a:endParaRPr sz="1900">
              <a:solidFill>
                <a:schemeClr val="dk1"/>
              </a:solidFill>
            </a:endParaRPr>
          </a:p>
          <a:p>
            <a:pPr indent="-349250" lvl="0" marL="457200" rtl="0" algn="l">
              <a:lnSpc>
                <a:spcPct val="100000"/>
              </a:lnSpc>
              <a:spcBef>
                <a:spcPts val="0"/>
              </a:spcBef>
              <a:spcAft>
                <a:spcPts val="0"/>
              </a:spcAft>
              <a:buClr>
                <a:schemeClr val="dk1"/>
              </a:buClr>
              <a:buSzPts val="1900"/>
              <a:buChar char="●"/>
            </a:pPr>
            <a:r>
              <a:rPr lang="en" sz="1900">
                <a:solidFill>
                  <a:schemeClr val="dk1"/>
                </a:solidFill>
              </a:rPr>
              <a:t>LBA_m35_c08_highgain</a:t>
            </a:r>
            <a:endParaRPr sz="1900">
              <a:solidFill>
                <a:schemeClr val="dk1"/>
              </a:solidFill>
            </a:endParaRPr>
          </a:p>
          <a:p>
            <a:pPr indent="-349250" lvl="0" marL="457200" rtl="0" algn="l">
              <a:lnSpc>
                <a:spcPct val="100000"/>
              </a:lnSpc>
              <a:spcBef>
                <a:spcPts val="0"/>
              </a:spcBef>
              <a:spcAft>
                <a:spcPts val="0"/>
              </a:spcAft>
              <a:buClr>
                <a:schemeClr val="dk1"/>
              </a:buClr>
              <a:buSzPts val="1900"/>
              <a:buChar char="●"/>
            </a:pPr>
            <a:r>
              <a:rPr lang="en" sz="1900">
                <a:solidFill>
                  <a:schemeClr val="dk1"/>
                </a:solidFill>
              </a:rPr>
              <a:t>LBA_m45_c06_highgain</a:t>
            </a:r>
            <a:endParaRPr sz="1900">
              <a:solidFill>
                <a:schemeClr val="dk1"/>
              </a:solidFill>
            </a:endParaRPr>
          </a:p>
          <a:p>
            <a:pPr indent="-349250" lvl="0" marL="457200" rtl="0" algn="l">
              <a:lnSpc>
                <a:spcPct val="100000"/>
              </a:lnSpc>
              <a:spcBef>
                <a:spcPts val="0"/>
              </a:spcBef>
              <a:spcAft>
                <a:spcPts val="0"/>
              </a:spcAft>
              <a:buClr>
                <a:schemeClr val="dk1"/>
              </a:buClr>
              <a:buSzPts val="1900"/>
              <a:buChar char="●"/>
            </a:pPr>
            <a:r>
              <a:rPr lang="en" sz="1900">
                <a:solidFill>
                  <a:schemeClr val="dk1"/>
                </a:solidFill>
              </a:rPr>
              <a:t>LBA_m62_c26_highgain</a:t>
            </a:r>
            <a:endParaRPr sz="1900">
              <a:solidFill>
                <a:schemeClr val="dk1"/>
              </a:solidFill>
            </a:endParaRPr>
          </a:p>
          <a:p>
            <a:pPr indent="-349250" lvl="0" marL="457200" rtl="0" algn="l">
              <a:lnSpc>
                <a:spcPct val="100000"/>
              </a:lnSpc>
              <a:spcBef>
                <a:spcPts val="0"/>
              </a:spcBef>
              <a:spcAft>
                <a:spcPts val="0"/>
              </a:spcAft>
              <a:buClr>
                <a:schemeClr val="dk1"/>
              </a:buClr>
              <a:buSzPts val="1900"/>
              <a:buChar char="●"/>
            </a:pPr>
            <a:r>
              <a:rPr lang="en" sz="1900">
                <a:solidFill>
                  <a:schemeClr val="dk1"/>
                </a:solidFill>
              </a:rPr>
              <a:t>LBC_m10_c37_highgain</a:t>
            </a:r>
            <a:endParaRPr sz="1900">
              <a:solidFill>
                <a:schemeClr val="dk1"/>
              </a:solidFill>
            </a:endParaRPr>
          </a:p>
          <a:p>
            <a:pPr indent="-349250" lvl="0" marL="457200" rtl="0" algn="l">
              <a:lnSpc>
                <a:spcPct val="100000"/>
              </a:lnSpc>
              <a:spcBef>
                <a:spcPts val="0"/>
              </a:spcBef>
              <a:spcAft>
                <a:spcPts val="0"/>
              </a:spcAft>
              <a:buClr>
                <a:schemeClr val="dk1"/>
              </a:buClr>
              <a:buSzPts val="1900"/>
              <a:buChar char="●"/>
            </a:pPr>
            <a:r>
              <a:rPr lang="en" sz="1900">
                <a:solidFill>
                  <a:schemeClr val="dk1"/>
                </a:solidFill>
              </a:rPr>
              <a:t>LBC_m57_c06_highgain</a:t>
            </a:r>
            <a:endParaRPr sz="1900">
              <a:solidFill>
                <a:schemeClr val="dk1"/>
              </a:solidFill>
            </a:endParaRPr>
          </a:p>
        </p:txBody>
      </p:sp>
      <p:sp>
        <p:nvSpPr>
          <p:cNvPr id="192" name="Google Shape;192;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193" name="Google Shape;193;p36"/>
          <p:cNvCxnSpPr/>
          <p:nvPr/>
        </p:nvCxnSpPr>
        <p:spPr>
          <a:xfrm>
            <a:off x="3562325" y="1004500"/>
            <a:ext cx="1325400" cy="144900"/>
          </a:xfrm>
          <a:prstGeom prst="straightConnector1">
            <a:avLst/>
          </a:prstGeom>
          <a:noFill/>
          <a:ln cap="flat" cmpd="sng" w="19050">
            <a:solidFill>
              <a:schemeClr val="dk1"/>
            </a:solidFill>
            <a:prstDash val="solid"/>
            <a:round/>
            <a:headEnd len="med" w="med" type="none"/>
            <a:tailEnd len="med" w="med" type="triangle"/>
          </a:ln>
        </p:spPr>
      </p:cxnSp>
      <p:pic>
        <p:nvPicPr>
          <p:cNvPr id="194" name="Google Shape;194;p36"/>
          <p:cNvPicPr preferRelativeResize="0"/>
          <p:nvPr/>
        </p:nvPicPr>
        <p:blipFill>
          <a:blip r:embed="rId3">
            <a:alphaModFix/>
          </a:blip>
          <a:stretch>
            <a:fillRect/>
          </a:stretch>
        </p:blipFill>
        <p:spPr>
          <a:xfrm>
            <a:off x="5352775" y="0"/>
            <a:ext cx="3791225" cy="2733874"/>
          </a:xfrm>
          <a:prstGeom prst="rect">
            <a:avLst/>
          </a:prstGeom>
          <a:noFill/>
          <a:ln>
            <a:noFill/>
          </a:ln>
        </p:spPr>
      </p:pic>
      <p:pic>
        <p:nvPicPr>
          <p:cNvPr id="195" name="Google Shape;195;p36"/>
          <p:cNvPicPr preferRelativeResize="0"/>
          <p:nvPr/>
        </p:nvPicPr>
        <p:blipFill>
          <a:blip r:embed="rId4">
            <a:alphaModFix/>
          </a:blip>
          <a:stretch>
            <a:fillRect/>
          </a:stretch>
        </p:blipFill>
        <p:spPr>
          <a:xfrm>
            <a:off x="5352778" y="2409625"/>
            <a:ext cx="3791223" cy="2733874"/>
          </a:xfrm>
          <a:prstGeom prst="rect">
            <a:avLst/>
          </a:prstGeom>
          <a:noFill/>
          <a:ln>
            <a:noFill/>
          </a:ln>
        </p:spPr>
      </p:pic>
      <p:cxnSp>
        <p:nvCxnSpPr>
          <p:cNvPr id="196" name="Google Shape;196;p36"/>
          <p:cNvCxnSpPr/>
          <p:nvPr/>
        </p:nvCxnSpPr>
        <p:spPr>
          <a:xfrm>
            <a:off x="3572675" y="2454275"/>
            <a:ext cx="1905600" cy="1438500"/>
          </a:xfrm>
          <a:prstGeom prst="straightConnector1">
            <a:avLst/>
          </a:prstGeom>
          <a:noFill/>
          <a:ln cap="flat" cmpd="sng" w="19050">
            <a:solidFill>
              <a:schemeClr val="dk1"/>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 on Drifting Channels</a:t>
            </a:r>
            <a:endParaRPr/>
          </a:p>
        </p:txBody>
      </p:sp>
      <p:sp>
        <p:nvSpPr>
          <p:cNvPr id="202" name="Google Shape;202;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3" name="Google Shape;203;p37"/>
          <p:cNvPicPr preferRelativeResize="0"/>
          <p:nvPr/>
        </p:nvPicPr>
        <p:blipFill>
          <a:blip r:embed="rId3">
            <a:alphaModFix/>
          </a:blip>
          <a:stretch>
            <a:fillRect/>
          </a:stretch>
        </p:blipFill>
        <p:spPr>
          <a:xfrm>
            <a:off x="162850" y="1455100"/>
            <a:ext cx="4304776" cy="3104201"/>
          </a:xfrm>
          <a:prstGeom prst="rect">
            <a:avLst/>
          </a:prstGeom>
          <a:noFill/>
          <a:ln>
            <a:noFill/>
          </a:ln>
        </p:spPr>
      </p:pic>
      <p:pic>
        <p:nvPicPr>
          <p:cNvPr id="204" name="Google Shape;204;p37"/>
          <p:cNvPicPr preferRelativeResize="0"/>
          <p:nvPr/>
        </p:nvPicPr>
        <p:blipFill>
          <a:blip r:embed="rId4">
            <a:alphaModFix/>
          </a:blip>
          <a:stretch>
            <a:fillRect/>
          </a:stretch>
        </p:blipFill>
        <p:spPr>
          <a:xfrm>
            <a:off x="4777615" y="1455101"/>
            <a:ext cx="4243536" cy="3060050"/>
          </a:xfrm>
          <a:prstGeom prst="rect">
            <a:avLst/>
          </a:prstGeom>
          <a:noFill/>
          <a:ln>
            <a:noFill/>
          </a:ln>
        </p:spPr>
      </p:pic>
      <p:sp>
        <p:nvSpPr>
          <p:cNvPr id="205" name="Google Shape;205;p37"/>
          <p:cNvSpPr txBox="1"/>
          <p:nvPr>
            <p:ph idx="1" type="body"/>
          </p:nvPr>
        </p:nvSpPr>
        <p:spPr>
          <a:xfrm>
            <a:off x="413375" y="4305025"/>
            <a:ext cx="3678600" cy="1719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Stabilized around 1.13</a:t>
            </a:r>
            <a:r>
              <a:rPr lang="en">
                <a:solidFill>
                  <a:srgbClr val="000000"/>
                </a:solidFill>
              </a:rPr>
              <a:t> </a:t>
            </a:r>
            <a:endParaRPr>
              <a:solidFill>
                <a:srgbClr val="000000"/>
              </a:solidFill>
            </a:endParaRPr>
          </a:p>
        </p:txBody>
      </p:sp>
      <p:sp>
        <p:nvSpPr>
          <p:cNvPr id="206" name="Google Shape;206;p37"/>
          <p:cNvSpPr txBox="1"/>
          <p:nvPr>
            <p:ph idx="1" type="body"/>
          </p:nvPr>
        </p:nvSpPr>
        <p:spPr>
          <a:xfrm>
            <a:off x="4777625" y="4305025"/>
            <a:ext cx="4115100" cy="1719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Recently returned to detector avg. </a:t>
            </a:r>
            <a:r>
              <a:rPr lang="en">
                <a:solidFill>
                  <a:srgbClr val="000000"/>
                </a:solidFill>
              </a:rPr>
              <a:t> </a:t>
            </a:r>
            <a:endParaRPr>
              <a:solidFill>
                <a:srgbClr val="000000"/>
              </a:solidFill>
            </a:endParaRPr>
          </a:p>
        </p:txBody>
      </p:sp>
      <p:sp>
        <p:nvSpPr>
          <p:cNvPr id="207" name="Google Shape;207;p37"/>
          <p:cNvSpPr txBox="1"/>
          <p:nvPr>
            <p:ph idx="1" type="body"/>
          </p:nvPr>
        </p:nvSpPr>
        <p:spPr>
          <a:xfrm>
            <a:off x="311700" y="852150"/>
            <a:ext cx="8320800" cy="1719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Next DB update will be in 2 weeks</a:t>
            </a:r>
            <a:r>
              <a:rPr lang="en">
                <a:solidFill>
                  <a:srgbClr val="000000"/>
                </a:solidFill>
              </a:rPr>
              <a:t> </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EBC_m50</a:t>
            </a:r>
            <a:endParaRPr/>
          </a:p>
        </p:txBody>
      </p:sp>
      <p:sp>
        <p:nvSpPr>
          <p:cNvPr id="213" name="Google Shape;213;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Multiple channels have high scatter</a:t>
            </a:r>
            <a:endParaRPr>
              <a:solidFill>
                <a:schemeClr val="dk1"/>
              </a:solidFill>
            </a:endParaRPr>
          </a:p>
        </p:txBody>
      </p:sp>
      <p:sp>
        <p:nvSpPr>
          <p:cNvPr id="214" name="Google Shape;214;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5" name="Google Shape;215;p38"/>
          <p:cNvPicPr preferRelativeResize="0"/>
          <p:nvPr/>
        </p:nvPicPr>
        <p:blipFill>
          <a:blip r:embed="rId3">
            <a:alphaModFix/>
          </a:blip>
          <a:stretch>
            <a:fillRect/>
          </a:stretch>
        </p:blipFill>
        <p:spPr>
          <a:xfrm>
            <a:off x="378350" y="1667250"/>
            <a:ext cx="4226975" cy="3048099"/>
          </a:xfrm>
          <a:prstGeom prst="rect">
            <a:avLst/>
          </a:prstGeom>
          <a:noFill/>
          <a:ln>
            <a:noFill/>
          </a:ln>
        </p:spPr>
      </p:pic>
      <p:pic>
        <p:nvPicPr>
          <p:cNvPr id="216" name="Google Shape;216;p38"/>
          <p:cNvPicPr preferRelativeResize="0"/>
          <p:nvPr/>
        </p:nvPicPr>
        <p:blipFill>
          <a:blip r:embed="rId4">
            <a:alphaModFix/>
          </a:blip>
          <a:stretch>
            <a:fillRect/>
          </a:stretch>
        </p:blipFill>
        <p:spPr>
          <a:xfrm>
            <a:off x="4605325" y="1667256"/>
            <a:ext cx="4226975" cy="304809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Half Gain Channels</a:t>
            </a:r>
            <a:endParaRPr/>
          </a:p>
        </p:txBody>
      </p:sp>
      <p:sp>
        <p:nvSpPr>
          <p:cNvPr id="222" name="Google Shape;222;p39"/>
          <p:cNvSpPr txBox="1"/>
          <p:nvPr>
            <p:ph idx="1" type="body"/>
          </p:nvPr>
        </p:nvSpPr>
        <p:spPr>
          <a:xfrm>
            <a:off x="311700" y="1152475"/>
            <a:ext cx="2922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EBA_m15_c08_highgain</a:t>
            </a:r>
            <a:endParaRPr sz="1400">
              <a:solidFill>
                <a:srgbClr val="000000"/>
              </a:solidFill>
            </a:endParaRPr>
          </a:p>
          <a:p>
            <a:pPr indent="0" lvl="0" marL="0" rtl="0" algn="l">
              <a:spcBef>
                <a:spcPts val="0"/>
              </a:spcBef>
              <a:spcAft>
                <a:spcPts val="0"/>
              </a:spcAft>
              <a:buNone/>
            </a:pPr>
            <a:r>
              <a:rPr lang="en" sz="1400">
                <a:solidFill>
                  <a:srgbClr val="000000"/>
                </a:solidFill>
              </a:rPr>
              <a:t>EBA_m16_c00_highgain</a:t>
            </a:r>
            <a:endParaRPr sz="1400">
              <a:solidFill>
                <a:srgbClr val="000000"/>
              </a:solidFill>
            </a:endParaRPr>
          </a:p>
          <a:p>
            <a:pPr indent="0" lvl="0" marL="0" rtl="0" algn="l">
              <a:spcBef>
                <a:spcPts val="0"/>
              </a:spcBef>
              <a:spcAft>
                <a:spcPts val="0"/>
              </a:spcAft>
              <a:buNone/>
            </a:pPr>
            <a:r>
              <a:rPr lang="en" sz="1400">
                <a:solidFill>
                  <a:srgbClr val="000000"/>
                </a:solidFill>
              </a:rPr>
              <a:t>EBA_m36_c15_highgain</a:t>
            </a:r>
            <a:endParaRPr sz="1400">
              <a:solidFill>
                <a:srgbClr val="000000"/>
              </a:solidFill>
            </a:endParaRPr>
          </a:p>
          <a:p>
            <a:pPr indent="0" lvl="0" marL="0" rtl="0" algn="l">
              <a:lnSpc>
                <a:spcPct val="115000"/>
              </a:lnSpc>
              <a:spcBef>
                <a:spcPts val="0"/>
              </a:spcBef>
              <a:spcAft>
                <a:spcPts val="0"/>
              </a:spcAft>
              <a:buNone/>
            </a:pPr>
            <a:r>
              <a:rPr lang="en" sz="1400">
                <a:solidFill>
                  <a:schemeClr val="dk1"/>
                </a:solidFill>
              </a:rPr>
              <a:t>EBA_m48_c31_lowgain</a:t>
            </a:r>
            <a:endParaRPr sz="1400">
              <a:solidFill>
                <a:schemeClr val="dk1"/>
              </a:solidFill>
            </a:endParaRPr>
          </a:p>
          <a:p>
            <a:pPr indent="0" lvl="0" marL="0" rtl="0" algn="l">
              <a:lnSpc>
                <a:spcPct val="115000"/>
              </a:lnSpc>
              <a:spcBef>
                <a:spcPts val="0"/>
              </a:spcBef>
              <a:spcAft>
                <a:spcPts val="0"/>
              </a:spcAft>
              <a:buNone/>
            </a:pPr>
            <a:r>
              <a:rPr lang="en" sz="1400">
                <a:solidFill>
                  <a:schemeClr val="dk1"/>
                </a:solidFill>
              </a:rPr>
              <a:t>EBC_m09_c40_highgain</a:t>
            </a:r>
            <a:endParaRPr sz="1400">
              <a:solidFill>
                <a:schemeClr val="dk1"/>
              </a:solidFill>
            </a:endParaRPr>
          </a:p>
          <a:p>
            <a:pPr indent="0" lvl="0" marL="0" rtl="0" algn="l">
              <a:lnSpc>
                <a:spcPct val="115000"/>
              </a:lnSpc>
              <a:spcBef>
                <a:spcPts val="0"/>
              </a:spcBef>
              <a:spcAft>
                <a:spcPts val="0"/>
              </a:spcAft>
              <a:buNone/>
            </a:pPr>
            <a:r>
              <a:rPr lang="en" sz="1400">
                <a:solidFill>
                  <a:schemeClr val="dk1"/>
                </a:solidFill>
              </a:rPr>
              <a:t>EBC_m18_c04_lowgain</a:t>
            </a:r>
            <a:endParaRPr sz="1400">
              <a:solidFill>
                <a:schemeClr val="dk1"/>
              </a:solidFill>
            </a:endParaRPr>
          </a:p>
          <a:p>
            <a:pPr indent="0" lvl="0" marL="0" rtl="0" algn="l">
              <a:lnSpc>
                <a:spcPct val="115000"/>
              </a:lnSpc>
              <a:spcBef>
                <a:spcPts val="0"/>
              </a:spcBef>
              <a:spcAft>
                <a:spcPts val="0"/>
              </a:spcAft>
              <a:buNone/>
            </a:pPr>
            <a:r>
              <a:rPr lang="en" sz="1400">
                <a:solidFill>
                  <a:schemeClr val="dk1"/>
                </a:solidFill>
              </a:rPr>
              <a:t>EBC_m21_c36_lowgain</a:t>
            </a:r>
            <a:endParaRPr sz="1400">
              <a:solidFill>
                <a:schemeClr val="dk1"/>
              </a:solidFill>
            </a:endParaRPr>
          </a:p>
          <a:p>
            <a:pPr indent="0" lvl="0" marL="0" rtl="0" algn="l">
              <a:lnSpc>
                <a:spcPct val="115000"/>
              </a:lnSpc>
              <a:spcBef>
                <a:spcPts val="0"/>
              </a:spcBef>
              <a:spcAft>
                <a:spcPts val="0"/>
              </a:spcAft>
              <a:buNone/>
            </a:pPr>
            <a:r>
              <a:rPr lang="en" sz="1400">
                <a:solidFill>
                  <a:schemeClr val="dk1"/>
                </a:solidFill>
              </a:rPr>
              <a:t>LBA_m37_c19_highgain</a:t>
            </a:r>
            <a:endParaRPr sz="1400">
              <a:solidFill>
                <a:schemeClr val="dk1"/>
              </a:solidFill>
              <a:highlight>
                <a:srgbClr val="E6B8AF"/>
              </a:highlight>
            </a:endParaRPr>
          </a:p>
          <a:p>
            <a:pPr indent="0" lvl="0" marL="0" rtl="0" algn="l">
              <a:lnSpc>
                <a:spcPct val="115000"/>
              </a:lnSpc>
              <a:spcBef>
                <a:spcPts val="0"/>
              </a:spcBef>
              <a:spcAft>
                <a:spcPts val="0"/>
              </a:spcAft>
              <a:buNone/>
            </a:pPr>
            <a:r>
              <a:rPr lang="en" sz="1400">
                <a:solidFill>
                  <a:schemeClr val="dk1"/>
                </a:solidFill>
              </a:rPr>
              <a:t>LBC_m08_c03_lowgain</a:t>
            </a:r>
            <a:endParaRPr sz="1400">
              <a:solidFill>
                <a:schemeClr val="dk1"/>
              </a:solidFill>
            </a:endParaRPr>
          </a:p>
          <a:p>
            <a:pPr indent="0" lvl="0" marL="0" rtl="0" algn="l">
              <a:lnSpc>
                <a:spcPct val="115000"/>
              </a:lnSpc>
              <a:spcBef>
                <a:spcPts val="0"/>
              </a:spcBef>
              <a:spcAft>
                <a:spcPts val="0"/>
              </a:spcAft>
              <a:buNone/>
            </a:pPr>
            <a:r>
              <a:rPr lang="en" sz="1400">
                <a:solidFill>
                  <a:schemeClr val="dk1"/>
                </a:solidFill>
              </a:rPr>
              <a:t>LBC_m19_c22_lowgain</a:t>
            </a:r>
            <a:endParaRPr sz="1400">
              <a:solidFill>
                <a:schemeClr val="dk1"/>
              </a:solidFill>
            </a:endParaRPr>
          </a:p>
          <a:p>
            <a:pPr indent="0" lvl="0" marL="0" rtl="0" algn="l">
              <a:lnSpc>
                <a:spcPct val="115000"/>
              </a:lnSpc>
              <a:spcBef>
                <a:spcPts val="0"/>
              </a:spcBef>
              <a:spcAft>
                <a:spcPts val="0"/>
              </a:spcAft>
              <a:buNone/>
            </a:pPr>
            <a:r>
              <a:rPr lang="en" sz="1400">
                <a:solidFill>
                  <a:schemeClr val="dk1"/>
                </a:solidFill>
              </a:rPr>
              <a:t>LBC_m47_c35_lowgain</a:t>
            </a:r>
            <a:endParaRPr sz="1400">
              <a:solidFill>
                <a:schemeClr val="dk1"/>
              </a:solidFill>
            </a:endParaRPr>
          </a:p>
          <a:p>
            <a:pPr indent="0" lvl="0" marL="0" rtl="0" algn="l">
              <a:lnSpc>
                <a:spcPct val="115000"/>
              </a:lnSpc>
              <a:spcBef>
                <a:spcPts val="0"/>
              </a:spcBef>
              <a:spcAft>
                <a:spcPts val="0"/>
              </a:spcAft>
              <a:buNone/>
            </a:pPr>
            <a:r>
              <a:t/>
            </a:r>
            <a:endParaRPr sz="1400">
              <a:solidFill>
                <a:schemeClr val="dk1"/>
              </a:solidFill>
            </a:endParaRPr>
          </a:p>
        </p:txBody>
      </p:sp>
      <p:sp>
        <p:nvSpPr>
          <p:cNvPr id="223" name="Google Shape;223;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4" name="Google Shape;224;p39"/>
          <p:cNvSpPr txBox="1"/>
          <p:nvPr>
            <p:ph idx="1" type="body"/>
          </p:nvPr>
        </p:nvSpPr>
        <p:spPr>
          <a:xfrm>
            <a:off x="203225" y="4484125"/>
            <a:ext cx="39909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000000"/>
                </a:solidFill>
                <a:highlight>
                  <a:srgbClr val="93C47D"/>
                </a:highlight>
              </a:rPr>
              <a:t>All were also half gain in the last CIS update</a:t>
            </a:r>
            <a:endParaRPr sz="1400">
              <a:solidFill>
                <a:schemeClr val="dk1"/>
              </a:solidFill>
              <a:highlight>
                <a:srgbClr val="93C47D"/>
              </a:highlight>
            </a:endParaRPr>
          </a:p>
          <a:p>
            <a:pPr indent="0" lvl="0" marL="0" rtl="0" algn="l">
              <a:lnSpc>
                <a:spcPct val="115000"/>
              </a:lnSpc>
              <a:spcBef>
                <a:spcPts val="0"/>
              </a:spcBef>
              <a:spcAft>
                <a:spcPts val="0"/>
              </a:spcAft>
              <a:buNone/>
            </a:pPr>
            <a:r>
              <a:t/>
            </a:r>
            <a:endParaRPr sz="1400">
              <a:solidFill>
                <a:schemeClr val="dk1"/>
              </a:solidFill>
              <a:highlight>
                <a:srgbClr val="93C47D"/>
              </a:highlight>
            </a:endParaRPr>
          </a:p>
        </p:txBody>
      </p:sp>
      <p:pic>
        <p:nvPicPr>
          <p:cNvPr id="225" name="Google Shape;225;p39"/>
          <p:cNvPicPr preferRelativeResize="0"/>
          <p:nvPr/>
        </p:nvPicPr>
        <p:blipFill>
          <a:blip r:embed="rId3">
            <a:alphaModFix/>
          </a:blip>
          <a:stretch>
            <a:fillRect/>
          </a:stretch>
        </p:blipFill>
        <p:spPr>
          <a:xfrm>
            <a:off x="4125950" y="906563"/>
            <a:ext cx="4618450" cy="3330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“Recovered” half gain channels</a:t>
            </a:r>
            <a:endParaRPr/>
          </a:p>
        </p:txBody>
      </p:sp>
      <p:sp>
        <p:nvSpPr>
          <p:cNvPr id="231" name="Google Shape;231;p40"/>
          <p:cNvSpPr txBox="1"/>
          <p:nvPr>
            <p:ph idx="1" type="body"/>
          </p:nvPr>
        </p:nvSpPr>
        <p:spPr>
          <a:xfrm>
            <a:off x="311700" y="1017725"/>
            <a:ext cx="50835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chemeClr val="dk1"/>
                </a:solidFill>
              </a:rPr>
              <a:t>These 3 channels were at half gain last update, but are still unusually low / high scatter in this update</a:t>
            </a:r>
            <a:endParaRPr sz="2300"/>
          </a:p>
        </p:txBody>
      </p:sp>
      <p:sp>
        <p:nvSpPr>
          <p:cNvPr id="232" name="Google Shape;232;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3" name="Google Shape;233;p40"/>
          <p:cNvPicPr preferRelativeResize="0"/>
          <p:nvPr/>
        </p:nvPicPr>
        <p:blipFill>
          <a:blip r:embed="rId3">
            <a:alphaModFix/>
          </a:blip>
          <a:stretch>
            <a:fillRect/>
          </a:stretch>
        </p:blipFill>
        <p:spPr>
          <a:xfrm>
            <a:off x="5347825" y="0"/>
            <a:ext cx="3796176" cy="2737425"/>
          </a:xfrm>
          <a:prstGeom prst="rect">
            <a:avLst/>
          </a:prstGeom>
          <a:noFill/>
          <a:ln>
            <a:noFill/>
          </a:ln>
        </p:spPr>
      </p:pic>
      <p:pic>
        <p:nvPicPr>
          <p:cNvPr id="234" name="Google Shape;234;p40"/>
          <p:cNvPicPr preferRelativeResize="0"/>
          <p:nvPr/>
        </p:nvPicPr>
        <p:blipFill>
          <a:blip r:embed="rId4">
            <a:alphaModFix/>
          </a:blip>
          <a:stretch>
            <a:fillRect/>
          </a:stretch>
        </p:blipFill>
        <p:spPr>
          <a:xfrm>
            <a:off x="5491450" y="2509625"/>
            <a:ext cx="3652549" cy="2633875"/>
          </a:xfrm>
          <a:prstGeom prst="rect">
            <a:avLst/>
          </a:prstGeom>
          <a:noFill/>
          <a:ln>
            <a:noFill/>
          </a:ln>
        </p:spPr>
      </p:pic>
      <p:pic>
        <p:nvPicPr>
          <p:cNvPr id="235" name="Google Shape;235;p40"/>
          <p:cNvPicPr preferRelativeResize="0"/>
          <p:nvPr/>
        </p:nvPicPr>
        <p:blipFill>
          <a:blip r:embed="rId5">
            <a:alphaModFix/>
          </a:blip>
          <a:stretch>
            <a:fillRect/>
          </a:stretch>
        </p:blipFill>
        <p:spPr>
          <a:xfrm>
            <a:off x="682525" y="2012575"/>
            <a:ext cx="4341850" cy="3130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1"/>
          <p:cNvSpPr txBox="1"/>
          <p:nvPr>
            <p:ph type="title"/>
          </p:nvPr>
        </p:nvSpPr>
        <p:spPr>
          <a:xfrm>
            <a:off x="311700" y="445025"/>
            <a:ext cx="6014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“Recovered” half gain channels: Update</a:t>
            </a:r>
            <a:endParaRPr/>
          </a:p>
        </p:txBody>
      </p:sp>
      <p:sp>
        <p:nvSpPr>
          <p:cNvPr id="241" name="Google Shape;241;p41"/>
          <p:cNvSpPr txBox="1"/>
          <p:nvPr>
            <p:ph idx="1" type="body"/>
          </p:nvPr>
        </p:nvSpPr>
        <p:spPr>
          <a:xfrm>
            <a:off x="311700" y="1330350"/>
            <a:ext cx="50835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chemeClr val="dk1"/>
                </a:solidFill>
              </a:rPr>
              <a:t>This month, LBC_m19_c22_lowgain has returned close to detector avg. The other two have less scatter than last month, but are still unusually low. </a:t>
            </a:r>
            <a:endParaRPr sz="2300"/>
          </a:p>
        </p:txBody>
      </p:sp>
      <p:sp>
        <p:nvSpPr>
          <p:cNvPr id="242" name="Google Shape;242;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3" name="Google Shape;243;p41"/>
          <p:cNvPicPr preferRelativeResize="0"/>
          <p:nvPr/>
        </p:nvPicPr>
        <p:blipFill>
          <a:blip r:embed="rId3">
            <a:alphaModFix/>
          </a:blip>
          <a:stretch>
            <a:fillRect/>
          </a:stretch>
        </p:blipFill>
        <p:spPr>
          <a:xfrm>
            <a:off x="5395200" y="88275"/>
            <a:ext cx="3443999" cy="2483487"/>
          </a:xfrm>
          <a:prstGeom prst="rect">
            <a:avLst/>
          </a:prstGeom>
          <a:noFill/>
          <a:ln>
            <a:noFill/>
          </a:ln>
        </p:spPr>
      </p:pic>
      <p:pic>
        <p:nvPicPr>
          <p:cNvPr id="244" name="Google Shape;244;p41"/>
          <p:cNvPicPr preferRelativeResize="0"/>
          <p:nvPr/>
        </p:nvPicPr>
        <p:blipFill>
          <a:blip r:embed="rId4">
            <a:alphaModFix/>
          </a:blip>
          <a:stretch>
            <a:fillRect/>
          </a:stretch>
        </p:blipFill>
        <p:spPr>
          <a:xfrm>
            <a:off x="720291" y="2142725"/>
            <a:ext cx="4161359" cy="3000774"/>
          </a:xfrm>
          <a:prstGeom prst="rect">
            <a:avLst/>
          </a:prstGeom>
          <a:noFill/>
          <a:ln>
            <a:noFill/>
          </a:ln>
        </p:spPr>
      </p:pic>
      <p:pic>
        <p:nvPicPr>
          <p:cNvPr id="245" name="Google Shape;245;p41"/>
          <p:cNvPicPr preferRelativeResize="0"/>
          <p:nvPr/>
        </p:nvPicPr>
        <p:blipFill>
          <a:blip r:embed="rId5">
            <a:alphaModFix/>
          </a:blip>
          <a:stretch>
            <a:fillRect/>
          </a:stretch>
        </p:blipFill>
        <p:spPr>
          <a:xfrm>
            <a:off x="5161763" y="2417300"/>
            <a:ext cx="3910875" cy="2820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Channels with Constant Shifts</a:t>
            </a:r>
            <a:endParaRPr/>
          </a:p>
        </p:txBody>
      </p:sp>
      <p:sp>
        <p:nvSpPr>
          <p:cNvPr id="251" name="Google Shape;251;p42"/>
          <p:cNvSpPr txBox="1"/>
          <p:nvPr>
            <p:ph idx="1" type="body"/>
          </p:nvPr>
        </p:nvSpPr>
        <p:spPr>
          <a:xfrm>
            <a:off x="311700" y="1064150"/>
            <a:ext cx="4415700" cy="14166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Jan. 24</a:t>
            </a:r>
            <a:endParaRPr>
              <a:solidFill>
                <a:schemeClr val="dk1"/>
              </a:solidFill>
            </a:endParaRPr>
          </a:p>
          <a:p>
            <a:pPr indent="-342900" lvl="1" marL="914400" rtl="0" algn="l">
              <a:lnSpc>
                <a:spcPct val="100000"/>
              </a:lnSpc>
              <a:spcBef>
                <a:spcPts val="0"/>
              </a:spcBef>
              <a:spcAft>
                <a:spcPts val="0"/>
              </a:spcAft>
              <a:buClr>
                <a:schemeClr val="dk1"/>
              </a:buClr>
              <a:buSzPts val="1800"/>
              <a:buChar char="○"/>
            </a:pPr>
            <a:r>
              <a:rPr lang="en" sz="1800">
                <a:solidFill>
                  <a:schemeClr val="dk1"/>
                </a:solidFill>
              </a:rPr>
              <a:t>EBA_m13_c04_lowgain</a:t>
            </a:r>
            <a:endParaRPr sz="1800">
              <a:solidFill>
                <a:schemeClr val="dk1"/>
              </a:solidFill>
            </a:endParaRPr>
          </a:p>
          <a:p>
            <a:pPr indent="-342900" lvl="1" marL="914400" rtl="0" algn="l">
              <a:lnSpc>
                <a:spcPct val="100000"/>
              </a:lnSpc>
              <a:spcBef>
                <a:spcPts val="0"/>
              </a:spcBef>
              <a:spcAft>
                <a:spcPts val="0"/>
              </a:spcAft>
              <a:buClr>
                <a:schemeClr val="dk1"/>
              </a:buClr>
              <a:buSzPts val="1800"/>
              <a:buChar char="○"/>
            </a:pPr>
            <a:r>
              <a:rPr lang="en" sz="1800">
                <a:solidFill>
                  <a:schemeClr val="dk1"/>
                </a:solidFill>
              </a:rPr>
              <a:t>EBA_m16_c17_highgain</a:t>
            </a:r>
            <a:endParaRPr sz="1800">
              <a:solidFill>
                <a:schemeClr val="dk1"/>
              </a:solidFill>
            </a:endParaRPr>
          </a:p>
          <a:p>
            <a:pPr indent="-342900" lvl="1" marL="914400" rtl="0" algn="l">
              <a:lnSpc>
                <a:spcPct val="100000"/>
              </a:lnSpc>
              <a:spcBef>
                <a:spcPts val="0"/>
              </a:spcBef>
              <a:spcAft>
                <a:spcPts val="0"/>
              </a:spcAft>
              <a:buClr>
                <a:schemeClr val="dk1"/>
              </a:buClr>
              <a:buSzPts val="1800"/>
              <a:buChar char="○"/>
            </a:pPr>
            <a:r>
              <a:rPr lang="en" sz="1800">
                <a:solidFill>
                  <a:schemeClr val="dk1"/>
                </a:solidFill>
              </a:rPr>
              <a:t>EBA_m28_c05_lowgain</a:t>
            </a:r>
            <a:endParaRPr sz="1800">
              <a:solidFill>
                <a:schemeClr val="dk1"/>
              </a:solidFill>
            </a:endParaRPr>
          </a:p>
          <a:p>
            <a:pPr indent="-342900" lvl="1" marL="914400" rtl="0" algn="l">
              <a:lnSpc>
                <a:spcPct val="100000"/>
              </a:lnSpc>
              <a:spcBef>
                <a:spcPts val="0"/>
              </a:spcBef>
              <a:spcAft>
                <a:spcPts val="0"/>
              </a:spcAft>
              <a:buClr>
                <a:schemeClr val="dk1"/>
              </a:buClr>
              <a:buSzPts val="1800"/>
              <a:buChar char="○"/>
            </a:pPr>
            <a:r>
              <a:rPr lang="en" sz="1800">
                <a:solidFill>
                  <a:schemeClr val="dk1"/>
                </a:solidFill>
              </a:rPr>
              <a:t>EBA_m48_c37_highgain</a:t>
            </a:r>
            <a:endParaRPr sz="1800">
              <a:solidFill>
                <a:schemeClr val="dk1"/>
              </a:solidFill>
            </a:endParaRPr>
          </a:p>
          <a:p>
            <a:pPr indent="-342900" lvl="1" marL="914400" rtl="0" algn="l">
              <a:lnSpc>
                <a:spcPct val="100000"/>
              </a:lnSpc>
              <a:spcBef>
                <a:spcPts val="0"/>
              </a:spcBef>
              <a:spcAft>
                <a:spcPts val="0"/>
              </a:spcAft>
              <a:buClr>
                <a:schemeClr val="dk1"/>
              </a:buClr>
              <a:buSzPts val="1800"/>
              <a:buChar char="○"/>
            </a:pPr>
            <a:r>
              <a:rPr lang="en" sz="1800">
                <a:solidFill>
                  <a:schemeClr val="dk1"/>
                </a:solidFill>
              </a:rPr>
              <a:t>EBA_m51_c00</a:t>
            </a:r>
            <a:endParaRPr sz="1800">
              <a:solidFill>
                <a:schemeClr val="dk1"/>
              </a:solidFill>
            </a:endParaRPr>
          </a:p>
          <a:p>
            <a:pPr indent="-342900" lvl="1" marL="914400" rtl="0" algn="l">
              <a:lnSpc>
                <a:spcPct val="100000"/>
              </a:lnSpc>
              <a:spcBef>
                <a:spcPts val="0"/>
              </a:spcBef>
              <a:spcAft>
                <a:spcPts val="0"/>
              </a:spcAft>
              <a:buClr>
                <a:schemeClr val="dk1"/>
              </a:buClr>
              <a:buSzPts val="1800"/>
              <a:buChar char="○"/>
            </a:pPr>
            <a:r>
              <a:rPr lang="en" sz="1800">
                <a:solidFill>
                  <a:schemeClr val="dk1"/>
                </a:solidFill>
              </a:rPr>
              <a:t>LBA_m42_c07_highgain</a:t>
            </a:r>
            <a:endParaRPr sz="1800">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All of these shifts are extremely small in magnitude.</a:t>
            </a:r>
            <a:endParaRPr>
              <a:solidFill>
                <a:schemeClr val="dk1"/>
              </a:solidFill>
            </a:endParaRPr>
          </a:p>
        </p:txBody>
      </p:sp>
      <p:sp>
        <p:nvSpPr>
          <p:cNvPr id="252" name="Google Shape;252;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3" name="Google Shape;253;p42"/>
          <p:cNvPicPr preferRelativeResize="0"/>
          <p:nvPr/>
        </p:nvPicPr>
        <p:blipFill>
          <a:blip r:embed="rId3">
            <a:alphaModFix/>
          </a:blip>
          <a:stretch>
            <a:fillRect/>
          </a:stretch>
        </p:blipFill>
        <p:spPr>
          <a:xfrm>
            <a:off x="4792323" y="1315050"/>
            <a:ext cx="4001150" cy="2885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LBA34 lowgain</a:t>
            </a:r>
            <a:endParaRPr/>
          </a:p>
        </p:txBody>
      </p:sp>
      <p:sp>
        <p:nvSpPr>
          <p:cNvPr id="259" name="Google Shape;259;p43"/>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CIS run on 1/27 (409897) an outlier for all channels </a:t>
            </a:r>
            <a:endParaRPr>
              <a:solidFill>
                <a:schemeClr val="dk1"/>
              </a:solidFill>
            </a:endParaRPr>
          </a:p>
        </p:txBody>
      </p:sp>
      <p:sp>
        <p:nvSpPr>
          <p:cNvPr id="260" name="Google Shape;260;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1" name="Google Shape;261;p43"/>
          <p:cNvPicPr preferRelativeResize="0"/>
          <p:nvPr/>
        </p:nvPicPr>
        <p:blipFill>
          <a:blip r:embed="rId3">
            <a:alphaModFix/>
          </a:blip>
          <a:stretch>
            <a:fillRect/>
          </a:stretch>
        </p:blipFill>
        <p:spPr>
          <a:xfrm>
            <a:off x="74525" y="1577425"/>
            <a:ext cx="4497472" cy="3243150"/>
          </a:xfrm>
          <a:prstGeom prst="rect">
            <a:avLst/>
          </a:prstGeom>
          <a:noFill/>
          <a:ln>
            <a:noFill/>
          </a:ln>
        </p:spPr>
      </p:pic>
      <p:pic>
        <p:nvPicPr>
          <p:cNvPr id="262" name="Google Shape;262;p43"/>
          <p:cNvPicPr preferRelativeResize="0"/>
          <p:nvPr/>
        </p:nvPicPr>
        <p:blipFill>
          <a:blip r:embed="rId4">
            <a:alphaModFix/>
          </a:blip>
          <a:stretch>
            <a:fillRect/>
          </a:stretch>
        </p:blipFill>
        <p:spPr>
          <a:xfrm>
            <a:off x="4391000" y="1577425"/>
            <a:ext cx="4497476" cy="324314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110" name="Google Shape;110;p26"/>
          <p:cNvSpPr txBox="1"/>
          <p:nvPr>
            <p:ph idx="1" type="body"/>
          </p:nvPr>
        </p:nvSpPr>
        <p:spPr>
          <a:xfrm>
            <a:off x="311700" y="1396450"/>
            <a:ext cx="37467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Updated Feb. 8</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CIS runs from Jan. 16 - Jan. 31</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191 channels in update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135 good</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0 with &gt;5% change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10 masked</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46 affected</a:t>
            </a:r>
            <a:endParaRPr>
              <a:solidFill>
                <a:srgbClr val="000000"/>
              </a:solidFill>
            </a:endParaRPr>
          </a:p>
        </p:txBody>
      </p:sp>
      <p:sp>
        <p:nvSpPr>
          <p:cNvPr id="111" name="Google Shape;111;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2" name="Google Shape;112;p26"/>
          <p:cNvPicPr preferRelativeResize="0"/>
          <p:nvPr/>
        </p:nvPicPr>
        <p:blipFill>
          <a:blip r:embed="rId3">
            <a:alphaModFix/>
          </a:blip>
          <a:stretch>
            <a:fillRect/>
          </a:stretch>
        </p:blipFill>
        <p:spPr>
          <a:xfrm>
            <a:off x="4210800" y="1170125"/>
            <a:ext cx="4632738" cy="334069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LBC36 highgain</a:t>
            </a:r>
            <a:endParaRPr/>
          </a:p>
        </p:txBody>
      </p:sp>
      <p:sp>
        <p:nvSpPr>
          <p:cNvPr id="268" name="Google Shape;268;p44"/>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One of the </a:t>
            </a:r>
            <a:r>
              <a:rPr lang="en">
                <a:solidFill>
                  <a:schemeClr val="dk1"/>
                </a:solidFill>
              </a:rPr>
              <a:t>CIS runs on 1/26 (409752 or 409752?) an outlier for all channels </a:t>
            </a:r>
            <a:endParaRPr>
              <a:solidFill>
                <a:schemeClr val="dk1"/>
              </a:solidFill>
            </a:endParaRPr>
          </a:p>
        </p:txBody>
      </p:sp>
      <p:sp>
        <p:nvSpPr>
          <p:cNvPr id="269" name="Google Shape;269;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0" name="Google Shape;270;p44"/>
          <p:cNvPicPr preferRelativeResize="0"/>
          <p:nvPr/>
        </p:nvPicPr>
        <p:blipFill>
          <a:blip r:embed="rId3">
            <a:alphaModFix/>
          </a:blip>
          <a:stretch>
            <a:fillRect/>
          </a:stretch>
        </p:blipFill>
        <p:spPr>
          <a:xfrm>
            <a:off x="311700" y="1626225"/>
            <a:ext cx="4416924" cy="3185074"/>
          </a:xfrm>
          <a:prstGeom prst="rect">
            <a:avLst/>
          </a:prstGeom>
          <a:noFill/>
          <a:ln>
            <a:noFill/>
          </a:ln>
        </p:spPr>
      </p:pic>
      <p:pic>
        <p:nvPicPr>
          <p:cNvPr id="271" name="Google Shape;271;p44"/>
          <p:cNvPicPr preferRelativeResize="0"/>
          <p:nvPr/>
        </p:nvPicPr>
        <p:blipFill>
          <a:blip r:embed="rId4">
            <a:alphaModFix/>
          </a:blip>
          <a:stretch>
            <a:fillRect/>
          </a:stretch>
        </p:blipFill>
        <p:spPr>
          <a:xfrm>
            <a:off x="4572000" y="1478154"/>
            <a:ext cx="4416924" cy="318507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5"/>
          <p:cNvSpPr txBox="1"/>
          <p:nvPr>
            <p:ph type="title"/>
          </p:nvPr>
        </p:nvSpPr>
        <p:spPr>
          <a:xfrm>
            <a:off x="311700" y="1707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COOL Flag Updates</a:t>
            </a:r>
            <a:endParaRPr/>
          </a:p>
        </p:txBody>
      </p:sp>
      <p:sp>
        <p:nvSpPr>
          <p:cNvPr id="277" name="Google Shape;277;p45"/>
          <p:cNvSpPr txBox="1"/>
          <p:nvPr>
            <p:ph idx="1" type="body"/>
          </p:nvPr>
        </p:nvSpPr>
        <p:spPr>
          <a:xfrm>
            <a:off x="224075" y="789125"/>
            <a:ext cx="25173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u="sng">
                <a:solidFill>
                  <a:schemeClr val="dk1"/>
                </a:solidFill>
              </a:rPr>
              <a:t>Remove BadCIS</a:t>
            </a:r>
            <a:endParaRPr sz="1700" u="sng">
              <a:solidFill>
                <a:schemeClr val="dk1"/>
              </a:solidFill>
            </a:endParaRPr>
          </a:p>
          <a:p>
            <a:pPr indent="-304800" lvl="0" marL="457200" rtl="0" algn="l">
              <a:spcBef>
                <a:spcPts val="0"/>
              </a:spcBef>
              <a:spcAft>
                <a:spcPts val="0"/>
              </a:spcAft>
              <a:buClr>
                <a:srgbClr val="000000"/>
              </a:buClr>
              <a:buSzPts val="1200"/>
              <a:buChar char="●"/>
            </a:pPr>
            <a:r>
              <a:rPr lang="en" sz="1200">
                <a:solidFill>
                  <a:srgbClr val="000000"/>
                </a:solidFill>
              </a:rPr>
              <a:t>EBA_m16_c17_highgain</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EBA_m28_c05_lowgain</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EBA_m48_c37_highgain</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EBC_m15_c16_highgain</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EBC_m16_c07_lowgain</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EBC_m23_c01_lowgain</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EBC_m30_c11_highgain</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EBC_m30_c11_lowgain</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EBC_m58_c31_highgain</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EBC_m58_c31_lowgain</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EBC_m63_c15_highgain</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LBA_m21_c45_highgain</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LBA_m42_c07_highgain</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LBA_m57_c08_lowgain</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LBA_m60_c29_lowgain</a:t>
            </a:r>
            <a:endParaRPr sz="1200">
              <a:solidFill>
                <a:srgbClr val="000000"/>
              </a:solidFill>
            </a:endParaRPr>
          </a:p>
        </p:txBody>
      </p:sp>
      <p:sp>
        <p:nvSpPr>
          <p:cNvPr id="278" name="Google Shape;278;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9" name="Google Shape;279;p45"/>
          <p:cNvSpPr txBox="1"/>
          <p:nvPr>
            <p:ph idx="1" type="body"/>
          </p:nvPr>
        </p:nvSpPr>
        <p:spPr>
          <a:xfrm>
            <a:off x="5510550" y="789125"/>
            <a:ext cx="26577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u="sng">
                <a:solidFill>
                  <a:schemeClr val="dk1"/>
                </a:solidFill>
              </a:rPr>
              <a:t>Add BadCIS</a:t>
            </a:r>
            <a:endParaRPr sz="1700" u="sng">
              <a:solidFill>
                <a:schemeClr val="dk1"/>
              </a:solidFill>
            </a:endParaRPr>
          </a:p>
          <a:p>
            <a:pPr indent="-304800" lvl="0" marL="457200" rtl="0" algn="l">
              <a:spcBef>
                <a:spcPts val="0"/>
              </a:spcBef>
              <a:spcAft>
                <a:spcPts val="0"/>
              </a:spcAft>
              <a:buClr>
                <a:srgbClr val="000000"/>
              </a:buClr>
              <a:buSzPts val="1200"/>
              <a:buChar char="●"/>
            </a:pPr>
            <a:r>
              <a:rPr lang="en" sz="1200">
                <a:solidFill>
                  <a:srgbClr val="000000"/>
                </a:solidFill>
              </a:rPr>
              <a:t>EBA_m19_c41_highgain</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EBA_m55_c22_highgain</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LBA_m06_c40_highgain</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LBA_m13_c32_lowgain</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LBC_m20_c37_highgain</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LBC_m36_highgain</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LBA_m34_lowgain</a:t>
            </a:r>
            <a:endParaRPr sz="1200">
              <a:solidFill>
                <a:srgbClr val="000000"/>
              </a:solidFill>
            </a:endParaRPr>
          </a:p>
        </p:txBody>
      </p:sp>
      <p:sp>
        <p:nvSpPr>
          <p:cNvPr id="280" name="Google Shape;280;p45"/>
          <p:cNvSpPr txBox="1"/>
          <p:nvPr>
            <p:ph idx="1" type="body"/>
          </p:nvPr>
        </p:nvSpPr>
        <p:spPr>
          <a:xfrm>
            <a:off x="2469275" y="789125"/>
            <a:ext cx="25860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700" u="sng">
              <a:solidFill>
                <a:schemeClr val="lt1"/>
              </a:solidFill>
            </a:endParaRPr>
          </a:p>
          <a:p>
            <a:pPr indent="-304800" lvl="0" marL="457200" rtl="0" algn="l">
              <a:spcBef>
                <a:spcPts val="0"/>
              </a:spcBef>
              <a:spcAft>
                <a:spcPts val="0"/>
              </a:spcAft>
              <a:buClr>
                <a:srgbClr val="000000"/>
              </a:buClr>
              <a:buSzPts val="1200"/>
              <a:buChar char="●"/>
            </a:pPr>
            <a:r>
              <a:rPr lang="en" sz="1200">
                <a:solidFill>
                  <a:srgbClr val="000000"/>
                </a:solidFill>
              </a:rPr>
              <a:t>LBC_m04_c14_highgain</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LBC_m49_c26_highgain</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LBC_m49_c26_lowgain</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LBC_m52_c34_highgain</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LBC_m52_c34_lowgain</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LBC_m59_c26_highgain</a:t>
            </a:r>
            <a:endParaRPr sz="12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6"/>
          <p:cNvSpPr txBox="1"/>
          <p:nvPr>
            <p:ph type="title"/>
          </p:nvPr>
        </p:nvSpPr>
        <p:spPr>
          <a:xfrm>
            <a:off x="5041675" y="379975"/>
            <a:ext cx="4306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t>Add BadCIS</a:t>
            </a:r>
            <a:endParaRPr sz="2600"/>
          </a:p>
        </p:txBody>
      </p:sp>
      <p:sp>
        <p:nvSpPr>
          <p:cNvPr id="286" name="Google Shape;286;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7" name="Google Shape;287;p46"/>
          <p:cNvSpPr txBox="1"/>
          <p:nvPr>
            <p:ph type="title"/>
          </p:nvPr>
        </p:nvSpPr>
        <p:spPr>
          <a:xfrm>
            <a:off x="265800" y="379975"/>
            <a:ext cx="4306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t>Remove BadCIS</a:t>
            </a:r>
            <a:endParaRPr sz="2600"/>
          </a:p>
        </p:txBody>
      </p:sp>
      <p:pic>
        <p:nvPicPr>
          <p:cNvPr id="288" name="Google Shape;288;p46"/>
          <p:cNvPicPr preferRelativeResize="0"/>
          <p:nvPr/>
        </p:nvPicPr>
        <p:blipFill>
          <a:blip r:embed="rId3">
            <a:alphaModFix/>
          </a:blip>
          <a:stretch>
            <a:fillRect/>
          </a:stretch>
        </p:blipFill>
        <p:spPr>
          <a:xfrm>
            <a:off x="157975" y="1260627"/>
            <a:ext cx="4306201" cy="3105222"/>
          </a:xfrm>
          <a:prstGeom prst="rect">
            <a:avLst/>
          </a:prstGeom>
          <a:noFill/>
          <a:ln>
            <a:noFill/>
          </a:ln>
        </p:spPr>
      </p:pic>
      <p:pic>
        <p:nvPicPr>
          <p:cNvPr id="289" name="Google Shape;289;p46"/>
          <p:cNvPicPr preferRelativeResize="0"/>
          <p:nvPr/>
        </p:nvPicPr>
        <p:blipFill>
          <a:blip r:embed="rId4">
            <a:alphaModFix/>
          </a:blip>
          <a:stretch>
            <a:fillRect/>
          </a:stretch>
        </p:blipFill>
        <p:spPr>
          <a:xfrm>
            <a:off x="4616576" y="1105075"/>
            <a:ext cx="4375025" cy="315485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5" name="Google Shape;295;p47"/>
          <p:cNvPicPr preferRelativeResize="0"/>
          <p:nvPr/>
        </p:nvPicPr>
        <p:blipFill>
          <a:blip r:embed="rId3">
            <a:alphaModFix/>
          </a:blip>
          <a:stretch>
            <a:fillRect/>
          </a:stretch>
        </p:blipFill>
        <p:spPr>
          <a:xfrm>
            <a:off x="735000" y="436487"/>
            <a:ext cx="7674001" cy="4270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CIS constant distributions</a:t>
            </a:r>
            <a:endParaRPr/>
          </a:p>
        </p:txBody>
      </p:sp>
      <p:sp>
        <p:nvSpPr>
          <p:cNvPr id="118" name="Google Shape;118;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9" name="Google Shape;119;p27"/>
          <p:cNvPicPr preferRelativeResize="0"/>
          <p:nvPr/>
        </p:nvPicPr>
        <p:blipFill>
          <a:blip r:embed="rId3">
            <a:alphaModFix/>
          </a:blip>
          <a:stretch>
            <a:fillRect/>
          </a:stretch>
        </p:blipFill>
        <p:spPr>
          <a:xfrm>
            <a:off x="68275" y="1017725"/>
            <a:ext cx="4873050" cy="3513982"/>
          </a:xfrm>
          <a:prstGeom prst="rect">
            <a:avLst/>
          </a:prstGeom>
          <a:noFill/>
          <a:ln>
            <a:noFill/>
          </a:ln>
        </p:spPr>
      </p:pic>
      <p:pic>
        <p:nvPicPr>
          <p:cNvPr id="120" name="Google Shape;120;p27"/>
          <p:cNvPicPr preferRelativeResize="0"/>
          <p:nvPr/>
        </p:nvPicPr>
        <p:blipFill>
          <a:blip r:embed="rId4">
            <a:alphaModFix/>
          </a:blip>
          <a:stretch>
            <a:fillRect/>
          </a:stretch>
        </p:blipFill>
        <p:spPr>
          <a:xfrm>
            <a:off x="4572000" y="1017725"/>
            <a:ext cx="4873050" cy="3513975"/>
          </a:xfrm>
          <a:prstGeom prst="rect">
            <a:avLst/>
          </a:prstGeom>
          <a:noFill/>
          <a:ln>
            <a:noFill/>
          </a:ln>
        </p:spPr>
      </p:pic>
      <p:sp>
        <p:nvSpPr>
          <p:cNvPr id="121" name="Google Shape;121;p27"/>
          <p:cNvSpPr/>
          <p:nvPr/>
        </p:nvSpPr>
        <p:spPr>
          <a:xfrm>
            <a:off x="542800" y="3528175"/>
            <a:ext cx="548700" cy="5487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CIS constant distributions</a:t>
            </a:r>
            <a:endParaRPr/>
          </a:p>
        </p:txBody>
      </p:sp>
      <p:sp>
        <p:nvSpPr>
          <p:cNvPr id="127" name="Google Shape;127;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8" name="Google Shape;128;p28"/>
          <p:cNvPicPr preferRelativeResize="0"/>
          <p:nvPr/>
        </p:nvPicPr>
        <p:blipFill>
          <a:blip r:embed="rId3">
            <a:alphaModFix/>
          </a:blip>
          <a:stretch>
            <a:fillRect/>
          </a:stretch>
        </p:blipFill>
        <p:spPr>
          <a:xfrm>
            <a:off x="152400" y="1170125"/>
            <a:ext cx="5298775" cy="3820976"/>
          </a:xfrm>
          <a:prstGeom prst="rect">
            <a:avLst/>
          </a:prstGeom>
          <a:noFill/>
          <a:ln>
            <a:noFill/>
          </a:ln>
        </p:spPr>
      </p:pic>
      <p:sp>
        <p:nvSpPr>
          <p:cNvPr id="129" name="Google Shape;129;p28"/>
          <p:cNvSpPr txBox="1"/>
          <p:nvPr>
            <p:ph idx="1" type="body"/>
          </p:nvPr>
        </p:nvSpPr>
        <p:spPr>
          <a:xfrm>
            <a:off x="4747850" y="296925"/>
            <a:ext cx="4218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Char char="●"/>
            </a:pPr>
            <a:r>
              <a:rPr lang="en" sz="1500">
                <a:solidFill>
                  <a:srgbClr val="000000"/>
                </a:solidFill>
              </a:rPr>
              <a:t>Bump is still present in February.</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Same bump only in HG has been present in previous CIS updates. Example: </a:t>
            </a:r>
            <a:endParaRPr sz="1500">
              <a:solidFill>
                <a:srgbClr val="000000"/>
              </a:solidFill>
            </a:endParaRPr>
          </a:p>
        </p:txBody>
      </p:sp>
      <p:pic>
        <p:nvPicPr>
          <p:cNvPr id="130" name="Google Shape;130;p28"/>
          <p:cNvPicPr preferRelativeResize="0"/>
          <p:nvPr/>
        </p:nvPicPr>
        <p:blipFill>
          <a:blip r:embed="rId4">
            <a:alphaModFix/>
          </a:blip>
          <a:stretch>
            <a:fillRect/>
          </a:stretch>
        </p:blipFill>
        <p:spPr>
          <a:xfrm>
            <a:off x="5522600" y="1170115"/>
            <a:ext cx="3106426" cy="2240061"/>
          </a:xfrm>
          <a:prstGeom prst="rect">
            <a:avLst/>
          </a:prstGeom>
          <a:noFill/>
          <a:ln>
            <a:noFill/>
          </a:ln>
        </p:spPr>
      </p:pic>
      <p:sp>
        <p:nvSpPr>
          <p:cNvPr id="131" name="Google Shape;131;p28"/>
          <p:cNvSpPr txBox="1"/>
          <p:nvPr>
            <p:ph idx="1" type="body"/>
          </p:nvPr>
        </p:nvSpPr>
        <p:spPr>
          <a:xfrm>
            <a:off x="4747850" y="3410175"/>
            <a:ext cx="4396200" cy="17265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Char char="●"/>
            </a:pPr>
            <a:r>
              <a:rPr lang="en" sz="1500">
                <a:solidFill>
                  <a:srgbClr val="000000"/>
                </a:solidFill>
              </a:rPr>
              <a:t>I thought this could be because it may include BadCIS channels that were flagged incorrectly by TUCS, as we manually change some flags. But then why is it only present in HG distribution?</a:t>
            </a:r>
            <a:endParaRPr sz="15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Detector stability</a:t>
            </a:r>
            <a:endParaRPr/>
          </a:p>
        </p:txBody>
      </p:sp>
      <p:sp>
        <p:nvSpPr>
          <p:cNvPr id="137" name="Google Shape;137;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8" name="Google Shape;138;p29"/>
          <p:cNvSpPr txBox="1"/>
          <p:nvPr/>
        </p:nvSpPr>
        <p:spPr>
          <a:xfrm>
            <a:off x="4172750" y="1767975"/>
            <a:ext cx="2568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39" name="Google Shape;139;p29"/>
          <p:cNvPicPr preferRelativeResize="0"/>
          <p:nvPr/>
        </p:nvPicPr>
        <p:blipFill>
          <a:blip r:embed="rId3">
            <a:alphaModFix/>
          </a:blip>
          <a:stretch>
            <a:fillRect/>
          </a:stretch>
        </p:blipFill>
        <p:spPr>
          <a:xfrm>
            <a:off x="4400650" y="1170125"/>
            <a:ext cx="4743350" cy="3420450"/>
          </a:xfrm>
          <a:prstGeom prst="rect">
            <a:avLst/>
          </a:prstGeom>
          <a:noFill/>
          <a:ln>
            <a:noFill/>
          </a:ln>
        </p:spPr>
      </p:pic>
      <p:pic>
        <p:nvPicPr>
          <p:cNvPr id="140" name="Google Shape;140;p29"/>
          <p:cNvPicPr preferRelativeResize="0"/>
          <p:nvPr/>
        </p:nvPicPr>
        <p:blipFill>
          <a:blip r:embed="rId4">
            <a:alphaModFix/>
          </a:blip>
          <a:stretch>
            <a:fillRect/>
          </a:stretch>
        </p:blipFill>
        <p:spPr>
          <a:xfrm>
            <a:off x="8725" y="1170127"/>
            <a:ext cx="4573221" cy="3297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6" name="Google Shape;14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CIS constant stability</a:t>
            </a:r>
            <a:endParaRPr/>
          </a:p>
        </p:txBody>
      </p:sp>
      <p:pic>
        <p:nvPicPr>
          <p:cNvPr id="147" name="Google Shape;147;p30"/>
          <p:cNvPicPr preferRelativeResize="0"/>
          <p:nvPr/>
        </p:nvPicPr>
        <p:blipFill>
          <a:blip r:embed="rId3">
            <a:alphaModFix/>
          </a:blip>
          <a:stretch>
            <a:fillRect/>
          </a:stretch>
        </p:blipFill>
        <p:spPr>
          <a:xfrm>
            <a:off x="2066675" y="909925"/>
            <a:ext cx="5298775" cy="38209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3" name="Google Shape;15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CIS constant RMS/mean</a:t>
            </a:r>
            <a:endParaRPr/>
          </a:p>
        </p:txBody>
      </p:sp>
      <p:pic>
        <p:nvPicPr>
          <p:cNvPr id="154" name="Google Shape;154;p31"/>
          <p:cNvPicPr preferRelativeResize="0"/>
          <p:nvPr/>
        </p:nvPicPr>
        <p:blipFill>
          <a:blip r:embed="rId3">
            <a:alphaModFix/>
          </a:blip>
          <a:stretch>
            <a:fillRect/>
          </a:stretch>
        </p:blipFill>
        <p:spPr>
          <a:xfrm>
            <a:off x="1922613" y="1058600"/>
            <a:ext cx="5298775" cy="38209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CIS TUCS Quality Flags</a:t>
            </a:r>
            <a:endParaRPr/>
          </a:p>
        </p:txBody>
      </p:sp>
      <p:sp>
        <p:nvSpPr>
          <p:cNvPr id="160" name="Google Shape;160;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1" name="Google Shape;161;p32"/>
          <p:cNvPicPr preferRelativeResize="0"/>
          <p:nvPr/>
        </p:nvPicPr>
        <p:blipFill>
          <a:blip r:embed="rId3">
            <a:alphaModFix/>
          </a:blip>
          <a:stretch>
            <a:fillRect/>
          </a:stretch>
        </p:blipFill>
        <p:spPr>
          <a:xfrm>
            <a:off x="1387850" y="1153325"/>
            <a:ext cx="6368291" cy="38209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3"/>
          <p:cNvSpPr txBox="1"/>
          <p:nvPr>
            <p:ph type="title"/>
          </p:nvPr>
        </p:nvSpPr>
        <p:spPr>
          <a:xfrm>
            <a:off x="236950" y="20760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Interesting channel behaviour</a:t>
            </a:r>
            <a:endParaRPr/>
          </a:p>
        </p:txBody>
      </p:sp>
      <p:sp>
        <p:nvSpPr>
          <p:cNvPr id="167" name="Google Shape;167;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