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d1efb465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d1efb465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d1efb465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d1efb465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c5932a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c5932a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5e54c73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5e54c73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d1efb465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d1efb465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d1efb465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d1efb465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d1efb465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d1efb465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d1efb465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d1efb465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c5932a87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c5932a87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d1efb465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d1efb465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c5932a8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c5932a8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5e54c73d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5e54c73d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6a4450b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6a4450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4a4ea7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4a4ea7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1efb4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d1efb4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1efb46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d1efb46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d1efb46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d1efb46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d1efb46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d1efb46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d1efb46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d1efb46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LG and HG has a slightly weird amp/charge for this run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 and EBC LG and HG has weird timing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d1efb465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d1efb465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d1efb465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d1efb465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3414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wiki.cern.ch/twiki/bin/view/Atlas/PrimaryCisTools" TargetMode="External"/><Relationship Id="rId4" Type="http://schemas.openxmlformats.org/officeDocument/2006/relationships/hyperlink" Target="https://docs.google.com/document/d/1ioVw16kJebsHjKLe1kWVXZRlQsPu1YBrGaGC8I9Ubh4/edit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Charge Injection System (CIS)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Update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Katie Hughes, Dawit Belayneh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November 8, 2021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75" y="0"/>
            <a:ext cx="3675600" cy="26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350" y="0"/>
            <a:ext cx="3675600" cy="265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75" y="2492987"/>
            <a:ext cx="3675600" cy="265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1346" y="2493009"/>
            <a:ext cx="3675600" cy="2650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/>
          <p:nvPr/>
        </p:nvSpPr>
        <p:spPr>
          <a:xfrm>
            <a:off x="1452875" y="335275"/>
            <a:ext cx="1351200" cy="4531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236950" y="20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channel behaviour</a:t>
            </a:r>
            <a:endParaRPr/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Deviation Channels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Highgain (Avg should be 81)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LBA_m64_c29_highgain: 75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LBC_m01_c25_highgain: 73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EBA_m06_c20_highgain: 75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EBA_m39_c31_highgain: 72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EBA_m49_c00_highgain: 72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EBA_m50_c31_highgain: 74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EBC_m23_c36_highgain: 69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EBC_m37_c40_highgain: 73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EBC_m43_c36-41_highgain: 55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LBA_m62_c26_highgain: 105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LBC_m52_c18_highgain: 112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45720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Lowgain (Avg should be 1.29)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EBA_m07_c31_lowgain: 0.94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LBC_m08_c03_lowgain: 1.06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EBC_m26_c01_lowgain: 0.17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EBC_m43_c36-41_lowgain: 0.85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EBC_m56_c41_lowgain: 1.17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EBC_m58_c31_lowgain: 0.028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LBC_m23_c20_lowgain: 1.62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978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LBC_m23_c20_lowgain</a:t>
            </a:r>
            <a:endParaRPr sz="2200"/>
          </a:p>
        </p:txBody>
      </p:sp>
      <p:sp>
        <p:nvSpPr>
          <p:cNvPr id="209" name="Google Shape;20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400" y="1793400"/>
            <a:ext cx="4479199" cy="32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8"/>
          <p:cNvSpPr txBox="1"/>
          <p:nvPr>
            <p:ph type="title"/>
          </p:nvPr>
        </p:nvSpPr>
        <p:spPr>
          <a:xfrm>
            <a:off x="4731300" y="978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LBA_m62_c26_highgain</a:t>
            </a:r>
            <a:endParaRPr sz="2200"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" y="1816637"/>
            <a:ext cx="4572009" cy="32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</a:t>
            </a:r>
            <a:r>
              <a:rPr lang="en"/>
              <a:t>nusually high channels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978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EBA_m07_c31_lowgain</a:t>
            </a:r>
            <a:endParaRPr sz="2200"/>
          </a:p>
        </p:txBody>
      </p:sp>
      <p:sp>
        <p:nvSpPr>
          <p:cNvPr id="219" name="Google Shape;2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9"/>
          <p:cNvSpPr txBox="1"/>
          <p:nvPr>
            <p:ph type="title"/>
          </p:nvPr>
        </p:nvSpPr>
        <p:spPr>
          <a:xfrm>
            <a:off x="4731300" y="978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EBC_m23_c36_highgain</a:t>
            </a:r>
            <a:endParaRPr sz="2200"/>
          </a:p>
        </p:txBody>
      </p:sp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unusually low channels </a:t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6624"/>
            <a:ext cx="4571999" cy="329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450" y="1759925"/>
            <a:ext cx="4571999" cy="329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EBC_m43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Chs 36-41 on both gains are unusually low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Pattern of points is essentially identical across </a:t>
            </a:r>
            <a:r>
              <a:rPr lang="en">
                <a:solidFill>
                  <a:schemeClr val="dk1"/>
                </a:solidFill>
              </a:rPr>
              <a:t>these</a:t>
            </a:r>
            <a:r>
              <a:rPr lang="en">
                <a:solidFill>
                  <a:schemeClr val="dk1"/>
                </a:solidFill>
              </a:rPr>
              <a:t> channels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Marked as “minor problem” in the last DQ report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6605"/>
            <a:ext cx="4571999" cy="329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40976"/>
            <a:ext cx="4571999" cy="329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897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EBC_m26_c01_lowgain</a:t>
            </a:r>
            <a:endParaRPr sz="2200"/>
          </a:p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1"/>
          <p:cNvSpPr txBox="1"/>
          <p:nvPr>
            <p:ph type="title"/>
          </p:nvPr>
        </p:nvSpPr>
        <p:spPr>
          <a:xfrm>
            <a:off x="4731300" y="897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EBC_m58_c31_lowgain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(marked in last DQ report)</a:t>
            </a:r>
            <a:endParaRPr sz="2200"/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7681"/>
            <a:ext cx="4571999" cy="329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00" y="1802567"/>
            <a:ext cx="4412700" cy="318202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close to zero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325" y="0"/>
            <a:ext cx="4376675" cy="31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Channels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EBA_m15_c08_highgain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EBA_m16_c00_highgain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EBA_m36_c15_highgain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EBA_m48_c31_lowgain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EBA_m64_c03_highgain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EBC_m09_c40_highgain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EBC_m18_c04_lowgain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EBC_m21_c36_lowgain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LBC_m19_c22_lowgain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LBC_m41_c25_highgain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LBC_m47_c35_lowgain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50" name="Google Shape;25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175" y="1792300"/>
            <a:ext cx="4647325" cy="3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Shifts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064150"/>
            <a:ext cx="40395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EBA_m64_c03_highgain: Oct. 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EBC_m23_c31_lowgain: Oct. 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LBA_m02_c06: Oct. 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LBA_m15 : Oct. 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 rotWithShape="1">
          <a:blip r:embed="rId3">
            <a:alphaModFix/>
          </a:blip>
          <a:srcRect b="0" l="1243" r="4541" t="0"/>
          <a:stretch/>
        </p:blipFill>
        <p:spPr>
          <a:xfrm>
            <a:off x="6125450" y="2777825"/>
            <a:ext cx="3090800" cy="23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 rotWithShape="1">
          <a:blip r:embed="rId4">
            <a:alphaModFix/>
          </a:blip>
          <a:srcRect b="0" l="1077" r="5210" t="0"/>
          <a:stretch/>
        </p:blipFill>
        <p:spPr>
          <a:xfrm>
            <a:off x="-64225" y="2703225"/>
            <a:ext cx="3171101" cy="2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 rotWithShape="1">
          <a:blip r:embed="rId5">
            <a:alphaModFix/>
          </a:blip>
          <a:srcRect b="0" l="4513" r="5574" t="0"/>
          <a:stretch/>
        </p:blipFill>
        <p:spPr>
          <a:xfrm>
            <a:off x="3171100" y="2703225"/>
            <a:ext cx="3042650" cy="2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3820" y="-1"/>
            <a:ext cx="3440181" cy="24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396450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Updated on October 27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CIS runs from October 12 - October 25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159 channels in update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139 good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20 with &gt;5% change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12 masked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8 affected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400" y="10177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Updates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224075" y="789125"/>
            <a:ext cx="22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</a:rPr>
              <a:t>Add BadCIS</a:t>
            </a:r>
            <a:endParaRPr sz="1500" u="sng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EBA_m06_c20_highgain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EBA_m19_c41_highgain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EBA_m42_c30_highgain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EBA_m50_c31_highgain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EBA_m64_c03_highgain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EBC_m09_c40_highgain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EBC_m18_c04_lowgain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EBC_m18_c36_highgain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EBC_m23_c03_highgain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EBC_m23_c36_highgain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EBC_m30_c11_highgain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EBC_m43_c36-41_lowgain, 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EBC_m58_c31_lowgain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LBA_m02_c06_highgain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LBA_m02_c06_lowgain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LBA_m03_c17_lowgain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9" name="Google Shape;26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4572000" y="789125"/>
            <a:ext cx="22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</a:rPr>
              <a:t>Remove BadCIS</a:t>
            </a:r>
            <a:endParaRPr sz="15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EBA_m03_c07_lowgain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EBA_m08_c07_lowgain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EBA_m08_c07_highgain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EBA_m34_c08_lowgain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EBA_m63_c36_lowgain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EBC_m11_c31_lowgain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EBC_m15_c04_lowgain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EBC_m18_c36_lowgain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EBC_m63_c07_highgain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EBC_m64_c31_lowgain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EBC_m64_c31_highgain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LBA_m07_c18_lowgain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LBA_m08_c46_lowgain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LBA_m18_c21_lowgain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LBA_m23_c11_highgain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LBA_m23_c36_lowgain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LBA_m40_c21_lowgain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LBA_m52_c36_lowgain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6587100" y="865325"/>
            <a:ext cx="22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LBA_m53_c39_lowgain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LBA_m63_c05_highgain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LBC_m02_c23_highgain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LBC_m16_c20_highgain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LBC_m28_c04_lowgain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LBC_m40_c39_highgain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LBC_m46_c04_highgain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000">
                <a:solidFill>
                  <a:srgbClr val="000000"/>
                </a:solidFill>
              </a:rPr>
              <a:t>LBC_m48_c29_lowgain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2216700" y="789125"/>
            <a:ext cx="249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chemeClr val="dk1"/>
                </a:solidFill>
              </a:rPr>
              <a:t>LBA_m21_c45_highgain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LBA_m43_c21_lowgain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LBA_m52_c02_lowgain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LBC_m13_c15_lowgain, 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LBC_m16_c29_highgain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LBC_m17_c11_highgain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LBC_m19_c22_lowgain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LBC_m44_c12_highgain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LBC_m47_c35_lowgain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LBC_m52_c18_highgain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LBC_m57_c06_highgain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LBC_m59_c26_highgain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LBC_m62_c08_highgain</a:t>
            </a:r>
            <a:endParaRPr sz="1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✘"/>
            </a:pPr>
            <a:r>
              <a:rPr lang="en" sz="1000">
                <a:solidFill>
                  <a:srgbClr val="000000"/>
                </a:solidFill>
              </a:rPr>
              <a:t>LBA_m63_c24-35_highgain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43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Add BadCIS</a:t>
            </a:r>
            <a:endParaRPr sz="2600"/>
          </a:p>
        </p:txBody>
      </p:sp>
      <p:sp>
        <p:nvSpPr>
          <p:cNvPr id="278" name="Google Shape;27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5"/>
          <p:cNvSpPr txBox="1"/>
          <p:nvPr>
            <p:ph type="title"/>
          </p:nvPr>
        </p:nvSpPr>
        <p:spPr>
          <a:xfrm>
            <a:off x="4731300" y="445025"/>
            <a:ext cx="43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Remove BadCIS</a:t>
            </a:r>
            <a:endParaRPr sz="2600"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9150"/>
            <a:ext cx="4571999" cy="329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9150"/>
            <a:ext cx="4571999" cy="329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links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Primary CIS tools (twiki)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Running a Monthly CIS Update (guide)</a:t>
            </a:r>
            <a:endParaRPr sz="1400"/>
          </a:p>
        </p:txBody>
      </p:sp>
      <p:sp>
        <p:nvSpPr>
          <p:cNvPr id="288" name="Google Shape;28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436487"/>
            <a:ext cx="7674001" cy="4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0" y="1192025"/>
            <a:ext cx="4571999" cy="329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250" y="1192025"/>
            <a:ext cx="4571999" cy="329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 stability</a:t>
            </a:r>
            <a:endParaRPr/>
          </a:p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025"/>
            <a:ext cx="4571999" cy="329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1192025"/>
            <a:ext cx="4572005" cy="32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stability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18027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RMS/mean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15997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TUCS Quality Flags</a:t>
            </a:r>
            <a:endParaRPr/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65750"/>
            <a:ext cx="636829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3187150" y="4552225"/>
            <a:ext cx="12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404171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(Oct 15)</a:t>
            </a:r>
            <a:endParaRPr/>
          </a:p>
        </p:txBody>
      </p:sp>
      <p:cxnSp>
        <p:nvCxnSpPr>
          <p:cNvPr id="151" name="Google Shape;151;p31"/>
          <p:cNvCxnSpPr/>
          <p:nvPr/>
        </p:nvCxnSpPr>
        <p:spPr>
          <a:xfrm rot="10800000">
            <a:off x="3099025" y="4640225"/>
            <a:ext cx="280800" cy="3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404171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491950"/>
            <a:ext cx="5141400" cy="1470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Amp/charge ratio is slightly off for </a:t>
            </a:r>
            <a:r>
              <a:rPr lang="en" sz="1700">
                <a:solidFill>
                  <a:schemeClr val="dk1"/>
                </a:solidFill>
              </a:rPr>
              <a:t>LBA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Timing is slightly off for LBC and EBC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Doesn’t noticeably affect CIS constants, but this could affect the TUCS flags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8" name="Google Shape;15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811" y="0"/>
            <a:ext cx="3771189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100" y="2626493"/>
            <a:ext cx="3690900" cy="2517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100" y="1833500"/>
            <a:ext cx="4898400" cy="3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/>
          <p:nvPr/>
        </p:nvSpPr>
        <p:spPr>
          <a:xfrm>
            <a:off x="2111375" y="4644200"/>
            <a:ext cx="305100" cy="30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3782225" y="4611950"/>
            <a:ext cx="305100" cy="30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1597600" y="2705475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lowgain</a:t>
            </a:r>
            <a:endParaRPr/>
          </a:p>
        </p:txBody>
      </p:sp>
      <p:sp>
        <p:nvSpPr>
          <p:cNvPr id="165" name="Google Shape;165;p32"/>
          <p:cNvSpPr txBox="1"/>
          <p:nvPr/>
        </p:nvSpPr>
        <p:spPr>
          <a:xfrm>
            <a:off x="5884450" y="417350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 lowgain</a:t>
            </a:r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7314900" y="3417388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 highgain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Selection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 date range for runs used was Sept. 29 - Oct. 27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Problem: Runs on Oct. 6 are outliers on every partition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Lots of bad timings and bad amp/charge ratios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Runs on Oct. 1 are also often bad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gave us &gt;8,500 channels to go examine by hand ☹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Solution: Start date range from Oct. 7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Now &lt;400 channels to go through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After this, no consistent outliers across partitions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Runs used: </a:t>
            </a:r>
            <a:r>
              <a:rPr lang="en" sz="1800">
                <a:solidFill>
                  <a:schemeClr val="dk1"/>
                </a:solidFill>
              </a:rPr>
              <a:t>403569 403571 403574 403637 403640 403642 403645 403801 403804 403806 404171 404497 404604 404750 404843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